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5" r:id="rId6"/>
    <p:sldId id="263" r:id="rId7"/>
    <p:sldId id="267" r:id="rId8"/>
    <p:sldId id="268" r:id="rId9"/>
    <p:sldId id="264" r:id="rId10"/>
    <p:sldId id="259" r:id="rId11"/>
    <p:sldId id="266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io Coelho" initials="F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108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85808-574C-4A8B-8CCB-CA8A91FF252A}" type="datetimeFigureOut">
              <a:rPr lang="pt-BR" smtClean="0"/>
              <a:t>07/06/2016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BBC5-969B-45CD-81CF-182E108A65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7389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85808-574C-4A8B-8CCB-CA8A91FF252A}" type="datetimeFigureOut">
              <a:rPr lang="pt-BR" smtClean="0"/>
              <a:t>07/06/2016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BBC5-969B-45CD-81CF-182E108A65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640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85808-574C-4A8B-8CCB-CA8A91FF252A}" type="datetimeFigureOut">
              <a:rPr lang="pt-BR" smtClean="0"/>
              <a:t>07/06/2016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BBC5-969B-45CD-81CF-182E108A65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06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85808-574C-4A8B-8CCB-CA8A91FF252A}" type="datetimeFigureOut">
              <a:rPr lang="pt-BR" smtClean="0"/>
              <a:t>07/06/2016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BBC5-969B-45CD-81CF-182E108A65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5712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85808-574C-4A8B-8CCB-CA8A91FF252A}" type="datetimeFigureOut">
              <a:rPr lang="pt-BR" smtClean="0"/>
              <a:t>07/06/2016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BBC5-969B-45CD-81CF-182E108A65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514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85808-574C-4A8B-8CCB-CA8A91FF252A}" type="datetimeFigureOut">
              <a:rPr lang="pt-BR" smtClean="0"/>
              <a:t>07/06/2016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BBC5-969B-45CD-81CF-182E108A65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3923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85808-574C-4A8B-8CCB-CA8A91FF252A}" type="datetimeFigureOut">
              <a:rPr lang="pt-BR" smtClean="0"/>
              <a:t>07/06/2016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BBC5-969B-45CD-81CF-182E108A65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253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85808-574C-4A8B-8CCB-CA8A91FF252A}" type="datetimeFigureOut">
              <a:rPr lang="pt-BR" smtClean="0"/>
              <a:t>07/06/2016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BBC5-969B-45CD-81CF-182E108A65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38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85808-574C-4A8B-8CCB-CA8A91FF252A}" type="datetimeFigureOut">
              <a:rPr lang="pt-BR" smtClean="0"/>
              <a:t>07/06/2016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BBC5-969B-45CD-81CF-182E108A65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48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85808-574C-4A8B-8CCB-CA8A91FF252A}" type="datetimeFigureOut">
              <a:rPr lang="pt-BR" smtClean="0"/>
              <a:t>07/06/2016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BBC5-969B-45CD-81CF-182E108A65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654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85808-574C-4A8B-8CCB-CA8A91FF252A}" type="datetimeFigureOut">
              <a:rPr lang="pt-BR" smtClean="0"/>
              <a:t>07/06/2016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BBC5-969B-45CD-81CF-182E108A65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833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85808-574C-4A8B-8CCB-CA8A91FF252A}" type="datetimeFigureOut">
              <a:rPr lang="pt-BR" smtClean="0"/>
              <a:t>07/06/2016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7BBC5-969B-45CD-81CF-182E108A65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33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anuelmarcosformiga@gmail.com" TargetMode="External"/><Relationship Id="rId4" Type="http://schemas.openxmlformats.org/officeDocument/2006/relationships/hyperlink" Target="mailto:mformiga@cnpq.b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12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11" Type="http://schemas.openxmlformats.org/officeDocument/2006/relationships/image" Target="../media/image14.jpeg"/><Relationship Id="rId5" Type="http://schemas.openxmlformats.org/officeDocument/2006/relationships/image" Target="../media/image8.jpg"/><Relationship Id="rId15" Type="http://schemas.openxmlformats.org/officeDocument/2006/relationships/image" Target="../media/image18.jp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025602"/>
            <a:ext cx="5295900" cy="83298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4520" y="6037432"/>
            <a:ext cx="5295900" cy="83298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60730" y="6039219"/>
            <a:ext cx="5295900" cy="83298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1014" y="6025602"/>
            <a:ext cx="4838177" cy="83298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90" y="5892882"/>
            <a:ext cx="1027134" cy="95824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84919" y="2492678"/>
            <a:ext cx="5899760" cy="914402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4688652" y="3072754"/>
            <a:ext cx="65889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Homenagem da Associação Brasileira de Educação  a Distância - ABED</a:t>
            </a:r>
            <a:endParaRPr lang="pt-BR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688652" y="90688"/>
            <a:ext cx="64970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 Prof. </a:t>
            </a:r>
            <a:r>
              <a:rPr lang="pt-BR" sz="4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Jouberto</a:t>
            </a:r>
            <a:r>
              <a:rPr lang="pt-BR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Uchôa de Mendonça</a:t>
            </a:r>
          </a:p>
          <a:p>
            <a:pPr algn="ctr"/>
            <a:r>
              <a:rPr lang="pt-BR" sz="4400" b="1" dirty="0" smtClean="0">
                <a:solidFill>
                  <a:schemeClr val="accent1">
                    <a:lumMod val="50000"/>
                  </a:schemeClr>
                </a:solidFill>
              </a:rPr>
              <a:t>Reitor da UNIT.</a:t>
            </a:r>
            <a:endParaRPr lang="pt-BR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301767" y="5432246"/>
            <a:ext cx="3362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Aracaju, 09 de Junho de 2016.</a:t>
            </a:r>
            <a:endParaRPr lang="pt-BR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688653" cy="602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053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6025019"/>
            <a:ext cx="5295900" cy="83298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272" y="6025019"/>
            <a:ext cx="5295900" cy="83298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444" y="6025020"/>
            <a:ext cx="5295900" cy="83298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616" y="6025019"/>
            <a:ext cx="5295900" cy="83298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96" y="6025019"/>
            <a:ext cx="4988491" cy="83298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" y="6025019"/>
            <a:ext cx="1027134" cy="83298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768" y="-1"/>
            <a:ext cx="6259232" cy="517207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5939881" cy="517207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9" t="-9300" r="62192" b="-1"/>
          <a:stretch/>
        </p:blipFill>
        <p:spPr>
          <a:xfrm>
            <a:off x="922492" y="5384111"/>
            <a:ext cx="1119249" cy="584774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713984" y="5395533"/>
            <a:ext cx="11478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Farol da Aprendizagem: De Sergipe para o Nordeste</a:t>
            </a:r>
            <a:endParaRPr lang="pt-BR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149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6025019"/>
            <a:ext cx="5295900" cy="83298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272" y="6025019"/>
            <a:ext cx="5295900" cy="83298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444" y="6025020"/>
            <a:ext cx="5295900" cy="83298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616" y="6025019"/>
            <a:ext cx="5295900" cy="83298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10" y="6025019"/>
            <a:ext cx="4838177" cy="83298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" y="5899759"/>
            <a:ext cx="1027134" cy="95824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2492678" y="2492680"/>
            <a:ext cx="5899760" cy="914402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2141954" y="638827"/>
            <a:ext cx="749056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Muito </a:t>
            </a:r>
          </a:p>
          <a:p>
            <a:pPr algn="ctr"/>
            <a:r>
              <a:rPr lang="pt-BR" sz="8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Obrigado!!!</a:t>
            </a:r>
          </a:p>
          <a:p>
            <a:pPr algn="ctr"/>
            <a:endParaRPr lang="pt-BR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Marcos Formiga</a:t>
            </a:r>
          </a:p>
          <a:p>
            <a:pPr algn="ctr"/>
            <a:r>
              <a:rPr lang="pt-BR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ABED/UnB/CEAM</a:t>
            </a:r>
          </a:p>
          <a:p>
            <a:pPr algn="ctr"/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mformiga@cnpq.br</a:t>
            </a:r>
            <a:endParaRPr lang="pt-B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manuelmarcosformiga@gmail.com</a:t>
            </a:r>
            <a:endParaRPr lang="pt-B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10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10256855" y="5768954"/>
            <a:ext cx="19351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Aracaju, 09 de Junho de 2016.</a:t>
            </a:r>
            <a:endParaRPr lang="pt-BR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543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6025019"/>
            <a:ext cx="5295900" cy="83298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272" y="6025019"/>
            <a:ext cx="5295900" cy="83298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444" y="6025020"/>
            <a:ext cx="5295900" cy="83298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616" y="6025019"/>
            <a:ext cx="5295900" cy="83298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27" y="6025019"/>
            <a:ext cx="4925860" cy="83298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" y="6025019"/>
            <a:ext cx="1027134" cy="83298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41" y="4587560"/>
            <a:ext cx="6006491" cy="46561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649" y="641862"/>
            <a:ext cx="9182361" cy="394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90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6025019"/>
            <a:ext cx="5295900" cy="83298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272" y="6025019"/>
            <a:ext cx="5295900" cy="83298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444" y="6025020"/>
            <a:ext cx="5295900" cy="83298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616" y="6025019"/>
            <a:ext cx="5295900" cy="83298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96" y="6025019"/>
            <a:ext cx="4988491" cy="83298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" y="6025019"/>
            <a:ext cx="1027134" cy="832981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>
          <a:xfrm>
            <a:off x="1544877" y="0"/>
            <a:ext cx="10647123" cy="8768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Sumário </a:t>
            </a:r>
            <a:endParaRPr lang="pt-B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876822"/>
            <a:ext cx="12146328" cy="5196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1 – Formação diversificada e aprendiz ao longo da vida.</a:t>
            </a:r>
          </a:p>
          <a:p>
            <a:pPr>
              <a:lnSpc>
                <a:spcPct val="150000"/>
              </a:lnSpc>
            </a:pPr>
            <a:r>
              <a:rPr lang="pt-BR" sz="28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2 – Perfil Multiprofissional: Nordestinado, empreendedor e realizador Educacional</a:t>
            </a:r>
          </a:p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chemeClr val="tx2"/>
                </a:solidFill>
                <a:cs typeface="Times New Roman" panose="02020603050405020304" pitchFamily="18" charset="0"/>
              </a:rPr>
              <a:t>3</a:t>
            </a:r>
            <a:r>
              <a:rPr lang="pt-BR" sz="28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– Realizações: Ginásio, Colégio, Faculdades Integradas, Universidade Tiradentes; Patrimônio Maior: a Família.</a:t>
            </a:r>
          </a:p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chemeClr val="tx2"/>
                </a:solidFill>
                <a:cs typeface="Times New Roman" panose="02020603050405020304" pitchFamily="18" charset="0"/>
              </a:rPr>
              <a:t>4</a:t>
            </a:r>
            <a:r>
              <a:rPr lang="pt-BR" sz="28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– </a:t>
            </a:r>
            <a:r>
              <a:rPr lang="pt-BR" sz="28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UNIT-EaD</a:t>
            </a:r>
            <a:r>
              <a:rPr lang="pt-BR" sz="28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/NEAD</a:t>
            </a:r>
          </a:p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chemeClr val="tx2"/>
                </a:solidFill>
                <a:cs typeface="Times New Roman" panose="02020603050405020304" pitchFamily="18" charset="0"/>
              </a:rPr>
              <a:t>5</a:t>
            </a:r>
            <a:r>
              <a:rPr lang="pt-BR" sz="28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– Extensão, Pesquisa e Pós- Graduação: Internacionalização e Futuro.</a:t>
            </a:r>
          </a:p>
          <a:p>
            <a:pPr>
              <a:lnSpc>
                <a:spcPct val="150000"/>
              </a:lnSpc>
            </a:pPr>
            <a:r>
              <a:rPr lang="pt-BR" sz="28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6 – UNIT – Farol da Aprendizagem</a:t>
            </a:r>
            <a:endParaRPr lang="pt-BR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229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6025019"/>
            <a:ext cx="5295900" cy="83298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272" y="6025019"/>
            <a:ext cx="5295900" cy="83298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444" y="6025020"/>
            <a:ext cx="5295900" cy="83298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616" y="6025019"/>
            <a:ext cx="5295900" cy="83298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96" y="6025019"/>
            <a:ext cx="4988491" cy="83298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" y="6025019"/>
            <a:ext cx="1027134" cy="83298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1004097"/>
            <a:ext cx="12146328" cy="464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5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Escola </a:t>
            </a:r>
            <a:r>
              <a:rPr lang="pt-BR" sz="25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particular das professoras Dona Nenê e Dona </a:t>
            </a:r>
            <a:r>
              <a:rPr lang="pt-BR" sz="25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Domitila (Girau de Ponciano - AL).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500" b="1" dirty="0">
                <a:solidFill>
                  <a:schemeClr val="tx2"/>
                </a:solidFill>
              </a:rPr>
              <a:t>Grupo Escolar Manoel </a:t>
            </a:r>
            <a:r>
              <a:rPr lang="pt-BR" sz="2500" b="1" dirty="0" smtClean="0">
                <a:solidFill>
                  <a:schemeClr val="tx2"/>
                </a:solidFill>
              </a:rPr>
              <a:t>Luiz – Aracaju (Curso </a:t>
            </a:r>
            <a:r>
              <a:rPr lang="pt-BR" sz="2500" b="1" dirty="0">
                <a:solidFill>
                  <a:schemeClr val="tx2"/>
                </a:solidFill>
              </a:rPr>
              <a:t>P</a:t>
            </a:r>
            <a:r>
              <a:rPr lang="pt-BR" sz="2500" b="1" dirty="0" smtClean="0">
                <a:solidFill>
                  <a:schemeClr val="tx2"/>
                </a:solidFill>
              </a:rPr>
              <a:t>rimário).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500" b="1" dirty="0">
                <a:solidFill>
                  <a:schemeClr val="tx2"/>
                </a:solidFill>
              </a:rPr>
              <a:t>C</a:t>
            </a:r>
            <a:r>
              <a:rPr lang="pt-BR" sz="2500" b="1" dirty="0" smtClean="0">
                <a:solidFill>
                  <a:schemeClr val="tx2"/>
                </a:solidFill>
              </a:rPr>
              <a:t>urso </a:t>
            </a:r>
            <a:r>
              <a:rPr lang="pt-BR" sz="2500" b="1" dirty="0">
                <a:solidFill>
                  <a:schemeClr val="tx2"/>
                </a:solidFill>
              </a:rPr>
              <a:t>de Contramestre de Tecelagem </a:t>
            </a:r>
            <a:r>
              <a:rPr lang="pt-BR" sz="2500" b="1" dirty="0" smtClean="0">
                <a:solidFill>
                  <a:schemeClr val="tx2"/>
                </a:solidFill>
              </a:rPr>
              <a:t>– SENAI/Aracaju.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500" b="1" dirty="0" smtClean="0">
                <a:solidFill>
                  <a:schemeClr val="tx2"/>
                </a:solidFill>
              </a:rPr>
              <a:t>Fundação Getúlio Vargas/Rio. - </a:t>
            </a:r>
            <a:r>
              <a:rPr lang="pt-BR" sz="2500" b="1" dirty="0">
                <a:solidFill>
                  <a:schemeClr val="tx2"/>
                </a:solidFill>
              </a:rPr>
              <a:t>C</a:t>
            </a:r>
            <a:r>
              <a:rPr lang="pt-BR" sz="2500" b="1" dirty="0" smtClean="0">
                <a:solidFill>
                  <a:schemeClr val="tx2"/>
                </a:solidFill>
              </a:rPr>
              <a:t>urso de </a:t>
            </a:r>
            <a:r>
              <a:rPr lang="pt-BR" sz="2500" b="1" dirty="0">
                <a:solidFill>
                  <a:schemeClr val="tx2"/>
                </a:solidFill>
              </a:rPr>
              <a:t>Administração </a:t>
            </a:r>
            <a:r>
              <a:rPr lang="pt-BR" sz="2500" b="1" dirty="0" smtClean="0">
                <a:solidFill>
                  <a:schemeClr val="tx2"/>
                </a:solidFill>
              </a:rPr>
              <a:t>Publica (Funcionário Publico)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500" b="1" dirty="0" smtClean="0">
                <a:solidFill>
                  <a:schemeClr val="tx2"/>
                </a:solidFill>
              </a:rPr>
              <a:t>Escola Técnica de Sergipe – Curso Comercial Básico.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500" b="1" dirty="0" smtClean="0">
                <a:solidFill>
                  <a:schemeClr val="tx2"/>
                </a:solidFill>
              </a:rPr>
              <a:t>CADES/MEC – Magistério (Jornada </a:t>
            </a:r>
            <a:r>
              <a:rPr lang="pt-BR" sz="2500" b="1" dirty="0">
                <a:solidFill>
                  <a:schemeClr val="tx2"/>
                </a:solidFill>
              </a:rPr>
              <a:t>de Diretores de Ensino </a:t>
            </a:r>
            <a:r>
              <a:rPr lang="pt-BR" sz="2500" b="1" dirty="0" smtClean="0">
                <a:solidFill>
                  <a:schemeClr val="tx2"/>
                </a:solidFill>
              </a:rPr>
              <a:t>Secundário).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500" b="1" dirty="0" smtClean="0">
                <a:solidFill>
                  <a:schemeClr val="tx2"/>
                </a:solidFill>
              </a:rPr>
              <a:t>Escola de Comércio - SE e Escola Técnica Tobias Barreto – Curso de </a:t>
            </a:r>
            <a:r>
              <a:rPr lang="pt-BR" sz="2500" b="1" dirty="0">
                <a:solidFill>
                  <a:schemeClr val="tx2"/>
                </a:solidFill>
              </a:rPr>
              <a:t>C</a:t>
            </a:r>
            <a:r>
              <a:rPr lang="pt-BR" sz="2500" b="1" dirty="0" smtClean="0">
                <a:solidFill>
                  <a:schemeClr val="tx2"/>
                </a:solidFill>
              </a:rPr>
              <a:t>ontabilidade.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500" b="1" dirty="0" smtClean="0">
                <a:solidFill>
                  <a:schemeClr val="tx2"/>
                </a:solidFill>
              </a:rPr>
              <a:t>Colégio  Pio Décimo (1961): servidor e dirigente.</a:t>
            </a:r>
            <a:endParaRPr lang="pt-BR" sz="2500" b="1" dirty="0">
              <a:solidFill>
                <a:schemeClr val="tx2"/>
              </a:solidFill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1544877" y="0"/>
            <a:ext cx="10647123" cy="8768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Formação diversificada e aprendiz ao longo da vida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126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6025019"/>
            <a:ext cx="5295900" cy="83298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272" y="6025019"/>
            <a:ext cx="5295900" cy="83298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444" y="6025020"/>
            <a:ext cx="5295900" cy="83298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616" y="6025019"/>
            <a:ext cx="5295900" cy="83298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96" y="6025019"/>
            <a:ext cx="4988491" cy="83298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" y="6025019"/>
            <a:ext cx="1027134" cy="832981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>
          <a:xfrm>
            <a:off x="1544877" y="0"/>
            <a:ext cx="10647123" cy="889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Perfil </a:t>
            </a:r>
            <a:r>
              <a:rPr lang="pt-BR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Multiprofissional</a:t>
            </a:r>
            <a:endParaRPr lang="pt-BR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5672" y="1131371"/>
            <a:ext cx="638827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6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Operário Industrial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6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Comerciário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6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Assistente de Laboratório Químico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6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Funcionário Público.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6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Fiscal de Cinema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6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Técnico em Contabilidade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6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Contador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600" b="1" dirty="0" smtClean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600" b="1" dirty="0" smtClean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600" b="1" dirty="0" smtClean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423771" y="1083712"/>
            <a:ext cx="6668278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6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Professor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6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Bedel</a:t>
            </a:r>
            <a:r>
              <a:rPr lang="pt-BR" sz="26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datilografo, secretario e Vice Diretor.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6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Proprietário </a:t>
            </a:r>
            <a:r>
              <a:rPr lang="pt-BR" sz="26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 Diretor do Ginásio e Colégio</a:t>
            </a:r>
            <a:r>
              <a:rPr lang="pt-BR" sz="26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2600" b="1" dirty="0" smtClean="0">
              <a:solidFill>
                <a:schemeClr val="tx2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600" b="1" dirty="0" smtClean="0">
                <a:solidFill>
                  <a:schemeClr val="tx2"/>
                </a:solidFill>
              </a:rPr>
              <a:t>Advogado</a:t>
            </a:r>
            <a:endParaRPr lang="pt-BR" sz="2600" b="1" dirty="0" smtClean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600" b="1" dirty="0" smtClean="0">
                <a:solidFill>
                  <a:schemeClr val="tx2"/>
                </a:solidFill>
              </a:rPr>
              <a:t>Técnico de Administração </a:t>
            </a:r>
            <a:r>
              <a:rPr lang="pt-BR" sz="26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(Por Mérito</a:t>
            </a:r>
            <a:r>
              <a:rPr lang="pt-BR" sz="26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t-BR" sz="2600" b="1" dirty="0" smtClean="0">
              <a:solidFill>
                <a:schemeClr val="tx2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600" b="1" dirty="0" smtClean="0">
                <a:solidFill>
                  <a:schemeClr val="tx2"/>
                </a:solidFill>
              </a:rPr>
              <a:t>Reitor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600" b="1" dirty="0">
                <a:solidFill>
                  <a:schemeClr val="tx2"/>
                </a:solidFill>
              </a:rPr>
              <a:t>Escritor e Acadêmico – ASL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600" b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pt-BR" sz="2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4748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6025019"/>
            <a:ext cx="5295900" cy="83298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272" y="6025019"/>
            <a:ext cx="5295900" cy="83298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444" y="6025020"/>
            <a:ext cx="5295900" cy="83298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616" y="6025019"/>
            <a:ext cx="5295900" cy="83298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96" y="6025019"/>
            <a:ext cx="4988491" cy="83298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" y="6025019"/>
            <a:ext cx="1027134" cy="832981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>
          <a:xfrm>
            <a:off x="1544877" y="0"/>
            <a:ext cx="10647123" cy="8768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Realizações  </a:t>
            </a:r>
            <a:endParaRPr lang="pt-BR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5672" y="947697"/>
            <a:ext cx="121463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6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Ginásio Tiradentes – 1962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6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Colégio Tiradentes, (1963-1999)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6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Faculdades Integradas Tiradentes – </a:t>
            </a:r>
            <a:r>
              <a:rPr lang="pt-BR" sz="2600" b="1" dirty="0" err="1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FITs</a:t>
            </a:r>
            <a:r>
              <a:rPr lang="pt-BR" sz="26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/SE (1972-1994) FACIPE-PE</a:t>
            </a:r>
            <a:r>
              <a:rPr lang="pt-BR" sz="26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 FITS-AL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6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Universidade Tiradentes – desde 1994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6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Expansão, Pesquisa e Pós- Graduação – (1998</a:t>
            </a:r>
            <a:r>
              <a:rPr lang="pt-BR" sz="26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600" b="1" dirty="0" err="1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UNIT-EaD</a:t>
            </a:r>
            <a:r>
              <a:rPr lang="pt-BR" sz="26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/NEAD – desde 2000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6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UNIT – Farol de Aprendizagem,  de Sergipe para o Nordeste (interiorização e regionalização). </a:t>
            </a:r>
          </a:p>
        </p:txBody>
      </p:sp>
    </p:spTree>
    <p:extLst>
      <p:ext uri="{BB962C8B-B14F-4D97-AF65-F5344CB8AC3E}">
        <p14:creationId xmlns:p14="http://schemas.microsoft.com/office/powerpoint/2010/main" val="15482621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6025019"/>
            <a:ext cx="5295900" cy="83298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272" y="6025019"/>
            <a:ext cx="5295900" cy="83298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444" y="6025020"/>
            <a:ext cx="5295900" cy="83298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616" y="6025019"/>
            <a:ext cx="5295900" cy="83298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96" y="6025019"/>
            <a:ext cx="4988491" cy="83298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" y="6025019"/>
            <a:ext cx="1027134" cy="832981"/>
          </a:xfrm>
          <a:prstGeom prst="rect">
            <a:avLst/>
          </a:prstGeom>
        </p:spPr>
      </p:pic>
      <p:sp>
        <p:nvSpPr>
          <p:cNvPr id="11" name="Retângulo de cantos arredondados 10"/>
          <p:cNvSpPr/>
          <p:nvPr/>
        </p:nvSpPr>
        <p:spPr>
          <a:xfrm>
            <a:off x="1" y="0"/>
            <a:ext cx="8367386" cy="8768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r>
              <a:rPr lang="pt-BR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UNIT-EaD</a:t>
            </a:r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/NEAD</a:t>
            </a:r>
            <a:endParaRPr lang="pt-B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0" y="948504"/>
            <a:ext cx="12192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b="1" dirty="0" smtClean="0">
                <a:solidFill>
                  <a:schemeClr val="tx2"/>
                </a:solidFill>
              </a:rPr>
              <a:t>Em 2002, a UNIT foi pioneira em </a:t>
            </a:r>
            <a:r>
              <a:rPr lang="pt-BR" sz="2800" b="1" dirty="0" err="1" smtClean="0">
                <a:solidFill>
                  <a:schemeClr val="tx2"/>
                </a:solidFill>
              </a:rPr>
              <a:t>EaD</a:t>
            </a:r>
            <a:r>
              <a:rPr lang="pt-BR" sz="2800" b="1" dirty="0" smtClean="0">
                <a:solidFill>
                  <a:schemeClr val="tx2"/>
                </a:solidFill>
              </a:rPr>
              <a:t> no Estado de Sergipe.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b="1" dirty="0" smtClean="0">
                <a:solidFill>
                  <a:schemeClr val="tx2"/>
                </a:solidFill>
              </a:rPr>
              <a:t>Sociedade do Conhecimento e a evolução das </a:t>
            </a:r>
            <a:r>
              <a:rPr lang="pt-BR" sz="2800" b="1" dirty="0" err="1" smtClean="0">
                <a:solidFill>
                  <a:schemeClr val="tx2"/>
                </a:solidFill>
              </a:rPr>
              <a:t>TICs</a:t>
            </a:r>
            <a:r>
              <a:rPr lang="pt-BR" sz="2800" b="1" dirty="0" smtClean="0">
                <a:solidFill>
                  <a:schemeClr val="tx2"/>
                </a:solidFill>
              </a:rPr>
              <a:t> proporcionaram essa nova ação.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b="1" dirty="0" smtClean="0">
                <a:solidFill>
                  <a:schemeClr val="tx2"/>
                </a:solidFill>
              </a:rPr>
              <a:t>O advento da </a:t>
            </a:r>
            <a:r>
              <a:rPr lang="pt-BR" sz="2800" b="1" dirty="0" err="1" smtClean="0">
                <a:solidFill>
                  <a:schemeClr val="tx2"/>
                </a:solidFill>
              </a:rPr>
              <a:t>EaD</a:t>
            </a:r>
            <a:r>
              <a:rPr lang="pt-BR" sz="2800" b="1" dirty="0" smtClean="0">
                <a:solidFill>
                  <a:schemeClr val="tx2"/>
                </a:solidFill>
              </a:rPr>
              <a:t> na UNIT se deu pela preocupação em qualificar profissionais no interior de Sergipe e nos Estados do Nordeste. Hoje, com mais de 32 polos na Região Nordeste. A UNIT está </a:t>
            </a:r>
            <a:r>
              <a:rPr lang="pt-BR" sz="2800" b="1" dirty="0" err="1" smtClean="0">
                <a:solidFill>
                  <a:schemeClr val="tx2"/>
                </a:solidFill>
              </a:rPr>
              <a:t>crendenciada</a:t>
            </a:r>
            <a:r>
              <a:rPr lang="pt-BR" sz="2800" b="1" dirty="0" smtClean="0">
                <a:solidFill>
                  <a:schemeClr val="tx2"/>
                </a:solidFill>
              </a:rPr>
              <a:t> desde 2006 pelo CNE/MEC.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b="1" dirty="0" smtClean="0">
                <a:solidFill>
                  <a:schemeClr val="tx2"/>
                </a:solidFill>
              </a:rPr>
              <a:t>A UNIT, por meio da </a:t>
            </a:r>
            <a:r>
              <a:rPr lang="pt-BR" sz="2800" b="1" dirty="0" err="1" smtClean="0">
                <a:solidFill>
                  <a:schemeClr val="tx2"/>
                </a:solidFill>
              </a:rPr>
              <a:t>EaD</a:t>
            </a:r>
            <a:r>
              <a:rPr lang="pt-BR" sz="2800" b="1" dirty="0" smtClean="0">
                <a:solidFill>
                  <a:schemeClr val="tx2"/>
                </a:solidFill>
              </a:rPr>
              <a:t>, transformou-se em vetor de desenvolvimento da interiorização da Educação </a:t>
            </a:r>
            <a:r>
              <a:rPr lang="pt-BR" sz="2800" b="1" dirty="0">
                <a:solidFill>
                  <a:schemeClr val="tx2"/>
                </a:solidFill>
              </a:rPr>
              <a:t>S</a:t>
            </a:r>
            <a:r>
              <a:rPr lang="pt-BR" sz="2800" b="1" dirty="0" smtClean="0">
                <a:solidFill>
                  <a:schemeClr val="tx2"/>
                </a:solidFill>
              </a:rPr>
              <a:t>uperior em  Sergipe e Nordeste.</a:t>
            </a:r>
          </a:p>
          <a:p>
            <a:endParaRPr lang="pt-BR" b="1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1" b="27891"/>
          <a:stretch/>
        </p:blipFill>
        <p:spPr>
          <a:xfrm>
            <a:off x="9281786" y="0"/>
            <a:ext cx="2755726" cy="134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947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6025019"/>
            <a:ext cx="5295900" cy="83298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272" y="6025019"/>
            <a:ext cx="5295900" cy="83298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444" y="6025020"/>
            <a:ext cx="5295900" cy="83298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616" y="6025019"/>
            <a:ext cx="5295900" cy="83298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96" y="6025019"/>
            <a:ext cx="4988491" cy="83298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" y="6025019"/>
            <a:ext cx="1027134" cy="832981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>
          <a:xfrm>
            <a:off x="1544877" y="0"/>
            <a:ext cx="10647123" cy="8768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Internacionalização e Futuro</a:t>
            </a:r>
            <a:r>
              <a:rPr lang="pt-BR" sz="6000" b="1" dirty="0" smtClean="0">
                <a:solidFill>
                  <a:schemeClr val="bg1"/>
                </a:solidFill>
              </a:rPr>
              <a:t>  </a:t>
            </a:r>
            <a:endParaRPr lang="pt-BR" sz="6000" b="1" dirty="0">
              <a:solidFill>
                <a:schemeClr val="bg1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"/>
          <a:stretch/>
        </p:blipFill>
        <p:spPr>
          <a:xfrm>
            <a:off x="2582841" y="977030"/>
            <a:ext cx="9277350" cy="129768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70" y="977030"/>
            <a:ext cx="1834281" cy="1529936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2582841" y="1853852"/>
            <a:ext cx="9277350" cy="2880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841" y="2596409"/>
            <a:ext cx="1113056" cy="1113056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948" y="2506966"/>
            <a:ext cx="1202499" cy="1202499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424" y="2525711"/>
            <a:ext cx="1309949" cy="1183754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025" y="2564637"/>
            <a:ext cx="2164394" cy="90827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5" b="22782"/>
          <a:stretch/>
        </p:blipFill>
        <p:spPr>
          <a:xfrm>
            <a:off x="8878345" y="2656920"/>
            <a:ext cx="1656828" cy="1064713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941" y="2656920"/>
            <a:ext cx="1044702" cy="114300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452" y="4227377"/>
            <a:ext cx="1972991" cy="1188636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13" y="4207946"/>
            <a:ext cx="1312435" cy="1299311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710" y="4213832"/>
            <a:ext cx="1308709" cy="1253951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148" y="4123283"/>
            <a:ext cx="1714286" cy="139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3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6025019"/>
            <a:ext cx="5295900" cy="83298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272" y="6025019"/>
            <a:ext cx="5295900" cy="83298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444" y="6025020"/>
            <a:ext cx="5295900" cy="83298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616" y="6025019"/>
            <a:ext cx="5295900" cy="83298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96" y="6025019"/>
            <a:ext cx="4988491" cy="83298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" y="6025019"/>
            <a:ext cx="1027134" cy="832981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>
          <a:xfrm>
            <a:off x="1544877" y="0"/>
            <a:ext cx="10647123" cy="8768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Sugestão da Diretoria da ABED </a:t>
            </a:r>
            <a:endParaRPr lang="pt-B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5672" y="1034635"/>
            <a:ext cx="614218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2016 - Celebração de aniversários com datas redondas</a:t>
            </a:r>
            <a:r>
              <a:rPr lang="pt-BR" sz="28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pt-BR" sz="28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do Reitor </a:t>
            </a:r>
            <a:r>
              <a:rPr lang="pt-BR" sz="2800" b="1" dirty="0" err="1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Jouberto</a:t>
            </a:r>
            <a:r>
              <a:rPr lang="pt-BR" sz="28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Uchoa de Mendonça (17/09) e da Vice Reitora, Amélia Uchoa (03/11).</a:t>
            </a:r>
          </a:p>
          <a:p>
            <a:endParaRPr lang="pt-BR" sz="2800" b="1" dirty="0" smtClean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Concelebração: 15 de outubro/2016 (sábado)      “Dia do Professor”.</a:t>
            </a:r>
          </a:p>
          <a:p>
            <a:endParaRPr lang="pt-BR" sz="2800" b="1" dirty="0" smtClean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Pedido duplo da ABED, ambos em torno da Música</a:t>
            </a:r>
            <a:r>
              <a:rPr lang="pt-BR" sz="28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pt-BR" sz="28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858" y="1239838"/>
            <a:ext cx="6004142" cy="444697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216188" y="5336179"/>
            <a:ext cx="732512" cy="53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4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485</Words>
  <Application>Microsoft Office PowerPoint</Application>
  <PresentationFormat>Personalizar</PresentationFormat>
  <Paragraphs>68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Fabio Coelho</dc:creator>
  <cp:lastModifiedBy>Windows User</cp:lastModifiedBy>
  <cp:revision>62</cp:revision>
  <dcterms:created xsi:type="dcterms:W3CDTF">2016-05-11T16:29:13Z</dcterms:created>
  <dcterms:modified xsi:type="dcterms:W3CDTF">2016-06-07T12:37:37Z</dcterms:modified>
</cp:coreProperties>
</file>