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557E-1BF6-42BA-8CCD-EE8618897D43}" type="datetimeFigureOut">
              <a:rPr lang="fr-FR" smtClean="0"/>
              <a:t>31/08/2010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B83AC-C9A5-47BB-BBF0-CCBC76BD28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666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557E-1BF6-42BA-8CCD-EE8618897D43}" type="datetimeFigureOut">
              <a:rPr lang="fr-FR" smtClean="0"/>
              <a:t>31/08/2010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B83AC-C9A5-47BB-BBF0-CCBC76BD28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5651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557E-1BF6-42BA-8CCD-EE8618897D43}" type="datetimeFigureOut">
              <a:rPr lang="fr-FR" smtClean="0"/>
              <a:t>31/08/2010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B83AC-C9A5-47BB-BBF0-CCBC76BD28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2737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557E-1BF6-42BA-8CCD-EE8618897D43}" type="datetimeFigureOut">
              <a:rPr lang="fr-FR" smtClean="0"/>
              <a:t>31/08/2010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B83AC-C9A5-47BB-BBF0-CCBC76BD28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203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557E-1BF6-42BA-8CCD-EE8618897D43}" type="datetimeFigureOut">
              <a:rPr lang="fr-FR" smtClean="0"/>
              <a:t>31/08/2010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B83AC-C9A5-47BB-BBF0-CCBC76BD28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1108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557E-1BF6-42BA-8CCD-EE8618897D43}" type="datetimeFigureOut">
              <a:rPr lang="fr-FR" smtClean="0"/>
              <a:t>31/08/2010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B83AC-C9A5-47BB-BBF0-CCBC76BD28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1946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557E-1BF6-42BA-8CCD-EE8618897D43}" type="datetimeFigureOut">
              <a:rPr lang="fr-FR" smtClean="0"/>
              <a:t>31/08/2010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B83AC-C9A5-47BB-BBF0-CCBC76BD28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28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557E-1BF6-42BA-8CCD-EE8618897D43}" type="datetimeFigureOut">
              <a:rPr lang="fr-FR" smtClean="0"/>
              <a:t>31/08/2010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B83AC-C9A5-47BB-BBF0-CCBC76BD28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53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557E-1BF6-42BA-8CCD-EE8618897D43}" type="datetimeFigureOut">
              <a:rPr lang="fr-FR" smtClean="0"/>
              <a:t>31/08/2010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B83AC-C9A5-47BB-BBF0-CCBC76BD28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646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557E-1BF6-42BA-8CCD-EE8618897D43}" type="datetimeFigureOut">
              <a:rPr lang="fr-FR" smtClean="0"/>
              <a:t>31/08/2010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B83AC-C9A5-47BB-BBF0-CCBC76BD28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998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557E-1BF6-42BA-8CCD-EE8618897D43}" type="datetimeFigureOut">
              <a:rPr lang="fr-FR" smtClean="0"/>
              <a:t>31/08/2010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B83AC-C9A5-47BB-BBF0-CCBC76BD28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8405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3557E-1BF6-42BA-8CCD-EE8618897D43}" type="datetimeFigureOut">
              <a:rPr lang="fr-FR" smtClean="0"/>
              <a:t>31/08/2010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B83AC-C9A5-47BB-BBF0-CCBC76BD28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54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C00000"/>
                </a:solidFill>
              </a:rPr>
              <a:t>EAD na </a:t>
            </a:r>
            <a:r>
              <a:rPr lang="fr-FR" dirty="0" err="1" smtClean="0">
                <a:solidFill>
                  <a:srgbClr val="C00000"/>
                </a:solidFill>
              </a:rPr>
              <a:t>América</a:t>
            </a:r>
            <a:r>
              <a:rPr lang="fr-FR" dirty="0" smtClean="0">
                <a:solidFill>
                  <a:srgbClr val="C00000"/>
                </a:solidFill>
              </a:rPr>
              <a:t> Latina </a:t>
            </a:r>
            <a:r>
              <a:rPr lang="fr-FR" dirty="0" err="1" smtClean="0">
                <a:solidFill>
                  <a:srgbClr val="C00000"/>
                </a:solidFill>
              </a:rPr>
              <a:t>Hoje</a:t>
            </a:r>
            <a:r>
              <a:rPr lang="fr-FR" dirty="0" smtClean="0">
                <a:solidFill>
                  <a:srgbClr val="C00000"/>
                </a:solidFill>
              </a:rPr>
              <a:t/>
            </a:r>
            <a:br>
              <a:rPr lang="fr-FR" dirty="0" smtClean="0">
                <a:solidFill>
                  <a:srgbClr val="C00000"/>
                </a:solidFill>
              </a:rPr>
            </a:br>
            <a:r>
              <a:rPr lang="fr-FR" dirty="0" smtClean="0">
                <a:solidFill>
                  <a:srgbClr val="C00000"/>
                </a:solidFill>
              </a:rPr>
              <a:t>3 </a:t>
            </a:r>
            <a:r>
              <a:rPr lang="fr-FR" dirty="0" err="1" smtClean="0">
                <a:solidFill>
                  <a:srgbClr val="C00000"/>
                </a:solidFill>
              </a:rPr>
              <a:t>estudos</a:t>
            </a:r>
            <a:r>
              <a:rPr lang="fr-FR" dirty="0" smtClean="0">
                <a:solidFill>
                  <a:srgbClr val="C00000"/>
                </a:solidFill>
              </a:rPr>
              <a:t> de </a:t>
            </a:r>
            <a:r>
              <a:rPr lang="fr-FR" dirty="0" err="1" smtClean="0">
                <a:solidFill>
                  <a:srgbClr val="C00000"/>
                </a:solidFill>
              </a:rPr>
              <a:t>casos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F0"/>
                </a:solidFill>
              </a:rPr>
              <a:t>A </a:t>
            </a:r>
            <a:r>
              <a:rPr lang="fr-FR" dirty="0" err="1" smtClean="0">
                <a:solidFill>
                  <a:srgbClr val="00B0F0"/>
                </a:solidFill>
              </a:rPr>
              <a:t>problemática</a:t>
            </a:r>
            <a:r>
              <a:rPr lang="fr-FR" dirty="0" smtClean="0">
                <a:solidFill>
                  <a:srgbClr val="00B0F0"/>
                </a:solidFill>
              </a:rPr>
              <a:t> numa </a:t>
            </a:r>
            <a:r>
              <a:rPr lang="fr-FR" dirty="0" err="1" smtClean="0">
                <a:solidFill>
                  <a:srgbClr val="00B0F0"/>
                </a:solidFill>
              </a:rPr>
              <a:t>fase</a:t>
            </a:r>
            <a:r>
              <a:rPr lang="fr-FR" dirty="0" smtClean="0">
                <a:solidFill>
                  <a:srgbClr val="00B0F0"/>
                </a:solidFill>
              </a:rPr>
              <a:t> de </a:t>
            </a:r>
            <a:r>
              <a:rPr lang="fr-FR" dirty="0" err="1" smtClean="0">
                <a:solidFill>
                  <a:srgbClr val="00B0F0"/>
                </a:solidFill>
              </a:rPr>
              <a:t>expansào</a:t>
            </a:r>
            <a:endParaRPr lang="fr-FR" dirty="0" smtClean="0">
              <a:solidFill>
                <a:srgbClr val="00B0F0"/>
              </a:solidFill>
            </a:endParaRPr>
          </a:p>
          <a:p>
            <a:r>
              <a:rPr lang="fr-FR" sz="2800" dirty="0" smtClean="0">
                <a:solidFill>
                  <a:srgbClr val="C00000"/>
                </a:solidFill>
              </a:rPr>
              <a:t>francois.marchessou@wanadoo.fr</a:t>
            </a:r>
            <a:endParaRPr lang="fr-FR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55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C00000"/>
                </a:solidFill>
              </a:rPr>
              <a:t>Os </a:t>
            </a:r>
            <a:r>
              <a:rPr lang="fr-FR" dirty="0" err="1" smtClean="0">
                <a:solidFill>
                  <a:srgbClr val="C00000"/>
                </a:solidFill>
              </a:rPr>
              <a:t>critérios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A </a:t>
            </a:r>
            <a:r>
              <a:rPr lang="fr-FR" dirty="0" err="1" smtClean="0">
                <a:solidFill>
                  <a:srgbClr val="FF0000"/>
                </a:solidFill>
              </a:rPr>
              <a:t>identificaçào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das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necesidades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específicas</a:t>
            </a:r>
            <a:endParaRPr lang="fr-FR" dirty="0" smtClean="0">
              <a:solidFill>
                <a:srgbClr val="FF0000"/>
              </a:solidFill>
            </a:endParaRP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dirty="0" smtClean="0">
                <a:solidFill>
                  <a:srgbClr val="FF0000"/>
                </a:solidFill>
              </a:rPr>
              <a:t>A </a:t>
            </a:r>
            <a:r>
              <a:rPr lang="fr-FR" dirty="0" err="1" smtClean="0">
                <a:solidFill>
                  <a:srgbClr val="FF0000"/>
                </a:solidFill>
              </a:rPr>
              <a:t>identificaçào</a:t>
            </a:r>
            <a:r>
              <a:rPr lang="fr-FR" dirty="0" smtClean="0">
                <a:solidFill>
                  <a:srgbClr val="FF0000"/>
                </a:solidFill>
              </a:rPr>
              <a:t> do </a:t>
            </a:r>
            <a:r>
              <a:rPr lang="fr-FR" dirty="0" err="1" smtClean="0">
                <a:solidFill>
                  <a:srgbClr val="FF0000"/>
                </a:solidFill>
              </a:rPr>
              <a:t>público-alvo</a:t>
            </a: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    A </a:t>
            </a:r>
            <a:r>
              <a:rPr lang="fr-FR" dirty="0" err="1" smtClean="0">
                <a:solidFill>
                  <a:srgbClr val="FF0000"/>
                </a:solidFill>
              </a:rPr>
              <a:t>identificaçào</a:t>
            </a:r>
            <a:r>
              <a:rPr lang="fr-FR" dirty="0" smtClean="0">
                <a:solidFill>
                  <a:srgbClr val="FF0000"/>
                </a:solidFill>
              </a:rPr>
              <a:t> do </a:t>
            </a:r>
            <a:r>
              <a:rPr lang="fr-FR" dirty="0" err="1" smtClean="0">
                <a:solidFill>
                  <a:srgbClr val="FF0000"/>
                </a:solidFill>
              </a:rPr>
              <a:t>ambiente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específico</a:t>
            </a:r>
            <a:r>
              <a:rPr lang="fr-FR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>   a  </a:t>
            </a:r>
            <a:r>
              <a:rPr lang="fr-FR" dirty="0" err="1" smtClean="0">
                <a:solidFill>
                  <a:srgbClr val="FF0000"/>
                </a:solidFill>
              </a:rPr>
              <a:t>familia</a:t>
            </a:r>
            <a:r>
              <a:rPr lang="fr-FR" dirty="0" smtClean="0">
                <a:solidFill>
                  <a:srgbClr val="FF0000"/>
                </a:solidFill>
              </a:rPr>
              <a:t> , as </a:t>
            </a:r>
            <a:r>
              <a:rPr lang="fr-FR" dirty="0" err="1" smtClean="0">
                <a:solidFill>
                  <a:srgbClr val="FF0000"/>
                </a:solidFill>
              </a:rPr>
              <a:t>organizaçoes</a:t>
            </a:r>
            <a:r>
              <a:rPr lang="fr-FR" dirty="0" smtClean="0">
                <a:solidFill>
                  <a:srgbClr val="FF0000"/>
                </a:solidFill>
              </a:rPr>
              <a:t>, as </a:t>
            </a:r>
            <a:r>
              <a:rPr lang="fr-FR" dirty="0" err="1" smtClean="0">
                <a:solidFill>
                  <a:srgbClr val="FF0000"/>
                </a:solidFill>
              </a:rPr>
              <a:t>valores</a:t>
            </a:r>
            <a:r>
              <a:rPr lang="fr-FR" dirty="0" smtClean="0">
                <a:solidFill>
                  <a:srgbClr val="FF0000"/>
                </a:solidFill>
              </a:rPr>
              <a:t>…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A </a:t>
            </a:r>
            <a:r>
              <a:rPr lang="fr-FR" dirty="0" err="1" smtClean="0">
                <a:solidFill>
                  <a:srgbClr val="FF0000"/>
                </a:solidFill>
              </a:rPr>
              <a:t>identificaçào</a:t>
            </a:r>
            <a:r>
              <a:rPr lang="fr-FR" dirty="0" smtClean="0">
                <a:solidFill>
                  <a:srgbClr val="FF0000"/>
                </a:solidFill>
              </a:rPr>
              <a:t> do </a:t>
            </a:r>
            <a:r>
              <a:rPr lang="fr-FR" dirty="0" err="1" smtClean="0">
                <a:solidFill>
                  <a:srgbClr val="FF0000"/>
                </a:solidFill>
              </a:rPr>
              <a:t>nivel</a:t>
            </a:r>
            <a:r>
              <a:rPr lang="fr-FR" dirty="0" smtClean="0">
                <a:solidFill>
                  <a:srgbClr val="FF0000"/>
                </a:solidFill>
              </a:rPr>
              <a:t> de </a:t>
            </a:r>
            <a:r>
              <a:rPr lang="fr-FR" dirty="0" err="1" smtClean="0">
                <a:solidFill>
                  <a:srgbClr val="FF0000"/>
                </a:solidFill>
              </a:rPr>
              <a:t>alfabetismo</a:t>
            </a:r>
            <a:r>
              <a:rPr lang="fr-FR" dirty="0" smtClean="0">
                <a:solidFill>
                  <a:srgbClr val="FF0000"/>
                </a:solidFill>
              </a:rPr>
              <a:t> digital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A </a:t>
            </a:r>
            <a:r>
              <a:rPr lang="fr-FR" dirty="0" err="1" smtClean="0">
                <a:solidFill>
                  <a:srgbClr val="FF0000"/>
                </a:solidFill>
              </a:rPr>
              <a:t>disponibilidade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sustentável</a:t>
            </a:r>
            <a:r>
              <a:rPr lang="fr-FR" dirty="0" smtClean="0">
                <a:solidFill>
                  <a:srgbClr val="FF0000"/>
                </a:solidFill>
              </a:rPr>
              <a:t> dos </a:t>
            </a:r>
            <a:r>
              <a:rPr lang="fr-FR" dirty="0" err="1" smtClean="0">
                <a:solidFill>
                  <a:srgbClr val="FF0000"/>
                </a:solidFill>
              </a:rPr>
              <a:t>midias</a:t>
            </a:r>
            <a:r>
              <a:rPr lang="fr-FR" dirty="0" smtClean="0">
                <a:solidFill>
                  <a:srgbClr val="FF0000"/>
                </a:solidFill>
              </a:rPr>
              <a:t>.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0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Os </a:t>
            </a:r>
            <a:r>
              <a:rPr lang="fr-FR" dirty="0" err="1" smtClean="0">
                <a:solidFill>
                  <a:srgbClr val="FF0000"/>
                </a:solidFill>
              </a:rPr>
              <a:t>Casos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2"/>
                </a:solidFill>
              </a:rPr>
              <a:t>EAD para o </a:t>
            </a:r>
            <a:r>
              <a:rPr lang="fr-FR" b="1" dirty="0" err="1" smtClean="0">
                <a:solidFill>
                  <a:schemeClr val="accent2"/>
                </a:solidFill>
              </a:rPr>
              <a:t>apoio</a:t>
            </a:r>
            <a:r>
              <a:rPr lang="fr-FR" b="1" dirty="0" smtClean="0">
                <a:solidFill>
                  <a:schemeClr val="accent2"/>
                </a:solidFill>
              </a:rPr>
              <a:t> </a:t>
            </a:r>
            <a:r>
              <a:rPr lang="fr-FR" b="1" dirty="0" err="1" smtClean="0">
                <a:solidFill>
                  <a:schemeClr val="accent2"/>
                </a:solidFill>
              </a:rPr>
              <a:t>ao</a:t>
            </a:r>
            <a:r>
              <a:rPr lang="fr-FR" b="1" dirty="0" smtClean="0">
                <a:solidFill>
                  <a:schemeClr val="accent2"/>
                </a:solidFill>
              </a:rPr>
              <a:t> </a:t>
            </a:r>
            <a:r>
              <a:rPr lang="fr-FR" b="1" dirty="0" err="1" smtClean="0">
                <a:solidFill>
                  <a:schemeClr val="accent2"/>
                </a:solidFill>
              </a:rPr>
              <a:t>ensino</a:t>
            </a:r>
            <a:r>
              <a:rPr lang="fr-FR" b="1" dirty="0" smtClean="0">
                <a:solidFill>
                  <a:schemeClr val="accent2"/>
                </a:solidFill>
              </a:rPr>
              <a:t> </a:t>
            </a:r>
            <a:r>
              <a:rPr lang="fr-FR" b="1" dirty="0" err="1" smtClean="0">
                <a:solidFill>
                  <a:schemeClr val="accent2"/>
                </a:solidFill>
              </a:rPr>
              <a:t>presencial</a:t>
            </a:r>
            <a:r>
              <a:rPr lang="fr-FR" dirty="0" smtClean="0">
                <a:solidFill>
                  <a:schemeClr val="accent2"/>
                </a:solidFill>
              </a:rPr>
              <a:t>: o </a:t>
            </a:r>
            <a:r>
              <a:rPr lang="fr-FR" dirty="0" err="1" smtClean="0">
                <a:solidFill>
                  <a:schemeClr val="accent2"/>
                </a:solidFill>
              </a:rPr>
              <a:t>caso</a:t>
            </a:r>
            <a:r>
              <a:rPr lang="fr-FR" dirty="0" smtClean="0">
                <a:solidFill>
                  <a:schemeClr val="accent2"/>
                </a:solidFill>
              </a:rPr>
              <a:t> de los </a:t>
            </a:r>
            <a:r>
              <a:rPr lang="fr-FR" dirty="0" err="1" smtClean="0">
                <a:solidFill>
                  <a:schemeClr val="accent2"/>
                </a:solidFill>
              </a:rPr>
              <a:t>OLPCs</a:t>
            </a:r>
            <a:r>
              <a:rPr lang="fr-FR" dirty="0" smtClean="0">
                <a:solidFill>
                  <a:schemeClr val="accent2"/>
                </a:solidFill>
              </a:rPr>
              <a:t> (One </a:t>
            </a:r>
            <a:r>
              <a:rPr lang="fr-FR" dirty="0" err="1" smtClean="0">
                <a:solidFill>
                  <a:schemeClr val="accent2"/>
                </a:solidFill>
              </a:rPr>
              <a:t>laptop</a:t>
            </a:r>
            <a:r>
              <a:rPr lang="fr-FR" dirty="0" smtClean="0">
                <a:solidFill>
                  <a:schemeClr val="accent2"/>
                </a:solidFill>
              </a:rPr>
              <a:t> per Child)de la </a:t>
            </a:r>
            <a:r>
              <a:rPr lang="fr-FR" dirty="0" err="1" smtClean="0">
                <a:solidFill>
                  <a:schemeClr val="accent2"/>
                </a:solidFill>
              </a:rPr>
              <a:t>mayoría</a:t>
            </a:r>
            <a:r>
              <a:rPr lang="fr-FR" dirty="0" smtClean="0">
                <a:solidFill>
                  <a:schemeClr val="accent2"/>
                </a:solidFill>
              </a:rPr>
              <a:t> de las </a:t>
            </a:r>
            <a:r>
              <a:rPr lang="fr-FR" dirty="0" err="1" smtClean="0">
                <a:solidFill>
                  <a:schemeClr val="accent2"/>
                </a:solidFill>
              </a:rPr>
              <a:t>escuelas</a:t>
            </a:r>
            <a:r>
              <a:rPr lang="fr-FR" dirty="0" smtClean="0">
                <a:solidFill>
                  <a:schemeClr val="accent2"/>
                </a:solidFill>
              </a:rPr>
              <a:t> de Uruguay y </a:t>
            </a:r>
            <a:r>
              <a:rPr lang="fr-FR" dirty="0" err="1" smtClean="0">
                <a:solidFill>
                  <a:schemeClr val="accent2"/>
                </a:solidFill>
              </a:rPr>
              <a:t>del</a:t>
            </a:r>
            <a:r>
              <a:rPr lang="fr-FR" dirty="0" smtClean="0">
                <a:solidFill>
                  <a:schemeClr val="accent2"/>
                </a:solidFill>
              </a:rPr>
              <a:t> </a:t>
            </a:r>
            <a:r>
              <a:rPr lang="fr-FR" dirty="0" err="1" smtClean="0">
                <a:solidFill>
                  <a:schemeClr val="accent2"/>
                </a:solidFill>
              </a:rPr>
              <a:t>Peru</a:t>
            </a:r>
            <a:r>
              <a:rPr lang="fr-FR" dirty="0" smtClean="0">
                <a:solidFill>
                  <a:schemeClr val="accent2"/>
                </a:solidFill>
              </a:rPr>
              <a:t>(</a:t>
            </a:r>
            <a:r>
              <a:rPr lang="fr-FR" dirty="0" err="1" smtClean="0">
                <a:solidFill>
                  <a:schemeClr val="accent2"/>
                </a:solidFill>
              </a:rPr>
              <a:t>más</a:t>
            </a:r>
            <a:r>
              <a:rPr lang="fr-FR" dirty="0" smtClean="0">
                <a:solidFill>
                  <a:schemeClr val="accent2"/>
                </a:solidFill>
              </a:rPr>
              <a:t> de 400,000).</a:t>
            </a:r>
          </a:p>
          <a:p>
            <a:r>
              <a:rPr lang="fr-FR" dirty="0" smtClean="0">
                <a:solidFill>
                  <a:schemeClr val="accent2"/>
                </a:solidFill>
              </a:rPr>
              <a:t>A  </a:t>
            </a:r>
            <a:r>
              <a:rPr lang="fr-FR" dirty="0" err="1" smtClean="0">
                <a:solidFill>
                  <a:schemeClr val="accent2"/>
                </a:solidFill>
              </a:rPr>
              <a:t>problemática</a:t>
            </a:r>
            <a:r>
              <a:rPr lang="fr-FR" dirty="0" smtClean="0">
                <a:solidFill>
                  <a:schemeClr val="accent2"/>
                </a:solidFill>
              </a:rPr>
              <a:t>:</a:t>
            </a:r>
          </a:p>
          <a:p>
            <a:pPr marL="0" indent="0">
              <a:buNone/>
            </a:pPr>
            <a:r>
              <a:rPr lang="fr-FR" dirty="0">
                <a:solidFill>
                  <a:schemeClr val="accent2"/>
                </a:solidFill>
              </a:rPr>
              <a:t> </a:t>
            </a:r>
            <a:r>
              <a:rPr lang="fr-FR" dirty="0" smtClean="0">
                <a:solidFill>
                  <a:schemeClr val="accent2"/>
                </a:solidFill>
              </a:rPr>
              <a:t>   a </a:t>
            </a:r>
            <a:r>
              <a:rPr lang="fr-FR" dirty="0" err="1" smtClean="0">
                <a:solidFill>
                  <a:schemeClr val="accent2"/>
                </a:solidFill>
              </a:rPr>
              <a:t>manutençào,segurança,energía</a:t>
            </a:r>
            <a:r>
              <a:rPr lang="fr-FR" dirty="0" smtClean="0">
                <a:solidFill>
                  <a:schemeClr val="accent2"/>
                </a:solidFill>
              </a:rPr>
              <a:t>,   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accent2"/>
                </a:solidFill>
              </a:rPr>
              <a:t>    </a:t>
            </a:r>
            <a:r>
              <a:rPr lang="fr-FR" dirty="0" err="1" smtClean="0">
                <a:solidFill>
                  <a:schemeClr val="accent2"/>
                </a:solidFill>
              </a:rPr>
              <a:t>formaçào,credibilidade</a:t>
            </a:r>
            <a:r>
              <a:rPr lang="fr-FR" dirty="0" smtClean="0">
                <a:solidFill>
                  <a:schemeClr val="accent2"/>
                </a:solidFill>
              </a:rPr>
              <a:t> social, </a:t>
            </a:r>
            <a:r>
              <a:rPr lang="fr-FR" dirty="0" err="1" smtClean="0">
                <a:solidFill>
                  <a:schemeClr val="accent2"/>
                </a:solidFill>
              </a:rPr>
              <a:t>cronograma</a:t>
            </a:r>
            <a:r>
              <a:rPr lang="fr-FR" dirty="0" smtClean="0">
                <a:solidFill>
                  <a:schemeClr val="accent2"/>
                </a:solidFill>
              </a:rPr>
              <a:t>…</a:t>
            </a:r>
            <a:endParaRPr lang="fr-FR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96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>
                <a:solidFill>
                  <a:srgbClr val="C00000"/>
                </a:solidFill>
              </a:rPr>
              <a:t>Caso</a:t>
            </a:r>
            <a:r>
              <a:rPr lang="fr-FR" dirty="0" smtClean="0">
                <a:solidFill>
                  <a:srgbClr val="C00000"/>
                </a:solidFill>
              </a:rPr>
              <a:t> 2 : a </a:t>
            </a:r>
            <a:r>
              <a:rPr lang="fr-FR" dirty="0" err="1" smtClean="0">
                <a:solidFill>
                  <a:srgbClr val="C00000"/>
                </a:solidFill>
              </a:rPr>
              <a:t>capacitaçào</a:t>
            </a:r>
            <a:r>
              <a:rPr lang="fr-FR" dirty="0" smtClean="0">
                <a:solidFill>
                  <a:srgbClr val="C00000"/>
                </a:solidFill>
              </a:rPr>
              <a:t> a </a:t>
            </a:r>
            <a:r>
              <a:rPr lang="fr-FR" dirty="0" err="1" smtClean="0">
                <a:solidFill>
                  <a:srgbClr val="C00000"/>
                </a:solidFill>
              </a:rPr>
              <a:t>distáncia</a:t>
            </a:r>
            <a:r>
              <a:rPr lang="fr-FR" dirty="0" smtClean="0">
                <a:solidFill>
                  <a:srgbClr val="C00000"/>
                </a:solidFill>
              </a:rPr>
              <a:t> de  </a:t>
            </a:r>
            <a:r>
              <a:rPr lang="fr-FR" dirty="0" err="1" smtClean="0">
                <a:solidFill>
                  <a:srgbClr val="C00000"/>
                </a:solidFill>
              </a:rPr>
              <a:t>profesores</a:t>
            </a:r>
            <a:r>
              <a:rPr lang="fr-FR" dirty="0" smtClean="0">
                <a:solidFill>
                  <a:srgbClr val="C00000"/>
                </a:solidFill>
              </a:rPr>
              <a:t> e maestros </a:t>
            </a:r>
            <a:r>
              <a:rPr lang="fr-FR" sz="3100" dirty="0" smtClean="0">
                <a:solidFill>
                  <a:srgbClr val="C00000"/>
                </a:solidFill>
              </a:rPr>
              <a:t>(</a:t>
            </a:r>
            <a:r>
              <a:rPr lang="fr-FR" sz="2800" b="1" dirty="0" err="1" smtClean="0">
                <a:solidFill>
                  <a:srgbClr val="FFC000"/>
                </a:solidFill>
              </a:rPr>
              <a:t>problema</a:t>
            </a:r>
            <a:r>
              <a:rPr lang="fr-FR" sz="2800" b="1" dirty="0" smtClean="0">
                <a:solidFill>
                  <a:srgbClr val="C00000"/>
                </a:solidFill>
              </a:rPr>
              <a:t> </a:t>
            </a:r>
            <a:r>
              <a:rPr lang="fr-FR" sz="2800" b="1" dirty="0" err="1" smtClean="0">
                <a:solidFill>
                  <a:srgbClr val="FF0000"/>
                </a:solidFill>
              </a:rPr>
              <a:t>universal</a:t>
            </a:r>
            <a:r>
              <a:rPr lang="fr-FR" sz="2800" dirty="0" smtClean="0">
                <a:solidFill>
                  <a:srgbClr val="C00000"/>
                </a:solidFill>
              </a:rPr>
              <a:t>)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Os </a:t>
            </a:r>
            <a:r>
              <a:rPr lang="fr-FR" dirty="0" err="1" smtClean="0">
                <a:solidFill>
                  <a:srgbClr val="FF0000"/>
                </a:solidFill>
              </a:rPr>
              <a:t>factores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socio-económicos:a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pesquisa</a:t>
            </a:r>
            <a:r>
              <a:rPr lang="fr-FR" dirty="0" smtClean="0">
                <a:solidFill>
                  <a:srgbClr val="FF0000"/>
                </a:solidFill>
              </a:rPr>
              <a:t> da </a:t>
            </a:r>
            <a:r>
              <a:rPr lang="fr-FR" dirty="0" err="1" smtClean="0">
                <a:solidFill>
                  <a:srgbClr val="FF0000"/>
                </a:solidFill>
              </a:rPr>
              <a:t>qualidade</a:t>
            </a:r>
            <a:r>
              <a:rPr lang="fr-FR" dirty="0" smtClean="0">
                <a:solidFill>
                  <a:srgbClr val="FF0000"/>
                </a:solidFill>
              </a:rPr>
              <a:t> e </a:t>
            </a:r>
            <a:r>
              <a:rPr lang="fr-FR" dirty="0" err="1" smtClean="0">
                <a:solidFill>
                  <a:srgbClr val="FF0000"/>
                </a:solidFill>
              </a:rPr>
              <a:t>das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competências</a:t>
            </a:r>
            <a:r>
              <a:rPr lang="fr-FR" dirty="0" smtClean="0">
                <a:solidFill>
                  <a:srgbClr val="FF0000"/>
                </a:solidFill>
              </a:rPr>
              <a:t>…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Os </a:t>
            </a:r>
            <a:r>
              <a:rPr lang="fr-FR" dirty="0" err="1" smtClean="0">
                <a:solidFill>
                  <a:srgbClr val="FF0000"/>
                </a:solidFill>
              </a:rPr>
              <a:t>espaços</a:t>
            </a:r>
            <a:r>
              <a:rPr lang="fr-FR" dirty="0" smtClean="0">
                <a:solidFill>
                  <a:srgbClr val="FF0000"/>
                </a:solidFill>
              </a:rPr>
              <a:t>/tempos:???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Os </a:t>
            </a:r>
            <a:r>
              <a:rPr lang="fr-FR" dirty="0" err="1" smtClean="0">
                <a:solidFill>
                  <a:srgbClr val="FF0000"/>
                </a:solidFill>
              </a:rPr>
              <a:t>centros</a:t>
            </a:r>
            <a:r>
              <a:rPr lang="fr-FR" dirty="0" smtClean="0">
                <a:solidFill>
                  <a:srgbClr val="FF0000"/>
                </a:solidFill>
              </a:rPr>
              <a:t> de </a:t>
            </a:r>
            <a:r>
              <a:rPr lang="fr-FR" dirty="0" err="1" smtClean="0">
                <a:solidFill>
                  <a:srgbClr val="FF0000"/>
                </a:solidFill>
              </a:rPr>
              <a:t>disenho</a:t>
            </a:r>
            <a:r>
              <a:rPr lang="fr-FR" dirty="0" smtClean="0">
                <a:solidFill>
                  <a:srgbClr val="FF0000"/>
                </a:solidFill>
              </a:rPr>
              <a:t>/</a:t>
            </a:r>
            <a:r>
              <a:rPr lang="fr-FR" dirty="0" err="1" smtClean="0">
                <a:solidFill>
                  <a:srgbClr val="FF0000"/>
                </a:solidFill>
              </a:rPr>
              <a:t>apoio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aos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cursos</a:t>
            </a:r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 smtClean="0">
                <a:solidFill>
                  <a:srgbClr val="FF0000"/>
                </a:solidFill>
              </a:rPr>
              <a:t>A </a:t>
            </a:r>
            <a:r>
              <a:rPr lang="fr-FR" dirty="0" err="1" smtClean="0">
                <a:solidFill>
                  <a:srgbClr val="FF0000"/>
                </a:solidFill>
              </a:rPr>
              <a:t>falta</a:t>
            </a:r>
            <a:r>
              <a:rPr lang="fr-FR" dirty="0" smtClean="0">
                <a:solidFill>
                  <a:srgbClr val="FF0000"/>
                </a:solidFill>
              </a:rPr>
              <a:t> de </a:t>
            </a:r>
            <a:r>
              <a:rPr lang="fr-FR" dirty="0" err="1" smtClean="0">
                <a:solidFill>
                  <a:srgbClr val="FF0000"/>
                </a:solidFill>
              </a:rPr>
              <a:t>coordenadores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com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uma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visào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geral</a:t>
            </a:r>
            <a:r>
              <a:rPr lang="fr-FR" dirty="0" smtClean="0">
                <a:solidFill>
                  <a:srgbClr val="FF0000"/>
                </a:solidFill>
              </a:rPr>
              <a:t> e </a:t>
            </a:r>
            <a:r>
              <a:rPr lang="fr-FR" dirty="0" err="1" smtClean="0">
                <a:solidFill>
                  <a:srgbClr val="FF0000"/>
                </a:solidFill>
              </a:rPr>
              <a:t>um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papel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administrativo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bem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definido</a:t>
            </a:r>
            <a:r>
              <a:rPr lang="fr-FR" dirty="0" smtClean="0">
                <a:solidFill>
                  <a:srgbClr val="FF0000"/>
                </a:solidFill>
              </a:rPr>
              <a:t>.</a:t>
            </a:r>
          </a:p>
          <a:p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 smtClean="0">
                <a:solidFill>
                  <a:srgbClr val="FF0000"/>
                </a:solidFill>
              </a:rPr>
              <a:t>A </a:t>
            </a:r>
            <a:r>
              <a:rPr lang="fr-FR" dirty="0" err="1" smtClean="0">
                <a:solidFill>
                  <a:srgbClr val="FF0000"/>
                </a:solidFill>
              </a:rPr>
              <a:t>falta</a:t>
            </a:r>
            <a:r>
              <a:rPr lang="fr-FR" dirty="0" smtClean="0">
                <a:solidFill>
                  <a:srgbClr val="FF0000"/>
                </a:solidFill>
              </a:rPr>
              <a:t> de </a:t>
            </a:r>
            <a:r>
              <a:rPr lang="fr-FR" dirty="0" err="1" smtClean="0">
                <a:solidFill>
                  <a:srgbClr val="FF0000"/>
                </a:solidFill>
              </a:rPr>
              <a:t>continuidade</a:t>
            </a:r>
            <a:r>
              <a:rPr lang="fr-FR" dirty="0" smtClean="0">
                <a:solidFill>
                  <a:srgbClr val="FF0000"/>
                </a:solidFill>
              </a:rPr>
              <a:t> de </a:t>
            </a:r>
            <a:r>
              <a:rPr lang="fr-FR" dirty="0" err="1" smtClean="0">
                <a:solidFill>
                  <a:srgbClr val="FF0000"/>
                </a:solidFill>
              </a:rPr>
              <a:t>estabilidade</a:t>
            </a:r>
            <a:r>
              <a:rPr lang="fr-FR" dirty="0" smtClean="0">
                <a:solidFill>
                  <a:srgbClr val="FF0000"/>
                </a:solidFill>
              </a:rPr>
              <a:t>  </a:t>
            </a:r>
            <a:r>
              <a:rPr lang="fr-FR" dirty="0" err="1" smtClean="0">
                <a:solidFill>
                  <a:srgbClr val="FF0000"/>
                </a:solidFill>
              </a:rPr>
              <a:t>profissional</a:t>
            </a:r>
            <a:r>
              <a:rPr lang="fr-FR" dirty="0" smtClean="0">
                <a:solidFill>
                  <a:srgbClr val="FF0000"/>
                </a:solidFill>
              </a:rPr>
              <a:t> ,de </a:t>
            </a:r>
            <a:r>
              <a:rPr lang="fr-FR" dirty="0" err="1" smtClean="0">
                <a:solidFill>
                  <a:srgbClr val="FF0000"/>
                </a:solidFill>
              </a:rPr>
              <a:t>reconocimento</a:t>
            </a:r>
            <a:endParaRPr lang="fr-FR" dirty="0" smtClean="0">
              <a:solidFill>
                <a:srgbClr val="FF0000"/>
              </a:solidFill>
            </a:endParaRP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562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A  EAD para as </a:t>
            </a:r>
            <a:r>
              <a:rPr lang="fr-FR" dirty="0" err="1" smtClean="0">
                <a:solidFill>
                  <a:srgbClr val="FF0000"/>
                </a:solidFill>
              </a:rPr>
              <a:t>formaçoes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sociaís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básicas:riesgos,terremotos,saúde</a:t>
            </a:r>
            <a:r>
              <a:rPr lang="fr-FR" dirty="0" smtClean="0">
                <a:solidFill>
                  <a:srgbClr val="FF0000"/>
                </a:solidFill>
              </a:rPr>
              <a:t> etc..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fr-FR" sz="12800" b="1" dirty="0" smtClean="0">
                <a:solidFill>
                  <a:srgbClr val="C00000"/>
                </a:solidFill>
              </a:rPr>
              <a:t>As </a:t>
            </a:r>
            <a:r>
              <a:rPr lang="fr-FR" sz="12800" b="1" dirty="0" err="1" smtClean="0">
                <a:solidFill>
                  <a:srgbClr val="C00000"/>
                </a:solidFill>
              </a:rPr>
              <a:t>necesidades</a:t>
            </a:r>
            <a:r>
              <a:rPr lang="fr-FR" sz="12800" b="1" dirty="0" smtClean="0">
                <a:solidFill>
                  <a:srgbClr val="C00000"/>
                </a:solidFill>
              </a:rPr>
              <a:t> :o </a:t>
            </a:r>
            <a:r>
              <a:rPr lang="fr-FR" sz="12800" b="1" dirty="0" err="1" smtClean="0">
                <a:solidFill>
                  <a:srgbClr val="C00000"/>
                </a:solidFill>
              </a:rPr>
              <a:t>caso</a:t>
            </a:r>
            <a:r>
              <a:rPr lang="fr-FR" sz="12800" b="1" dirty="0" smtClean="0">
                <a:solidFill>
                  <a:srgbClr val="C00000"/>
                </a:solidFill>
              </a:rPr>
              <a:t> do </a:t>
            </a:r>
            <a:r>
              <a:rPr lang="fr-FR" sz="12800" b="1" i="1" dirty="0" smtClean="0">
                <a:solidFill>
                  <a:srgbClr val="C00000"/>
                </a:solidFill>
              </a:rPr>
              <a:t>Twister Project </a:t>
            </a:r>
            <a:r>
              <a:rPr lang="fr-FR" sz="12800" b="1" dirty="0" smtClean="0">
                <a:solidFill>
                  <a:srgbClr val="C00000"/>
                </a:solidFill>
              </a:rPr>
              <a:t>da </a:t>
            </a:r>
            <a:r>
              <a:rPr lang="fr-FR" sz="12800" b="1" dirty="0" err="1" smtClean="0">
                <a:solidFill>
                  <a:srgbClr val="C00000"/>
                </a:solidFill>
              </a:rPr>
              <a:t>Uniào</a:t>
            </a:r>
            <a:r>
              <a:rPr lang="fr-FR" sz="12800" b="1" dirty="0" smtClean="0">
                <a:solidFill>
                  <a:srgbClr val="C00000"/>
                </a:solidFill>
              </a:rPr>
              <a:t> </a:t>
            </a:r>
            <a:r>
              <a:rPr lang="fr-FR" sz="12800" b="1" dirty="0" err="1" smtClean="0">
                <a:solidFill>
                  <a:srgbClr val="C00000"/>
                </a:solidFill>
              </a:rPr>
              <a:t>Europea</a:t>
            </a:r>
            <a:r>
              <a:rPr lang="fr-FR" sz="12800" b="1" dirty="0" smtClean="0">
                <a:solidFill>
                  <a:srgbClr val="C00000"/>
                </a:solidFill>
              </a:rPr>
              <a:t> …a </a:t>
            </a:r>
            <a:r>
              <a:rPr lang="fr-FR" sz="12800" b="1" dirty="0" err="1" smtClean="0">
                <a:solidFill>
                  <a:srgbClr val="C00000"/>
                </a:solidFill>
              </a:rPr>
              <a:t>multiplicidade</a:t>
            </a:r>
            <a:r>
              <a:rPr lang="fr-FR" sz="12800" b="1" dirty="0" smtClean="0">
                <a:solidFill>
                  <a:srgbClr val="C00000"/>
                </a:solidFill>
              </a:rPr>
              <a:t> de </a:t>
            </a:r>
            <a:r>
              <a:rPr lang="fr-FR" sz="12800" b="1" dirty="0" err="1" smtClean="0">
                <a:solidFill>
                  <a:srgbClr val="C00000"/>
                </a:solidFill>
              </a:rPr>
              <a:t>funçoes,informaçào</a:t>
            </a:r>
            <a:r>
              <a:rPr lang="fr-FR" sz="12800" b="1" dirty="0" smtClean="0">
                <a:solidFill>
                  <a:srgbClr val="C00000"/>
                </a:solidFill>
              </a:rPr>
              <a:t> </a:t>
            </a:r>
            <a:r>
              <a:rPr lang="fr-FR" sz="12800" b="1" dirty="0" err="1" smtClean="0">
                <a:solidFill>
                  <a:srgbClr val="C00000"/>
                </a:solidFill>
              </a:rPr>
              <a:t>agrária,formaçoes</a:t>
            </a:r>
            <a:r>
              <a:rPr lang="fr-FR" sz="12800" b="1" dirty="0" smtClean="0">
                <a:solidFill>
                  <a:srgbClr val="C00000"/>
                </a:solidFill>
              </a:rPr>
              <a:t> </a:t>
            </a:r>
            <a:r>
              <a:rPr lang="fr-FR" sz="12800" b="1" dirty="0" err="1" smtClean="0">
                <a:solidFill>
                  <a:srgbClr val="C00000"/>
                </a:solidFill>
              </a:rPr>
              <a:t>básicas</a:t>
            </a:r>
            <a:r>
              <a:rPr lang="fr-FR" sz="12800" b="1" dirty="0" smtClean="0">
                <a:solidFill>
                  <a:srgbClr val="C00000"/>
                </a:solidFill>
              </a:rPr>
              <a:t> para </a:t>
            </a:r>
            <a:r>
              <a:rPr lang="fr-FR" sz="12800" b="1" dirty="0" err="1" smtClean="0">
                <a:solidFill>
                  <a:srgbClr val="C00000"/>
                </a:solidFill>
              </a:rPr>
              <a:t>incéndios</a:t>
            </a:r>
            <a:r>
              <a:rPr lang="fr-FR" sz="12800" b="1" dirty="0" smtClean="0">
                <a:solidFill>
                  <a:srgbClr val="C00000"/>
                </a:solidFill>
              </a:rPr>
              <a:t> ,</a:t>
            </a:r>
            <a:r>
              <a:rPr lang="fr-FR" sz="12800" b="1" dirty="0" err="1" smtClean="0">
                <a:solidFill>
                  <a:srgbClr val="C00000"/>
                </a:solidFill>
              </a:rPr>
              <a:t>terremotos</a:t>
            </a:r>
            <a:r>
              <a:rPr lang="fr-FR" sz="12800" b="1" dirty="0" smtClean="0">
                <a:solidFill>
                  <a:srgbClr val="C00000"/>
                </a:solidFill>
              </a:rPr>
              <a:t>  </a:t>
            </a:r>
            <a:r>
              <a:rPr lang="fr-FR" sz="12800" b="1" dirty="0" err="1" smtClean="0">
                <a:solidFill>
                  <a:srgbClr val="C00000"/>
                </a:solidFill>
              </a:rPr>
              <a:t>etc</a:t>
            </a:r>
            <a:endParaRPr lang="fr-FR" sz="12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fr-FR" sz="12800" b="1" dirty="0">
                <a:solidFill>
                  <a:srgbClr val="C00000"/>
                </a:solidFill>
              </a:rPr>
              <a:t> </a:t>
            </a:r>
            <a:r>
              <a:rPr lang="fr-FR" sz="12800" b="1" dirty="0" smtClean="0">
                <a:solidFill>
                  <a:srgbClr val="C00000"/>
                </a:solidFill>
              </a:rPr>
              <a:t>   </a:t>
            </a:r>
          </a:p>
          <a:p>
            <a:pPr marL="0" indent="0">
              <a:buNone/>
            </a:pPr>
            <a:r>
              <a:rPr lang="fr-FR" sz="12800" b="1" dirty="0" smtClean="0">
                <a:solidFill>
                  <a:srgbClr val="C00000"/>
                </a:solidFill>
              </a:rPr>
              <a:t>   Os </a:t>
            </a:r>
            <a:r>
              <a:rPr lang="fr-FR" sz="12800" b="1" dirty="0" err="1" smtClean="0">
                <a:solidFill>
                  <a:srgbClr val="C00000"/>
                </a:solidFill>
              </a:rPr>
              <a:t>actores</a:t>
            </a:r>
            <a:r>
              <a:rPr lang="fr-FR" sz="12800" b="1" dirty="0" smtClean="0">
                <a:solidFill>
                  <a:srgbClr val="C00000"/>
                </a:solidFill>
              </a:rPr>
              <a:t> </a:t>
            </a:r>
            <a:r>
              <a:rPr lang="fr-FR" sz="12800" b="1" dirty="0" err="1" smtClean="0">
                <a:solidFill>
                  <a:srgbClr val="C00000"/>
                </a:solidFill>
              </a:rPr>
              <a:t>locaís</a:t>
            </a:r>
            <a:r>
              <a:rPr lang="fr-FR" sz="12800" b="1" dirty="0" smtClean="0">
                <a:solidFill>
                  <a:srgbClr val="C00000"/>
                </a:solidFill>
              </a:rPr>
              <a:t> , o </a:t>
            </a:r>
            <a:r>
              <a:rPr lang="fr-FR" sz="12800" b="1" dirty="0" err="1" smtClean="0">
                <a:solidFill>
                  <a:srgbClr val="C00000"/>
                </a:solidFill>
              </a:rPr>
              <a:t>alfabetismo</a:t>
            </a:r>
            <a:r>
              <a:rPr lang="fr-FR" sz="12800" b="1" dirty="0" smtClean="0">
                <a:solidFill>
                  <a:srgbClr val="C00000"/>
                </a:solidFill>
              </a:rPr>
              <a:t> digital         </a:t>
            </a:r>
            <a:r>
              <a:rPr lang="fr-FR" sz="12800" b="1" dirty="0" err="1" smtClean="0">
                <a:solidFill>
                  <a:srgbClr val="C00000"/>
                </a:solidFill>
              </a:rPr>
              <a:t>mínimo</a:t>
            </a:r>
            <a:r>
              <a:rPr lang="fr-FR" sz="12800" b="1" dirty="0" smtClean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fr-FR" sz="12800" b="1" dirty="0">
                <a:solidFill>
                  <a:srgbClr val="C00000"/>
                </a:solidFill>
              </a:rPr>
              <a:t> </a:t>
            </a:r>
            <a:r>
              <a:rPr lang="fr-FR" sz="12800" b="1" dirty="0" smtClean="0">
                <a:solidFill>
                  <a:srgbClr val="C00000"/>
                </a:solidFill>
              </a:rPr>
              <a:t>   O </a:t>
            </a:r>
            <a:r>
              <a:rPr lang="fr-FR" sz="12800" b="1" dirty="0" err="1" smtClean="0">
                <a:solidFill>
                  <a:srgbClr val="C00000"/>
                </a:solidFill>
              </a:rPr>
              <a:t>credenciamiento</a:t>
            </a:r>
            <a:r>
              <a:rPr lang="fr-FR" sz="12800" b="1" dirty="0" smtClean="0">
                <a:solidFill>
                  <a:srgbClr val="C00000"/>
                </a:solidFill>
              </a:rPr>
              <a:t>…</a:t>
            </a:r>
          </a:p>
          <a:p>
            <a:pPr marL="0" indent="0">
              <a:buNone/>
            </a:pPr>
            <a:r>
              <a:rPr lang="fr-FR" sz="12800" b="1" dirty="0">
                <a:solidFill>
                  <a:srgbClr val="C00000"/>
                </a:solidFill>
              </a:rPr>
              <a:t> </a:t>
            </a:r>
            <a:r>
              <a:rPr lang="fr-FR" sz="12800" b="1" dirty="0" smtClean="0">
                <a:solidFill>
                  <a:srgbClr val="C00000"/>
                </a:solidFill>
              </a:rPr>
              <a:t>   </a:t>
            </a:r>
          </a:p>
          <a:p>
            <a:pPr marL="0" indent="0">
              <a:buNone/>
            </a:pPr>
            <a:endParaRPr lang="fr-FR" sz="1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sz="12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sz="1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sz="12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sz="1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sz="12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sz="1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sz="12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sz="1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sz="12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sz="1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sz="12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sz="1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sz="12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sz="12800" b="1" dirty="0" smtClean="0">
              <a:solidFill>
                <a:srgbClr val="C00000"/>
              </a:solidFill>
            </a:endParaRPr>
          </a:p>
          <a:p>
            <a:endParaRPr lang="fr-FR" b="1" dirty="0">
              <a:solidFill>
                <a:srgbClr val="C00000"/>
              </a:solidFill>
            </a:endParaRPr>
          </a:p>
          <a:p>
            <a:r>
              <a:rPr lang="fr-FR" b="1" dirty="0" smtClean="0">
                <a:solidFill>
                  <a:srgbClr val="C00000"/>
                </a:solidFill>
              </a:rPr>
              <a:t>A</a:t>
            </a:r>
          </a:p>
          <a:p>
            <a:endParaRPr lang="fr-FR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b="1" dirty="0" smtClean="0">
              <a:solidFill>
                <a:srgbClr val="C00000"/>
              </a:solidFill>
            </a:endParaRPr>
          </a:p>
          <a:p>
            <a:endParaRPr lang="fr-FR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fr-FR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fr-FR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  </a:t>
            </a:r>
            <a:endParaRPr lang="fr-FR" b="1" u="sng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83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solidFill>
                  <a:srgbClr val="FF0000"/>
                </a:solidFill>
              </a:rPr>
              <a:t>Além</a:t>
            </a:r>
            <a:r>
              <a:rPr lang="fr-FR" dirty="0" smtClean="0">
                <a:solidFill>
                  <a:srgbClr val="FF0000"/>
                </a:solidFill>
              </a:rPr>
              <a:t> de sus </a:t>
            </a:r>
            <a:r>
              <a:rPr lang="fr-FR" dirty="0" err="1" smtClean="0">
                <a:solidFill>
                  <a:srgbClr val="FF0000"/>
                </a:solidFill>
              </a:rPr>
              <a:t>conclusoes</a:t>
            </a:r>
            <a:r>
              <a:rPr lang="fr-FR" dirty="0" smtClean="0">
                <a:solidFill>
                  <a:srgbClr val="FF0000"/>
                </a:solidFill>
              </a:rPr>
              <a:t>…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smtClean="0"/>
              <a:t>A </a:t>
            </a:r>
            <a:r>
              <a:rPr lang="fr-FR" sz="2800" dirty="0" err="1" smtClean="0"/>
              <a:t>necesidade</a:t>
            </a:r>
            <a:r>
              <a:rPr lang="fr-FR" sz="2800" dirty="0" smtClean="0"/>
              <a:t> de </a:t>
            </a:r>
            <a:r>
              <a:rPr lang="fr-FR" sz="2800" dirty="0" err="1" smtClean="0"/>
              <a:t>identificar</a:t>
            </a:r>
            <a:r>
              <a:rPr lang="fr-FR" sz="2800" dirty="0" smtClean="0"/>
              <a:t> as </a:t>
            </a:r>
            <a:r>
              <a:rPr lang="fr-FR" sz="2800" dirty="0" err="1" smtClean="0"/>
              <a:t>necesidades</a:t>
            </a:r>
            <a:r>
              <a:rPr lang="fr-FR" sz="2800" dirty="0" smtClean="0"/>
              <a:t> ,o </a:t>
            </a:r>
            <a:r>
              <a:rPr lang="fr-FR" sz="2800" dirty="0" err="1" smtClean="0"/>
              <a:t>público-alvo,o</a:t>
            </a:r>
            <a:r>
              <a:rPr lang="fr-FR" sz="2800" dirty="0" smtClean="0"/>
              <a:t> </a:t>
            </a:r>
            <a:r>
              <a:rPr lang="fr-FR" sz="2800" dirty="0" err="1" smtClean="0"/>
              <a:t>nivel</a:t>
            </a:r>
            <a:r>
              <a:rPr lang="fr-FR" sz="2800" dirty="0" smtClean="0"/>
              <a:t> de </a:t>
            </a:r>
            <a:r>
              <a:rPr lang="fr-FR" sz="2800" dirty="0" err="1" smtClean="0"/>
              <a:t>alfabetismo</a:t>
            </a:r>
            <a:r>
              <a:rPr lang="fr-FR" sz="2800" dirty="0" smtClean="0"/>
              <a:t> </a:t>
            </a:r>
            <a:r>
              <a:rPr lang="fr-FR" sz="2800" dirty="0" err="1" smtClean="0"/>
              <a:t>digital,as</a:t>
            </a:r>
            <a:r>
              <a:rPr lang="fr-FR" sz="2800" dirty="0" smtClean="0"/>
              <a:t> </a:t>
            </a:r>
            <a:r>
              <a:rPr lang="fr-FR" sz="2800" dirty="0" err="1" smtClean="0"/>
              <a:t>características</a:t>
            </a:r>
            <a:r>
              <a:rPr lang="fr-FR" sz="2800" dirty="0" smtClean="0"/>
              <a:t> do </a:t>
            </a:r>
            <a:r>
              <a:rPr lang="fr-FR" sz="2800" dirty="0" err="1" smtClean="0"/>
              <a:t>ambiente</a:t>
            </a:r>
            <a:r>
              <a:rPr lang="fr-FR" sz="2800" dirty="0" smtClean="0"/>
              <a:t> cultural,….</a:t>
            </a:r>
          </a:p>
          <a:p>
            <a:r>
              <a:rPr lang="fr-FR" sz="2800" dirty="0" err="1" smtClean="0"/>
              <a:t>Valorar</a:t>
            </a:r>
            <a:r>
              <a:rPr lang="fr-FR" sz="2800" dirty="0" smtClean="0"/>
              <a:t> a los </a:t>
            </a:r>
            <a:r>
              <a:rPr lang="fr-FR" sz="2800" dirty="0" err="1" smtClean="0"/>
              <a:t>profesores</a:t>
            </a:r>
            <a:r>
              <a:rPr lang="fr-FR" sz="2800" dirty="0" smtClean="0"/>
              <a:t> e </a:t>
            </a:r>
            <a:r>
              <a:rPr lang="fr-FR" sz="2800" dirty="0" err="1" smtClean="0"/>
              <a:t>atores</a:t>
            </a:r>
            <a:r>
              <a:rPr lang="fr-FR" sz="2800" dirty="0" smtClean="0"/>
              <a:t>…</a:t>
            </a:r>
          </a:p>
          <a:p>
            <a:r>
              <a:rPr lang="fr-FR" sz="2800" dirty="0" err="1" smtClean="0"/>
              <a:t>Conseguir</a:t>
            </a:r>
            <a:r>
              <a:rPr lang="fr-FR" sz="2800" dirty="0" smtClean="0"/>
              <a:t> a </a:t>
            </a:r>
            <a:r>
              <a:rPr lang="fr-FR" sz="2800" dirty="0" err="1" smtClean="0"/>
              <a:t>continuidade</a:t>
            </a:r>
            <a:r>
              <a:rPr lang="fr-FR" sz="2800" dirty="0" smtClean="0"/>
              <a:t> </a:t>
            </a:r>
            <a:r>
              <a:rPr lang="fr-FR" sz="2800" dirty="0" err="1" smtClean="0"/>
              <a:t>política</a:t>
            </a:r>
            <a:r>
              <a:rPr lang="fr-FR" sz="2800" dirty="0" smtClean="0"/>
              <a:t> e </a:t>
            </a:r>
            <a:r>
              <a:rPr lang="fr-FR" sz="2800" dirty="0" err="1" smtClean="0"/>
              <a:t>económica</a:t>
            </a:r>
            <a:r>
              <a:rPr lang="fr-FR" sz="2800" dirty="0" smtClean="0"/>
              <a:t>.</a:t>
            </a:r>
          </a:p>
          <a:p>
            <a:r>
              <a:rPr lang="fr-FR" sz="2800" dirty="0" err="1" smtClean="0"/>
              <a:t>Capacitar</a:t>
            </a:r>
            <a:r>
              <a:rPr lang="fr-FR" sz="2800" dirty="0" smtClean="0"/>
              <a:t> e </a:t>
            </a:r>
            <a:r>
              <a:rPr lang="fr-FR" sz="2800" dirty="0" err="1" smtClean="0"/>
              <a:t>integrar</a:t>
            </a:r>
            <a:r>
              <a:rPr lang="fr-FR" sz="2800" dirty="0" smtClean="0"/>
              <a:t>  os </a:t>
            </a:r>
            <a:r>
              <a:rPr lang="fr-FR" sz="2800" dirty="0" err="1" smtClean="0"/>
              <a:t>coordenadores</a:t>
            </a:r>
            <a:r>
              <a:rPr lang="fr-FR" sz="2800" dirty="0" smtClean="0"/>
              <a:t>(</a:t>
            </a:r>
            <a:r>
              <a:rPr lang="fr-FR" sz="2800" dirty="0" err="1" smtClean="0"/>
              <a:t>Euromime</a:t>
            </a:r>
            <a:r>
              <a:rPr lang="fr-FR" sz="2800" dirty="0" smtClean="0"/>
              <a:t>)</a:t>
            </a:r>
          </a:p>
          <a:p>
            <a:r>
              <a:rPr lang="fr-FR" sz="2800" dirty="0" smtClean="0"/>
              <a:t>O factor  </a:t>
            </a:r>
            <a:r>
              <a:rPr lang="fr-FR" sz="2800" i="1" dirty="0" smtClean="0"/>
              <a:t>tempo </a:t>
            </a:r>
            <a:r>
              <a:rPr lang="fr-FR" sz="2800" dirty="0" smtClean="0"/>
              <a:t>(Helmut Rosa)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427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253</Words>
  <Application>Microsoft Office PowerPoint</Application>
  <PresentationFormat>Affichage à l'écran (4:3)</PresentationFormat>
  <Paragraphs>58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EAD na América Latina Hoje 3 estudos de casos</vt:lpstr>
      <vt:lpstr>Os critérios</vt:lpstr>
      <vt:lpstr>Os Casos</vt:lpstr>
      <vt:lpstr>Caso 2 : a capacitaçào a distáncia de  profesores e maestros (problema universal)</vt:lpstr>
      <vt:lpstr>A  EAD para as formaçoes sociaís básicas:riesgos,terremotos,saúde etc..</vt:lpstr>
      <vt:lpstr>Além de sus conclusoes…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Hélène MARCHESSOU</dc:creator>
  <cp:lastModifiedBy>Hélène MARCHESSOU</cp:lastModifiedBy>
  <cp:revision>18</cp:revision>
  <dcterms:created xsi:type="dcterms:W3CDTF">2010-08-31T12:39:47Z</dcterms:created>
  <dcterms:modified xsi:type="dcterms:W3CDTF">2010-08-31T14:20:42Z</dcterms:modified>
</cp:coreProperties>
</file>