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8" r:id="rId9"/>
    <p:sldId id="265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585"/>
    <a:srgbClr val="FF9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792" autoAdjust="0"/>
  </p:normalViewPr>
  <p:slideViewPr>
    <p:cSldViewPr snapToGrid="0">
      <p:cViewPr>
        <p:scale>
          <a:sx n="60" d="100"/>
          <a:sy n="60" d="100"/>
        </p:scale>
        <p:origin x="4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George\Neg&#243;cios\Apresenta&#231;&#245;es\Dia%20Nacional%20da%20EaD%202015\Planilha%20de%20Dad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Plan7!$A$1:$A$4</c:f>
              <c:strCache>
                <c:ptCount val="4"/>
                <c:pt idx="0">
                  <c:v>Federal</c:v>
                </c:pt>
                <c:pt idx="1">
                  <c:v>Estadual</c:v>
                </c:pt>
                <c:pt idx="2">
                  <c:v>Privada</c:v>
                </c:pt>
                <c:pt idx="3">
                  <c:v>Municipal</c:v>
                </c:pt>
              </c:strCache>
            </c:strRef>
          </c:cat>
          <c:val>
            <c:numRef>
              <c:f>Plan7!$B$1:$B$4</c:f>
              <c:numCache>
                <c:formatCode>#,##0</c:formatCode>
                <c:ptCount val="4"/>
                <c:pt idx="0">
                  <c:v>228417</c:v>
                </c:pt>
                <c:pt idx="1">
                  <c:v>491128</c:v>
                </c:pt>
                <c:pt idx="2">
                  <c:v>691376</c:v>
                </c:pt>
                <c:pt idx="3">
                  <c:v>30130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Plan2!$B$1</c:f>
              <c:strCache>
                <c:ptCount val="1"/>
                <c:pt idx="0">
                  <c:v>matrículas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Plan2!$A$2:$A$6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Plan2!$B$2:$B$6</c:f>
              <c:numCache>
                <c:formatCode>#,##0</c:formatCode>
                <c:ptCount val="5"/>
                <c:pt idx="0">
                  <c:v>21311</c:v>
                </c:pt>
                <c:pt idx="1">
                  <c:v>57815</c:v>
                </c:pt>
                <c:pt idx="2">
                  <c:v>93725</c:v>
                </c:pt>
                <c:pt idx="3">
                  <c:v>52730</c:v>
                </c:pt>
                <c:pt idx="4">
                  <c:v>35519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72906144"/>
        <c:axId val="772904512"/>
        <c:axId val="0"/>
      </c:bar3DChart>
      <c:catAx>
        <c:axId val="77290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72904512"/>
        <c:crosses val="autoZero"/>
        <c:auto val="1"/>
        <c:lblAlgn val="ctr"/>
        <c:lblOffset val="100"/>
        <c:noMultiLvlLbl val="0"/>
      </c:catAx>
      <c:valAx>
        <c:axId val="7729045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77290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Plan1!$B$7</c:f>
              <c:strCache>
                <c:ptCount val="1"/>
                <c:pt idx="0">
                  <c:v>sim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Plan1!$A$8:$A$9</c:f>
              <c:strCache>
                <c:ptCount val="2"/>
                <c:pt idx="0">
                  <c:v>Ingressantes</c:v>
                </c:pt>
                <c:pt idx="1">
                  <c:v>Em curso</c:v>
                </c:pt>
              </c:strCache>
            </c:strRef>
          </c:cat>
          <c:val>
            <c:numRef>
              <c:f>Plan1!$B$8:$B$9</c:f>
              <c:numCache>
                <c:formatCode>0%</c:formatCode>
                <c:ptCount val="2"/>
                <c:pt idx="0">
                  <c:v>0.47</c:v>
                </c:pt>
                <c:pt idx="1">
                  <c:v>0.56000000000000005</c:v>
                </c:pt>
              </c:numCache>
            </c:numRef>
          </c:val>
        </c:ser>
        <c:ser>
          <c:idx val="1"/>
          <c:order val="1"/>
          <c:tx>
            <c:strRef>
              <c:f>Plan1!$C$7</c:f>
              <c:strCache>
                <c:ptCount val="1"/>
                <c:pt idx="0">
                  <c:v>não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Plan1!$A$8:$A$9</c:f>
              <c:strCache>
                <c:ptCount val="2"/>
                <c:pt idx="0">
                  <c:v>Ingressantes</c:v>
                </c:pt>
                <c:pt idx="1">
                  <c:v>Em curso</c:v>
                </c:pt>
              </c:strCache>
            </c:strRef>
          </c:cat>
          <c:val>
            <c:numRef>
              <c:f>Plan1!$C$8:$C$9</c:f>
              <c:numCache>
                <c:formatCode>0%</c:formatCode>
                <c:ptCount val="2"/>
                <c:pt idx="0">
                  <c:v>0.53</c:v>
                </c:pt>
                <c:pt idx="1">
                  <c:v>0.44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90121136"/>
        <c:axId val="490123856"/>
        <c:axId val="0"/>
      </c:bar3DChart>
      <c:catAx>
        <c:axId val="49012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90123856"/>
        <c:crosses val="autoZero"/>
        <c:auto val="1"/>
        <c:lblAlgn val="ctr"/>
        <c:lblOffset val="100"/>
        <c:noMultiLvlLbl val="0"/>
      </c:catAx>
      <c:valAx>
        <c:axId val="4901238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9012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Plan1!$A$2</c:f>
              <c:strCache>
                <c:ptCount val="1"/>
                <c:pt idx="0">
                  <c:v>Ingressantes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Plan1!$B$1:$E$1</c:f>
              <c:strCache>
                <c:ptCount val="4"/>
                <c:pt idx="0">
                  <c:v>Sem renda</c:v>
                </c:pt>
                <c:pt idx="1">
                  <c:v>Até R$ 500</c:v>
                </c:pt>
                <c:pt idx="2">
                  <c:v>Entre R$ 500,00 e R$ 1.000</c:v>
                </c:pt>
                <c:pt idx="3">
                  <c:v>Acima de R$ 1.000</c:v>
                </c:pt>
              </c:strCache>
            </c:strRef>
          </c:cat>
          <c:val>
            <c:numRef>
              <c:f>Plan1!$B$2:$E$2</c:f>
              <c:numCache>
                <c:formatCode>0%</c:formatCode>
                <c:ptCount val="4"/>
                <c:pt idx="0">
                  <c:v>0.27</c:v>
                </c:pt>
                <c:pt idx="1">
                  <c:v>0.19</c:v>
                </c:pt>
                <c:pt idx="2">
                  <c:v>0.35</c:v>
                </c:pt>
                <c:pt idx="3">
                  <c:v>0.18</c:v>
                </c:pt>
              </c:numCache>
            </c:numRef>
          </c:val>
        </c:ser>
        <c:ser>
          <c:idx val="1"/>
          <c:order val="1"/>
          <c:tx>
            <c:strRef>
              <c:f>Plan1!$A$3</c:f>
              <c:strCache>
                <c:ptCount val="1"/>
                <c:pt idx="0">
                  <c:v>Em curso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Plan1!$B$1:$E$1</c:f>
              <c:strCache>
                <c:ptCount val="4"/>
                <c:pt idx="0">
                  <c:v>Sem renda</c:v>
                </c:pt>
                <c:pt idx="1">
                  <c:v>Até R$ 500</c:v>
                </c:pt>
                <c:pt idx="2">
                  <c:v>Entre R$ 500,00 e R$ 1.000</c:v>
                </c:pt>
                <c:pt idx="3">
                  <c:v>Acima de R$ 1.000</c:v>
                </c:pt>
              </c:strCache>
            </c:strRef>
          </c:cat>
          <c:val>
            <c:numRef>
              <c:f>Plan1!$B$3:$E$3</c:f>
              <c:numCache>
                <c:formatCode>0%</c:formatCode>
                <c:ptCount val="4"/>
                <c:pt idx="0">
                  <c:v>0.06</c:v>
                </c:pt>
                <c:pt idx="1">
                  <c:v>0.43</c:v>
                </c:pt>
                <c:pt idx="2">
                  <c:v>0.33</c:v>
                </c:pt>
                <c:pt idx="3">
                  <c:v>0.18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90122768"/>
        <c:axId val="490123312"/>
        <c:axId val="0"/>
      </c:bar3DChart>
      <c:catAx>
        <c:axId val="49012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90123312"/>
        <c:crosses val="autoZero"/>
        <c:auto val="1"/>
        <c:lblAlgn val="ctr"/>
        <c:lblOffset val="100"/>
        <c:noMultiLvlLbl val="0"/>
      </c:catAx>
      <c:valAx>
        <c:axId val="4901233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90122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criação de empregos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Plan1!$B$2:$B$4</c:f>
              <c:numCache>
                <c:formatCode>#,##0</c:formatCode>
                <c:ptCount val="3"/>
                <c:pt idx="0">
                  <c:v>1490000</c:v>
                </c:pt>
                <c:pt idx="1">
                  <c:v>396993</c:v>
                </c:pt>
                <c:pt idx="2">
                  <c:v>-900000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826264000"/>
        <c:axId val="826255840"/>
      </c:lineChart>
      <c:catAx>
        <c:axId val="826264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26255840"/>
        <c:crosses val="autoZero"/>
        <c:auto val="1"/>
        <c:lblAlgn val="ctr"/>
        <c:lblOffset val="100"/>
        <c:noMultiLvlLbl val="0"/>
      </c:catAx>
      <c:valAx>
        <c:axId val="82625584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826264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Plan1!$A$9:$A$11</c:f>
              <c:strCache>
                <c:ptCount val="3"/>
                <c:pt idx="0">
                  <c:v>Brasil</c:v>
                </c:pt>
                <c:pt idx="1">
                  <c:v>Américas</c:v>
                </c:pt>
                <c:pt idx="2">
                  <c:v>Mundo</c:v>
                </c:pt>
              </c:strCache>
            </c:strRef>
          </c:cat>
          <c:val>
            <c:numRef>
              <c:f>Plan1!$B$9:$B$11</c:f>
              <c:numCache>
                <c:formatCode>0%</c:formatCode>
                <c:ptCount val="3"/>
                <c:pt idx="0">
                  <c:v>0.61</c:v>
                </c:pt>
                <c:pt idx="1">
                  <c:v>0.42</c:v>
                </c:pt>
                <c:pt idx="2">
                  <c:v>0.38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26139424"/>
        <c:axId val="826153024"/>
        <c:axId val="0"/>
      </c:bar3DChart>
      <c:catAx>
        <c:axId val="82613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26153024"/>
        <c:crosses val="autoZero"/>
        <c:auto val="1"/>
        <c:lblAlgn val="ctr"/>
        <c:lblOffset val="100"/>
        <c:noMultiLvlLbl val="0"/>
      </c:catAx>
      <c:valAx>
        <c:axId val="826153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26139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0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D8BAE-CBDC-4B94-9133-529559EFB319}" type="datetimeFigureOut">
              <a:rPr lang="pt-BR" smtClean="0"/>
              <a:t>26/11/2015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6BB33-9C92-4941-99D0-B6D7CE2709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2795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6BB33-9C92-4941-99D0-B6D7CE27097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778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6BB33-9C92-4941-99D0-B6D7CE27097B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4514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6BB33-9C92-4941-99D0-B6D7CE27097B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880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6BB33-9C92-4941-99D0-B6D7CE27097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6617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6BB33-9C92-4941-99D0-B6D7CE27097B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4976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6BB33-9C92-4941-99D0-B6D7CE27097B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8987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6BB33-9C92-4941-99D0-B6D7CE27097B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570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6BB33-9C92-4941-99D0-B6D7CE27097B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2474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6BB33-9C92-4941-99D0-B6D7CE27097B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651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6BB33-9C92-4941-99D0-B6D7CE27097B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2774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6BB33-9C92-4941-99D0-B6D7CE27097B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342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3670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79E7-B0B0-460D-84E8-1D70F83B39D7}" type="datetimeFigureOut">
              <a:rPr lang="pt-BR" smtClean="0"/>
              <a:t>26/11/2015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DE63-76EF-403B-BF2D-98DEA3314C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943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79E7-B0B0-460D-84E8-1D70F83B39D7}" type="datetimeFigureOut">
              <a:rPr lang="pt-BR" smtClean="0"/>
              <a:t>26/11/2015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DE63-76EF-403B-BF2D-98DEA3314C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272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79E7-B0B0-460D-84E8-1D70F83B39D7}" type="datetimeFigureOut">
              <a:rPr lang="pt-BR" smtClean="0"/>
              <a:t>26/11/2015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DE63-76EF-403B-BF2D-98DEA3314C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509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79E7-B0B0-460D-84E8-1D70F83B39D7}" type="datetimeFigureOut">
              <a:rPr lang="pt-BR" smtClean="0"/>
              <a:t>26/11/2015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DE63-76EF-403B-BF2D-98DEA3314C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0369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79E7-B0B0-460D-84E8-1D70F83B39D7}" type="datetimeFigureOut">
              <a:rPr lang="pt-BR" smtClean="0"/>
              <a:t>26/11/2015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DE63-76EF-403B-BF2D-98DEA3314C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30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79E7-B0B0-460D-84E8-1D70F83B39D7}" type="datetimeFigureOut">
              <a:rPr lang="pt-BR" smtClean="0"/>
              <a:t>26/11/2015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DE63-76EF-403B-BF2D-98DEA3314C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7360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79E7-B0B0-460D-84E8-1D70F83B39D7}" type="datetimeFigureOut">
              <a:rPr lang="pt-BR" smtClean="0"/>
              <a:t>26/11/2015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DE63-76EF-403B-BF2D-98DEA3314C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213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79E7-B0B0-460D-84E8-1D70F83B39D7}" type="datetimeFigureOut">
              <a:rPr lang="pt-BR" smtClean="0"/>
              <a:t>26/11/2015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DE63-76EF-403B-BF2D-98DEA3314C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93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79E7-B0B0-460D-84E8-1D70F83B39D7}" type="datetimeFigureOut">
              <a:rPr lang="pt-BR" smtClean="0"/>
              <a:t>26/11/2015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DE63-76EF-403B-BF2D-98DEA3314C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667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79E7-B0B0-460D-84E8-1D70F83B39D7}" type="datetimeFigureOut">
              <a:rPr lang="pt-BR" smtClean="0"/>
              <a:t>26/11/2015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DE63-76EF-403B-BF2D-98DEA3314C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163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379E7-B0B0-460D-84E8-1D70F83B39D7}" type="datetimeFigureOut">
              <a:rPr lang="pt-BR" smtClean="0"/>
              <a:t>26/11/2015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EDE63-76EF-403B-BF2D-98DEA3314C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246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2.png"/><Relationship Id="rId7" Type="http://schemas.openxmlformats.org/officeDocument/2006/relationships/chart" Target="../charts/chart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image" Target="../media/image7.jpeg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21.jpeg"/><Relationship Id="rId4" Type="http://schemas.openxmlformats.org/officeDocument/2006/relationships/image" Target="../media/image2.png"/><Relationship Id="rId9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chart" Target="../charts/chart1.xml"/><Relationship Id="rId3" Type="http://schemas.openxmlformats.org/officeDocument/2006/relationships/image" Target="../media/image7.jpeg"/><Relationship Id="rId7" Type="http://schemas.openxmlformats.org/officeDocument/2006/relationships/image" Target="../media/image14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8.png"/><Relationship Id="rId5" Type="http://schemas.openxmlformats.org/officeDocument/2006/relationships/image" Target="../media/image3.png"/><Relationship Id="rId10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60422" y="144379"/>
            <a:ext cx="11885943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200" dirty="0" smtClean="0"/>
          </a:p>
          <a:p>
            <a:pPr algn="ctr"/>
            <a:r>
              <a:rPr lang="pt-BR" sz="3600" dirty="0" smtClean="0"/>
              <a:t>A importância do Ensino Técnico na formação da mão de obra brasileira, a oferta de EaD e a demanda do mercado.</a:t>
            </a:r>
          </a:p>
          <a:p>
            <a:endParaRPr lang="pt-BR" sz="3200" dirty="0" smtClean="0"/>
          </a:p>
          <a:p>
            <a:endParaRPr lang="pt-BR" sz="3200" dirty="0"/>
          </a:p>
          <a:p>
            <a:endParaRPr lang="pt-BR" sz="3200" dirty="0" smtClean="0"/>
          </a:p>
          <a:p>
            <a:endParaRPr lang="pt-BR" sz="3200" dirty="0"/>
          </a:p>
          <a:p>
            <a:endParaRPr lang="pt-BR" sz="3200" dirty="0" smtClean="0"/>
          </a:p>
          <a:p>
            <a:endParaRPr lang="pt-BR" sz="3200" dirty="0" smtClean="0"/>
          </a:p>
          <a:p>
            <a:endParaRPr lang="pt-BR" sz="3200" dirty="0"/>
          </a:p>
          <a:p>
            <a:endParaRPr lang="pt-BR" sz="3200" dirty="0" smtClean="0"/>
          </a:p>
          <a:p>
            <a:endParaRPr lang="pt-BR" sz="1200" dirty="0" smtClean="0"/>
          </a:p>
          <a:p>
            <a:endParaRPr lang="pt-BR" b="1" dirty="0"/>
          </a:p>
          <a:p>
            <a:pPr algn="ctr"/>
            <a:r>
              <a:rPr lang="pt-BR" sz="2000" b="1" dirty="0" smtClean="0"/>
              <a:t>George Bento</a:t>
            </a:r>
          </a:p>
          <a:p>
            <a:pPr algn="ctr"/>
            <a:r>
              <a:rPr lang="pt-BR" sz="2000" dirty="0" smtClean="0"/>
              <a:t>george.bento@gmail.com</a:t>
            </a:r>
          </a:p>
          <a:p>
            <a:pPr algn="ctr"/>
            <a:r>
              <a:rPr lang="pt-BR" sz="2000" dirty="0" smtClean="0"/>
              <a:t>Secretaria Executiva de Educação Profissional </a:t>
            </a:r>
            <a:r>
              <a:rPr lang="pt-BR" sz="2000" b="1" dirty="0" smtClean="0"/>
              <a:t>|</a:t>
            </a:r>
            <a:r>
              <a:rPr lang="pt-BR" sz="2000" dirty="0" smtClean="0"/>
              <a:t> </a:t>
            </a:r>
            <a:r>
              <a:rPr lang="pt-BR" sz="2000" b="1" dirty="0" smtClean="0"/>
              <a:t>Pernambuco</a:t>
            </a:r>
          </a:p>
        </p:txBody>
      </p:sp>
      <p:grpSp>
        <p:nvGrpSpPr>
          <p:cNvPr id="21" name="Grupo 20"/>
          <p:cNvGrpSpPr/>
          <p:nvPr/>
        </p:nvGrpSpPr>
        <p:grpSpPr>
          <a:xfrm>
            <a:off x="4489952" y="1964319"/>
            <a:ext cx="3354850" cy="1003419"/>
            <a:chOff x="4618291" y="3584579"/>
            <a:chExt cx="3354850" cy="1003419"/>
          </a:xfrm>
        </p:grpSpPr>
        <p:pic>
          <p:nvPicPr>
            <p:cNvPr id="17" name="Picture 20" descr="http://www.globalgiants.com/archives/fotos15/CarRepairIcon-003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8291" y="3656857"/>
              <a:ext cx="1169340" cy="9311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4" descr="http://www.ymcanyc.org/page/-/uploads/sub-class-thumbs/computerlit-contined-icon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5102" y="3584579"/>
              <a:ext cx="995765" cy="9957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6" descr="http://www.vhrpindia.com/images/icon_51216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7019" y="3679424"/>
              <a:ext cx="776122" cy="776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8" descr="http://www.zepol.com/portals/0/Industrial-Industry-Gear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1461" y="3702538"/>
              <a:ext cx="940638" cy="729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5326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/>
          <p:cNvGrpSpPr/>
          <p:nvPr/>
        </p:nvGrpSpPr>
        <p:grpSpPr>
          <a:xfrm>
            <a:off x="8750936" y="6329867"/>
            <a:ext cx="3460113" cy="540944"/>
            <a:chOff x="8750936" y="6329867"/>
            <a:chExt cx="3460113" cy="540944"/>
          </a:xfrm>
        </p:grpSpPr>
        <p:sp>
          <p:nvSpPr>
            <p:cNvPr id="21" name="CaixaDeTexto 20"/>
            <p:cNvSpPr txBox="1"/>
            <p:nvPr/>
          </p:nvSpPr>
          <p:spPr>
            <a:xfrm>
              <a:off x="8750936" y="6354373"/>
              <a:ext cx="18044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200" b="1" dirty="0" smtClean="0">
                  <a:solidFill>
                    <a:schemeClr val="accent2">
                      <a:lumMod val="75000"/>
                    </a:schemeClr>
                  </a:solidFill>
                </a:rPr>
                <a:t>George Bento</a:t>
              </a:r>
            </a:p>
            <a:p>
              <a:pPr algn="r"/>
              <a:r>
                <a:rPr lang="pt-BR" sz="1200" dirty="0" smtClean="0">
                  <a:solidFill>
                    <a:schemeClr val="accent2">
                      <a:lumMod val="75000"/>
                    </a:schemeClr>
                  </a:solidFill>
                </a:rPr>
                <a:t>george.bento@gmail.com</a:t>
              </a:r>
              <a:endParaRPr lang="pt-BR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22" name="Conector reto 21"/>
            <p:cNvCxnSpPr/>
            <p:nvPr/>
          </p:nvCxnSpPr>
          <p:spPr>
            <a:xfrm>
              <a:off x="10509608" y="6368631"/>
              <a:ext cx="0" cy="422523"/>
            </a:xfrm>
            <a:prstGeom prst="line">
              <a:avLst/>
            </a:prstGeom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" name="Picture 20" descr="http://www.globalgiants.com/archives/fotos15/CarRepairIcon-003.jp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3858" y="6413210"/>
              <a:ext cx="574662" cy="457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4" descr="http://www.ymcanyc.org/page/-/uploads/sub-class-thumbs/computerlit-contined-icon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74333" y="6329867"/>
              <a:ext cx="489359" cy="489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6" descr="http://www.vhrpindia.com/images/icon_51216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29631" y="6356940"/>
              <a:ext cx="381418" cy="381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28" descr="http://www.zepol.com/portals/0/Industrial-Industry-Gear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64067" y="6356544"/>
              <a:ext cx="462269" cy="358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9" name="Retângulo 28"/>
          <p:cNvSpPr/>
          <p:nvPr/>
        </p:nvSpPr>
        <p:spPr>
          <a:xfrm>
            <a:off x="304799" y="0"/>
            <a:ext cx="1090863" cy="58553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7" name="Picture 2" descr="https://upload.wikimedia.org/wikipedia/commons/b/be/Mapa_do_Brasil_com_a_Bandeira_Naciona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89" y="339700"/>
            <a:ext cx="1226925" cy="122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upo 17"/>
          <p:cNvGrpSpPr/>
          <p:nvPr/>
        </p:nvGrpSpPr>
        <p:grpSpPr>
          <a:xfrm>
            <a:off x="3897308" y="1781154"/>
            <a:ext cx="5108494" cy="3314399"/>
            <a:chOff x="3897308" y="1781154"/>
            <a:chExt cx="5108494" cy="3314399"/>
          </a:xfrm>
        </p:grpSpPr>
        <p:graphicFrame>
          <p:nvGraphicFramePr>
            <p:cNvPr id="30" name="Gráfico 2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80756460"/>
                </p:ext>
              </p:extLst>
            </p:nvPr>
          </p:nvGraphicFramePr>
          <p:xfrm>
            <a:off x="4359068" y="1781154"/>
            <a:ext cx="4646734" cy="33143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sp>
          <p:nvSpPr>
            <p:cNvPr id="31" name="CaixaDeTexto 30"/>
            <p:cNvSpPr txBox="1"/>
            <p:nvPr/>
          </p:nvSpPr>
          <p:spPr>
            <a:xfrm rot="16200000">
              <a:off x="2440164" y="3238299"/>
              <a:ext cx="3314398" cy="400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b="1" dirty="0" smtClean="0"/>
                <a:t>TRABALHANDO</a:t>
              </a:r>
              <a:endParaRPr lang="pt-BR" sz="2000" dirty="0"/>
            </a:p>
          </p:txBody>
        </p:sp>
      </p:grpSp>
      <p:grpSp>
        <p:nvGrpSpPr>
          <p:cNvPr id="34" name="Grupo 33"/>
          <p:cNvGrpSpPr/>
          <p:nvPr/>
        </p:nvGrpSpPr>
        <p:grpSpPr>
          <a:xfrm>
            <a:off x="1832014" y="1382817"/>
            <a:ext cx="8277544" cy="4947050"/>
            <a:chOff x="2232064" y="1352550"/>
            <a:chExt cx="8277544" cy="4947050"/>
          </a:xfrm>
        </p:grpSpPr>
        <p:sp>
          <p:nvSpPr>
            <p:cNvPr id="32" name="CaixaDeTexto 31"/>
            <p:cNvSpPr txBox="1"/>
            <p:nvPr/>
          </p:nvSpPr>
          <p:spPr>
            <a:xfrm rot="16200000">
              <a:off x="226387" y="3433910"/>
              <a:ext cx="4411464" cy="400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b="1" dirty="0" smtClean="0"/>
                <a:t>FAIXA DE RENDA</a:t>
              </a:r>
              <a:endParaRPr lang="pt-BR" sz="2000" dirty="0"/>
            </a:p>
          </p:txBody>
        </p:sp>
        <p:graphicFrame>
          <p:nvGraphicFramePr>
            <p:cNvPr id="33" name="Gráfico 3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03804758"/>
                </p:ext>
              </p:extLst>
            </p:nvPr>
          </p:nvGraphicFramePr>
          <p:xfrm>
            <a:off x="2668476" y="1352550"/>
            <a:ext cx="7841132" cy="49470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93717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34896 -0.3402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-1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8750936" y="6329867"/>
            <a:ext cx="3460113" cy="540944"/>
            <a:chOff x="8750936" y="6329867"/>
            <a:chExt cx="3460113" cy="540944"/>
          </a:xfrm>
        </p:grpSpPr>
        <p:sp>
          <p:nvSpPr>
            <p:cNvPr id="3" name="CaixaDeTexto 2"/>
            <p:cNvSpPr txBox="1"/>
            <p:nvPr/>
          </p:nvSpPr>
          <p:spPr>
            <a:xfrm>
              <a:off x="8750936" y="6354373"/>
              <a:ext cx="18044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200" b="1" dirty="0" smtClean="0">
                  <a:solidFill>
                    <a:schemeClr val="accent2">
                      <a:lumMod val="75000"/>
                    </a:schemeClr>
                  </a:solidFill>
                </a:rPr>
                <a:t>George Bento</a:t>
              </a:r>
            </a:p>
            <a:p>
              <a:pPr algn="r"/>
              <a:r>
                <a:rPr lang="pt-BR" sz="1200" dirty="0" smtClean="0">
                  <a:solidFill>
                    <a:schemeClr val="accent2">
                      <a:lumMod val="75000"/>
                    </a:schemeClr>
                  </a:solidFill>
                </a:rPr>
                <a:t>george.bento@gmail.com</a:t>
              </a:r>
              <a:endParaRPr lang="pt-BR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4" name="Conector reto 3"/>
            <p:cNvCxnSpPr/>
            <p:nvPr/>
          </p:nvCxnSpPr>
          <p:spPr>
            <a:xfrm>
              <a:off x="10509608" y="6368631"/>
              <a:ext cx="0" cy="422523"/>
            </a:xfrm>
            <a:prstGeom prst="line">
              <a:avLst/>
            </a:prstGeom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Picture 20" descr="http://www.globalgiants.com/archives/fotos15/CarRepairIcon-003.jp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3858" y="6413210"/>
              <a:ext cx="574662" cy="457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4" descr="http://www.ymcanyc.org/page/-/uploads/sub-class-thumbs/computerlit-contined-icon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74333" y="6329867"/>
              <a:ext cx="489359" cy="489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6" descr="http://www.vhrpindia.com/images/icon_51216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29631" y="6356940"/>
              <a:ext cx="381418" cy="381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8" descr="http://www.zepol.com/portals/0/Industrial-Industry-Gear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64067" y="6356544"/>
              <a:ext cx="462269" cy="358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Retângulo 8"/>
          <p:cNvSpPr/>
          <p:nvPr/>
        </p:nvSpPr>
        <p:spPr>
          <a:xfrm>
            <a:off x="304799" y="0"/>
            <a:ext cx="1090863" cy="58553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873716"/>
              </p:ext>
            </p:extLst>
          </p:nvPr>
        </p:nvGraphicFramePr>
        <p:xfrm>
          <a:off x="2231929" y="817123"/>
          <a:ext cx="9231763" cy="4610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4575509"/>
              </p:ext>
            </p:extLst>
          </p:nvPr>
        </p:nvGraphicFramePr>
        <p:xfrm>
          <a:off x="2412460" y="1284051"/>
          <a:ext cx="7179012" cy="4319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7" name="Tabe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799684"/>
              </p:ext>
            </p:extLst>
          </p:nvPr>
        </p:nvGraphicFramePr>
        <p:xfrm>
          <a:off x="1473483" y="-22006"/>
          <a:ext cx="7743217" cy="4654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4126"/>
                <a:gridCol w="4099091"/>
              </a:tblGrid>
              <a:tr h="599872">
                <a:tc>
                  <a:txBody>
                    <a:bodyPr/>
                    <a:lstStyle/>
                    <a:p>
                      <a:pPr algn="l" fontAlgn="ctr"/>
                      <a:endParaRPr lang="pt-BR" sz="1800" b="1" u="none" strike="noStrike" dirty="0" smtClean="0">
                        <a:effectLst/>
                      </a:endParaRPr>
                    </a:p>
                    <a:p>
                      <a:pPr algn="l" fontAlgn="ctr"/>
                      <a:endParaRPr lang="pt-BR" sz="1800" b="1" u="none" strike="noStrike" dirty="0" smtClean="0">
                        <a:effectLst/>
                      </a:endParaRPr>
                    </a:p>
                    <a:p>
                      <a:pPr algn="l" fontAlgn="ctr"/>
                      <a:endParaRPr lang="pt-BR" sz="1800" b="1" u="none" strike="noStrike" dirty="0" smtClean="0">
                        <a:effectLst/>
                      </a:endParaRPr>
                    </a:p>
                    <a:p>
                      <a:pPr algn="l" fontAlgn="ctr"/>
                      <a:endParaRPr lang="pt-BR" sz="1800" b="1" u="none" strike="noStrike" dirty="0" smtClean="0">
                        <a:effectLst/>
                      </a:endParaRPr>
                    </a:p>
                    <a:p>
                      <a:pPr algn="l" fontAlgn="ctr"/>
                      <a:endParaRPr lang="pt-BR" sz="1800" b="1" u="none" strike="noStrike" dirty="0" smtClean="0">
                        <a:effectLst/>
                      </a:endParaRPr>
                    </a:p>
                    <a:p>
                      <a:pPr algn="l" fontAlgn="ctr"/>
                      <a:endParaRPr lang="pt-BR" sz="1800" b="1" u="none" strike="noStrike" dirty="0">
                        <a:effectLst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800" b="1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99937">
                <a:tc>
                  <a:txBody>
                    <a:bodyPr/>
                    <a:lstStyle/>
                    <a:p>
                      <a:pPr algn="l" fontAlgn="ctr"/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1. Profissões de ofício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999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2. Trabalhadores de ofício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2. Representantes de vendas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999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3. Operadores de produção/máquina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3. Engenheiros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999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4. Pessoal de apoio de escritório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999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5. Operários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5. Motoristas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999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6. Motoristas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6. Gestores e executivos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999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7. Representantes de vendas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7. Funcionários de contabilidade e finanças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999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8. Engenheiros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8. Pessoal de apoio de escritório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999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9. Contadores e profissionais de finanças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9. Profissionais de TI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999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10. Profissionais de TI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u="none" strike="noStrike" dirty="0">
                          <a:effectLst/>
                        </a:rPr>
                        <a:t>10.  Produção e operação de máquinas</a:t>
                      </a:r>
                      <a:endParaRPr lang="pt-BR" sz="1600" b="0" i="0" u="none" strike="noStrike" dirty="0">
                        <a:solidFill>
                          <a:srgbClr val="5C5C5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28" name="Grupo 27"/>
          <p:cNvGrpSpPr/>
          <p:nvPr/>
        </p:nvGrpSpPr>
        <p:grpSpPr>
          <a:xfrm>
            <a:off x="1791349" y="182511"/>
            <a:ext cx="3597092" cy="1104455"/>
            <a:chOff x="3581752" y="1430198"/>
            <a:chExt cx="5096061" cy="1454722"/>
          </a:xfrm>
        </p:grpSpPr>
        <p:pic>
          <p:nvPicPr>
            <p:cNvPr id="29" name="Picture 2" descr="https://upload.wikimedia.org/wikipedia/commons/b/be/Mapa_do_Brasil_com_a_Bandeira_Nacional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1752" y="1526475"/>
              <a:ext cx="1226925" cy="12222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2" descr="https://agendaglobal21.files.wordpress.com/2011/06/world-flags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0646" y="1430198"/>
              <a:ext cx="1557167" cy="14547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1" name="CaixaDeTexto 30"/>
          <p:cNvSpPr txBox="1"/>
          <p:nvPr/>
        </p:nvSpPr>
        <p:spPr>
          <a:xfrm>
            <a:off x="1395662" y="1623947"/>
            <a:ext cx="2140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1. Técnico</a:t>
            </a:r>
            <a:endParaRPr lang="pt-BR" sz="1600" b="1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5033805" y="2528027"/>
            <a:ext cx="2140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4. Técnico</a:t>
            </a:r>
            <a:endParaRPr lang="pt-BR" sz="1600" b="1" dirty="0"/>
          </a:p>
        </p:txBody>
      </p:sp>
    </p:spTree>
    <p:extLst>
      <p:ext uri="{BB962C8B-B14F-4D97-AF65-F5344CB8AC3E}">
        <p14:creationId xmlns:p14="http://schemas.microsoft.com/office/powerpoint/2010/main" val="223571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4.07407E-6 L 0.22825 -0.2511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06" y="-1256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3.33333E-6 L -0.30925 0.3150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69" y="1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Graphic spid="13" grpId="1">
        <p:bldAsOne/>
      </p:bldGraphic>
      <p:bldGraphic spid="13" grpId="2">
        <p:bldAsOne/>
      </p:bldGraphic>
      <p:bldGraphic spid="14" grpId="0">
        <p:bldAsOne/>
      </p:bldGraphic>
      <p:bldGraphic spid="14" grpId="1">
        <p:bldAsOne/>
      </p:bldGraphic>
      <p:bldGraphic spid="14" grpId="2">
        <p:bldAsOne/>
      </p:bldGraphic>
      <p:bldP spid="31" grpId="0"/>
      <p:bldP spid="31" grpId="1"/>
      <p:bldP spid="32" grpId="0"/>
      <p:bldP spid="3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60422" y="144379"/>
            <a:ext cx="11885943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200" dirty="0" smtClean="0"/>
          </a:p>
          <a:p>
            <a:pPr algn="ctr"/>
            <a:r>
              <a:rPr lang="pt-BR" sz="3600" dirty="0" smtClean="0"/>
              <a:t>A importância do Ensino Técnico na formação da mão de obra brasileira, a oferta de EaD e a demanda do mercado.</a:t>
            </a:r>
          </a:p>
          <a:p>
            <a:endParaRPr lang="pt-BR" sz="3200" dirty="0" smtClean="0"/>
          </a:p>
          <a:p>
            <a:endParaRPr lang="pt-BR" sz="3200" dirty="0"/>
          </a:p>
          <a:p>
            <a:endParaRPr lang="pt-BR" sz="3200" dirty="0" smtClean="0"/>
          </a:p>
          <a:p>
            <a:endParaRPr lang="pt-BR" sz="3200" dirty="0"/>
          </a:p>
          <a:p>
            <a:endParaRPr lang="pt-BR" sz="3200" dirty="0" smtClean="0"/>
          </a:p>
          <a:p>
            <a:endParaRPr lang="pt-BR" sz="3200" dirty="0" smtClean="0"/>
          </a:p>
          <a:p>
            <a:endParaRPr lang="pt-BR" sz="3200" dirty="0"/>
          </a:p>
          <a:p>
            <a:endParaRPr lang="pt-BR" sz="3200" dirty="0" smtClean="0"/>
          </a:p>
          <a:p>
            <a:endParaRPr lang="pt-BR" sz="1200" dirty="0" smtClean="0"/>
          </a:p>
          <a:p>
            <a:endParaRPr lang="pt-BR" b="1" dirty="0"/>
          </a:p>
          <a:p>
            <a:pPr algn="ctr"/>
            <a:r>
              <a:rPr lang="pt-BR" sz="2000" b="1" dirty="0" smtClean="0"/>
              <a:t>George Bento</a:t>
            </a:r>
          </a:p>
          <a:p>
            <a:pPr algn="ctr"/>
            <a:r>
              <a:rPr lang="pt-BR" sz="2000" dirty="0" smtClean="0"/>
              <a:t>george.bento@gmail.com</a:t>
            </a:r>
          </a:p>
          <a:p>
            <a:pPr algn="ctr"/>
            <a:r>
              <a:rPr lang="pt-BR" sz="2000" dirty="0" smtClean="0"/>
              <a:t>Secretaria Executiva de Educação Profissional </a:t>
            </a:r>
            <a:r>
              <a:rPr lang="pt-BR" sz="2000" b="1" dirty="0" smtClean="0"/>
              <a:t>|</a:t>
            </a:r>
            <a:r>
              <a:rPr lang="pt-BR" sz="2000" dirty="0" smtClean="0"/>
              <a:t> </a:t>
            </a:r>
            <a:r>
              <a:rPr lang="pt-BR" sz="2000" b="1" dirty="0" smtClean="0"/>
              <a:t>Pernambuco</a:t>
            </a:r>
          </a:p>
        </p:txBody>
      </p:sp>
      <p:grpSp>
        <p:nvGrpSpPr>
          <p:cNvPr id="21" name="Grupo 20"/>
          <p:cNvGrpSpPr/>
          <p:nvPr/>
        </p:nvGrpSpPr>
        <p:grpSpPr>
          <a:xfrm>
            <a:off x="4489952" y="1964319"/>
            <a:ext cx="3354850" cy="1003419"/>
            <a:chOff x="4618291" y="3584579"/>
            <a:chExt cx="3354850" cy="1003419"/>
          </a:xfrm>
        </p:grpSpPr>
        <p:pic>
          <p:nvPicPr>
            <p:cNvPr id="17" name="Picture 20" descr="http://www.globalgiants.com/archives/fotos15/CarRepairIcon-003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8291" y="3656857"/>
              <a:ext cx="1169340" cy="9311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4" descr="http://www.ymcanyc.org/page/-/uploads/sub-class-thumbs/computerlit-contined-icon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5102" y="3584579"/>
              <a:ext cx="995765" cy="9957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6" descr="http://www.vhrpindia.com/images/icon_51216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7019" y="3679424"/>
              <a:ext cx="776122" cy="776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8" descr="http://www.zepol.com/portals/0/Industrial-Industry-Gear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1461" y="3702538"/>
              <a:ext cx="940638" cy="729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9339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304799" y="0"/>
            <a:ext cx="1090863" cy="58553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54" name="Picture 30" descr="http://www.painel2000.com/flash/assets/img/mapa_mundo.png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36" y="184236"/>
            <a:ext cx="11871064" cy="6228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http://juhclaro.com/wp-content/uploads/2014/08/US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074" y="2138910"/>
            <a:ext cx="1866901" cy="1159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aixaDeTexto 20"/>
          <p:cNvSpPr txBox="1"/>
          <p:nvPr/>
        </p:nvSpPr>
        <p:spPr>
          <a:xfrm>
            <a:off x="6772612" y="383461"/>
            <a:ext cx="5419388" cy="1477328"/>
          </a:xfrm>
          <a:prstGeom prst="rect">
            <a:avLst/>
          </a:prstGeom>
          <a:solidFill>
            <a:srgbClr val="FF8585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pt-BR" b="1" dirty="0" smtClean="0"/>
              <a:t>Estados Unidos</a:t>
            </a:r>
          </a:p>
          <a:p>
            <a:endParaRPr lang="pt-BR" dirty="0"/>
          </a:p>
          <a:p>
            <a:r>
              <a:rPr lang="pt-BR" b="1" dirty="0" smtClean="0"/>
              <a:t>articulado</a:t>
            </a:r>
            <a:r>
              <a:rPr lang="pt-BR" dirty="0" smtClean="0"/>
              <a:t> com o ensino médio.</a:t>
            </a:r>
          </a:p>
          <a:p>
            <a:r>
              <a:rPr lang="pt-BR" b="1" dirty="0" smtClean="0"/>
              <a:t>9 em cada 10</a:t>
            </a:r>
            <a:r>
              <a:rPr lang="pt-BR" dirty="0" smtClean="0"/>
              <a:t> alunos que concluíram o ensino cursaram pelo menos um curso na área técnico-vocacional.</a:t>
            </a:r>
            <a:endParaRPr lang="pt-BR" dirty="0"/>
          </a:p>
        </p:txBody>
      </p:sp>
      <p:grpSp>
        <p:nvGrpSpPr>
          <p:cNvPr id="28" name="Grupo 27"/>
          <p:cNvGrpSpPr/>
          <p:nvPr/>
        </p:nvGrpSpPr>
        <p:grpSpPr>
          <a:xfrm>
            <a:off x="8750936" y="6329867"/>
            <a:ext cx="3460113" cy="540944"/>
            <a:chOff x="8750936" y="6329867"/>
            <a:chExt cx="3460113" cy="540944"/>
          </a:xfrm>
        </p:grpSpPr>
        <p:sp>
          <p:nvSpPr>
            <p:cNvPr id="45" name="CaixaDeTexto 44"/>
            <p:cNvSpPr txBox="1"/>
            <p:nvPr/>
          </p:nvSpPr>
          <p:spPr>
            <a:xfrm>
              <a:off x="8750936" y="6354373"/>
              <a:ext cx="18044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200" b="1" dirty="0" smtClean="0">
                  <a:solidFill>
                    <a:schemeClr val="accent2">
                      <a:lumMod val="75000"/>
                    </a:schemeClr>
                  </a:solidFill>
                </a:rPr>
                <a:t>George Bento</a:t>
              </a:r>
            </a:p>
            <a:p>
              <a:pPr algn="r"/>
              <a:r>
                <a:rPr lang="pt-BR" sz="1200" dirty="0" smtClean="0">
                  <a:solidFill>
                    <a:schemeClr val="accent2">
                      <a:lumMod val="75000"/>
                    </a:schemeClr>
                  </a:solidFill>
                </a:rPr>
                <a:t>george.bento@gmail.com</a:t>
              </a:r>
              <a:endParaRPr lang="pt-BR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46" name="Conector reto 45"/>
            <p:cNvCxnSpPr/>
            <p:nvPr/>
          </p:nvCxnSpPr>
          <p:spPr>
            <a:xfrm>
              <a:off x="10509608" y="6368631"/>
              <a:ext cx="0" cy="422523"/>
            </a:xfrm>
            <a:prstGeom prst="line">
              <a:avLst/>
            </a:prstGeom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7" name="Picture 20" descr="http://www.globalgiants.com/archives/fotos15/CarRepairIcon-003.jp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3858" y="6413210"/>
              <a:ext cx="574662" cy="457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" name="Picture 24" descr="http://www.ymcanyc.org/page/-/uploads/sub-class-thumbs/computerlit-contined-icon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74333" y="6329867"/>
              <a:ext cx="489359" cy="489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26" descr="http://www.vhrpindia.com/images/icon_51216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29631" y="6356940"/>
              <a:ext cx="381418" cy="381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28" descr="http://www.zepol.com/portals/0/Industrial-Industry-Gear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64067" y="6356544"/>
              <a:ext cx="462269" cy="358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Elipse 16"/>
          <p:cNvSpPr/>
          <p:nvPr/>
        </p:nvSpPr>
        <p:spPr>
          <a:xfrm>
            <a:off x="2515430" y="2576169"/>
            <a:ext cx="159095" cy="17815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Texto Explicativo 1 (Ênfase) 19"/>
          <p:cNvSpPr/>
          <p:nvPr/>
        </p:nvSpPr>
        <p:spPr>
          <a:xfrm>
            <a:off x="6988512" y="469232"/>
            <a:ext cx="2916820" cy="1292799"/>
          </a:xfrm>
          <a:prstGeom prst="accentCallout1">
            <a:avLst>
              <a:gd name="adj1" fmla="val 18750"/>
              <a:gd name="adj2" fmla="val -8333"/>
              <a:gd name="adj3" fmla="val 172373"/>
              <a:gd name="adj4" fmla="val -152180"/>
            </a:avLst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06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uiExpand="1" build="p" animBg="1"/>
      <p:bldP spid="17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04799" y="0"/>
            <a:ext cx="1090863" cy="58553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Picture 30" descr="http://www.painel2000.com/flash/assets/img/mapa_mundo.png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36" y="184236"/>
            <a:ext cx="11871064" cy="6228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9050" y="383461"/>
            <a:ext cx="6256468" cy="1477328"/>
          </a:xfrm>
          <a:prstGeom prst="rect">
            <a:avLst/>
          </a:prstGeom>
          <a:solidFill>
            <a:srgbClr val="FF8585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pt-BR" b="1" dirty="0" smtClean="0"/>
              <a:t>China</a:t>
            </a:r>
          </a:p>
          <a:p>
            <a:endParaRPr lang="pt-BR" dirty="0"/>
          </a:p>
          <a:p>
            <a:r>
              <a:rPr lang="pt-BR" b="1" dirty="0" smtClean="0"/>
              <a:t>articulado</a:t>
            </a:r>
            <a:r>
              <a:rPr lang="pt-BR" dirty="0" smtClean="0"/>
              <a:t> com o ensino médio.</a:t>
            </a:r>
          </a:p>
          <a:p>
            <a:r>
              <a:rPr lang="pt-BR" b="1" dirty="0" smtClean="0"/>
              <a:t>47%</a:t>
            </a:r>
            <a:r>
              <a:rPr lang="pt-BR" dirty="0" smtClean="0"/>
              <a:t> do ensino médio em escolas técnicas</a:t>
            </a:r>
            <a:endParaRPr lang="pt-BR" b="1" dirty="0"/>
          </a:p>
          <a:p>
            <a:endParaRPr lang="pt-BR" dirty="0"/>
          </a:p>
        </p:txBody>
      </p:sp>
      <p:grpSp>
        <p:nvGrpSpPr>
          <p:cNvPr id="28" name="Grupo 27"/>
          <p:cNvGrpSpPr/>
          <p:nvPr/>
        </p:nvGrpSpPr>
        <p:grpSpPr>
          <a:xfrm>
            <a:off x="8750936" y="6329867"/>
            <a:ext cx="3460113" cy="540944"/>
            <a:chOff x="8750936" y="6329867"/>
            <a:chExt cx="3460113" cy="540944"/>
          </a:xfrm>
        </p:grpSpPr>
        <p:sp>
          <p:nvSpPr>
            <p:cNvPr id="29" name="CaixaDeTexto 28"/>
            <p:cNvSpPr txBox="1"/>
            <p:nvPr/>
          </p:nvSpPr>
          <p:spPr>
            <a:xfrm>
              <a:off x="8750936" y="6354373"/>
              <a:ext cx="18044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200" b="1" dirty="0" smtClean="0">
                  <a:solidFill>
                    <a:schemeClr val="accent2">
                      <a:lumMod val="75000"/>
                    </a:schemeClr>
                  </a:solidFill>
                </a:rPr>
                <a:t>George Bento</a:t>
              </a:r>
            </a:p>
            <a:p>
              <a:pPr algn="r"/>
              <a:r>
                <a:rPr lang="pt-BR" sz="1200" dirty="0" smtClean="0">
                  <a:solidFill>
                    <a:schemeClr val="accent2">
                      <a:lumMod val="75000"/>
                    </a:schemeClr>
                  </a:solidFill>
                </a:rPr>
                <a:t>george.bento@gmail.com</a:t>
              </a:r>
              <a:endParaRPr lang="pt-BR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30" name="Conector reto 29"/>
            <p:cNvCxnSpPr/>
            <p:nvPr/>
          </p:nvCxnSpPr>
          <p:spPr>
            <a:xfrm>
              <a:off x="10509608" y="6368631"/>
              <a:ext cx="0" cy="422523"/>
            </a:xfrm>
            <a:prstGeom prst="line">
              <a:avLst/>
            </a:prstGeom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" name="Picture 20" descr="http://www.globalgiants.com/archives/fotos15/CarRepairIcon-003.jp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3858" y="6413210"/>
              <a:ext cx="574662" cy="457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4" descr="http://www.ymcanyc.org/page/-/uploads/sub-class-thumbs/computerlit-contined-icon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74333" y="6329867"/>
              <a:ext cx="489359" cy="489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6" descr="http://www.vhrpindia.com/images/icon_51216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29631" y="6356940"/>
              <a:ext cx="381418" cy="381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8" descr="http://www.zepol.com/portals/0/Industrial-Industry-Gear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64067" y="6356544"/>
              <a:ext cx="462269" cy="358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194" name="Picture 2" descr="https://upload.wikimedia.org/wikipedia/commons/d/d7/Flag_map_of_the_People's_Republic_of_China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6661" y="1770735"/>
            <a:ext cx="2306906" cy="1810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ipse 3"/>
          <p:cNvSpPr/>
          <p:nvPr/>
        </p:nvSpPr>
        <p:spPr>
          <a:xfrm>
            <a:off x="9323211" y="2603464"/>
            <a:ext cx="159095" cy="17815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exto Explicativo 1 (Ênfase) 4"/>
          <p:cNvSpPr/>
          <p:nvPr/>
        </p:nvSpPr>
        <p:spPr>
          <a:xfrm flipH="1">
            <a:off x="6748549" y="471738"/>
            <a:ext cx="1058345" cy="1292799"/>
          </a:xfrm>
          <a:prstGeom prst="accentCallout1">
            <a:avLst>
              <a:gd name="adj1" fmla="val 52254"/>
              <a:gd name="adj2" fmla="val 141729"/>
              <a:gd name="adj3" fmla="val 172373"/>
              <a:gd name="adj4" fmla="val -152180"/>
            </a:avLst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683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04799" y="0"/>
            <a:ext cx="1090863" cy="58553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Picture 30" descr="http://www.painel2000.com/flash/assets/img/mapa_mundo.png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36" y="184236"/>
            <a:ext cx="11871064" cy="6228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0" y="269161"/>
            <a:ext cx="7189918" cy="1477328"/>
          </a:xfrm>
          <a:prstGeom prst="rect">
            <a:avLst/>
          </a:prstGeom>
          <a:solidFill>
            <a:srgbClr val="FF8585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pt-BR" b="1" dirty="0" smtClean="0"/>
              <a:t>Japão</a:t>
            </a:r>
          </a:p>
          <a:p>
            <a:endParaRPr lang="pt-BR" dirty="0"/>
          </a:p>
          <a:p>
            <a:r>
              <a:rPr lang="pt-BR" b="1" dirty="0" smtClean="0"/>
              <a:t>articulado </a:t>
            </a:r>
            <a:r>
              <a:rPr lang="pt-BR" dirty="0" smtClean="0"/>
              <a:t>com o ensino médio.</a:t>
            </a:r>
          </a:p>
          <a:p>
            <a:r>
              <a:rPr lang="pt-BR" b="1" dirty="0" smtClean="0"/>
              <a:t>40%</a:t>
            </a:r>
            <a:r>
              <a:rPr lang="pt-BR" dirty="0" smtClean="0"/>
              <a:t> dos jovens do ensino médio concluem um curso técnico ou superior.</a:t>
            </a:r>
            <a:endParaRPr lang="pt-BR" b="1" dirty="0"/>
          </a:p>
          <a:p>
            <a:endParaRPr lang="pt-BR" dirty="0"/>
          </a:p>
        </p:txBody>
      </p:sp>
      <p:grpSp>
        <p:nvGrpSpPr>
          <p:cNvPr id="28" name="Grupo 27"/>
          <p:cNvGrpSpPr/>
          <p:nvPr/>
        </p:nvGrpSpPr>
        <p:grpSpPr>
          <a:xfrm>
            <a:off x="8750936" y="6329867"/>
            <a:ext cx="3460113" cy="540944"/>
            <a:chOff x="8750936" y="6329867"/>
            <a:chExt cx="3460113" cy="540944"/>
          </a:xfrm>
        </p:grpSpPr>
        <p:sp>
          <p:nvSpPr>
            <p:cNvPr id="29" name="CaixaDeTexto 28"/>
            <p:cNvSpPr txBox="1"/>
            <p:nvPr/>
          </p:nvSpPr>
          <p:spPr>
            <a:xfrm>
              <a:off x="8750936" y="6354373"/>
              <a:ext cx="18044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200" b="1" dirty="0" smtClean="0">
                  <a:solidFill>
                    <a:schemeClr val="accent2">
                      <a:lumMod val="75000"/>
                    </a:schemeClr>
                  </a:solidFill>
                </a:rPr>
                <a:t>George Bento</a:t>
              </a:r>
            </a:p>
            <a:p>
              <a:pPr algn="r"/>
              <a:r>
                <a:rPr lang="pt-BR" sz="1200" dirty="0" smtClean="0">
                  <a:solidFill>
                    <a:schemeClr val="accent2">
                      <a:lumMod val="75000"/>
                    </a:schemeClr>
                  </a:solidFill>
                </a:rPr>
                <a:t>george.bento@gmail.com</a:t>
              </a:r>
              <a:endParaRPr lang="pt-BR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30" name="Conector reto 29"/>
            <p:cNvCxnSpPr/>
            <p:nvPr/>
          </p:nvCxnSpPr>
          <p:spPr>
            <a:xfrm>
              <a:off x="10509608" y="6368631"/>
              <a:ext cx="0" cy="422523"/>
            </a:xfrm>
            <a:prstGeom prst="line">
              <a:avLst/>
            </a:prstGeom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" name="Picture 20" descr="http://www.globalgiants.com/archives/fotos15/CarRepairIcon-003.jp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3858" y="6413210"/>
              <a:ext cx="574662" cy="457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4" descr="http://www.ymcanyc.org/page/-/uploads/sub-class-thumbs/computerlit-contined-icon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74333" y="6329867"/>
              <a:ext cx="489359" cy="489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6" descr="http://www.vhrpindia.com/images/icon_51216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29631" y="6356940"/>
              <a:ext cx="381418" cy="381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8" descr="http://www.zepol.com/portals/0/Industrial-Industry-Gear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64067" y="6356544"/>
              <a:ext cx="462269" cy="358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170" name="Picture 2" descr="https://upload.wikimedia.org/wikipedia/commons/0/09/Flag_map_of_Japan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333" y="2008094"/>
            <a:ext cx="737783" cy="813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ipse 3"/>
          <p:cNvSpPr/>
          <p:nvPr/>
        </p:nvSpPr>
        <p:spPr>
          <a:xfrm>
            <a:off x="10239616" y="2498186"/>
            <a:ext cx="159095" cy="17815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exto Explicativo 1 (Ênfase) 4"/>
          <p:cNvSpPr/>
          <p:nvPr/>
        </p:nvSpPr>
        <p:spPr>
          <a:xfrm flipH="1">
            <a:off x="7636716" y="337225"/>
            <a:ext cx="1058345" cy="1292799"/>
          </a:xfrm>
          <a:prstGeom prst="accentCallout1">
            <a:avLst>
              <a:gd name="adj1" fmla="val 52254"/>
              <a:gd name="adj2" fmla="val 141729"/>
              <a:gd name="adj3" fmla="val 172373"/>
              <a:gd name="adj4" fmla="val -152180"/>
            </a:avLst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74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04799" y="0"/>
            <a:ext cx="1090863" cy="58553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Picture 30" descr="http://www.painel2000.com/flash/assets/img/mapa_mundo.png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36" y="184236"/>
            <a:ext cx="11871064" cy="6228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620000" y="173911"/>
            <a:ext cx="4572000" cy="1477328"/>
          </a:xfrm>
          <a:prstGeom prst="rect">
            <a:avLst/>
          </a:prstGeom>
          <a:solidFill>
            <a:srgbClr val="FF8585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pt-BR" b="1" dirty="0" smtClean="0"/>
              <a:t>Finlândia</a:t>
            </a:r>
          </a:p>
          <a:p>
            <a:endParaRPr lang="pt-BR" dirty="0"/>
          </a:p>
          <a:p>
            <a:r>
              <a:rPr lang="pt-BR" b="1" dirty="0" smtClean="0"/>
              <a:t>articulado </a:t>
            </a:r>
            <a:r>
              <a:rPr lang="pt-BR" dirty="0" smtClean="0"/>
              <a:t>com o ensino médio.</a:t>
            </a:r>
          </a:p>
          <a:p>
            <a:r>
              <a:rPr lang="pt-BR" dirty="0" smtClean="0"/>
              <a:t>40% do ensino médio é </a:t>
            </a:r>
            <a:r>
              <a:rPr lang="pt-BR" b="1" dirty="0" smtClean="0"/>
              <a:t>integrado</a:t>
            </a:r>
            <a:r>
              <a:rPr lang="pt-BR" dirty="0" smtClean="0"/>
              <a:t> com a EPT</a:t>
            </a:r>
            <a:endParaRPr lang="pt-BR" b="1" dirty="0"/>
          </a:p>
          <a:p>
            <a:endParaRPr lang="pt-BR" dirty="0"/>
          </a:p>
        </p:txBody>
      </p:sp>
      <p:grpSp>
        <p:nvGrpSpPr>
          <p:cNvPr id="21" name="Grupo 20"/>
          <p:cNvGrpSpPr/>
          <p:nvPr/>
        </p:nvGrpSpPr>
        <p:grpSpPr>
          <a:xfrm>
            <a:off x="8750936" y="6329867"/>
            <a:ext cx="3460113" cy="540944"/>
            <a:chOff x="8750936" y="6329867"/>
            <a:chExt cx="3460113" cy="540944"/>
          </a:xfrm>
        </p:grpSpPr>
        <p:sp>
          <p:nvSpPr>
            <p:cNvPr id="22" name="CaixaDeTexto 21"/>
            <p:cNvSpPr txBox="1"/>
            <p:nvPr/>
          </p:nvSpPr>
          <p:spPr>
            <a:xfrm>
              <a:off x="8750936" y="6354373"/>
              <a:ext cx="18044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200" b="1" dirty="0" smtClean="0">
                  <a:solidFill>
                    <a:schemeClr val="accent2">
                      <a:lumMod val="75000"/>
                    </a:schemeClr>
                  </a:solidFill>
                </a:rPr>
                <a:t>George Bento</a:t>
              </a:r>
            </a:p>
            <a:p>
              <a:pPr algn="r"/>
              <a:r>
                <a:rPr lang="pt-BR" sz="1200" dirty="0" smtClean="0">
                  <a:solidFill>
                    <a:schemeClr val="accent2">
                      <a:lumMod val="75000"/>
                    </a:schemeClr>
                  </a:solidFill>
                </a:rPr>
                <a:t>george.bento@gmail.com</a:t>
              </a:r>
              <a:endParaRPr lang="pt-BR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23" name="Conector reto 22"/>
            <p:cNvCxnSpPr/>
            <p:nvPr/>
          </p:nvCxnSpPr>
          <p:spPr>
            <a:xfrm>
              <a:off x="10509608" y="6368631"/>
              <a:ext cx="0" cy="422523"/>
            </a:xfrm>
            <a:prstGeom prst="line">
              <a:avLst/>
            </a:prstGeom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0" descr="http://www.globalgiants.com/archives/fotos15/CarRepairIcon-003.jp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3858" y="6413210"/>
              <a:ext cx="574662" cy="457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4" descr="http://www.ymcanyc.org/page/-/uploads/sub-class-thumbs/computerlit-contined-icon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74333" y="6329867"/>
              <a:ext cx="489359" cy="489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26" descr="http://www.vhrpindia.com/images/icon_51216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29631" y="6356940"/>
              <a:ext cx="381418" cy="381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8" descr="http://www.zepol.com/portals/0/Industrial-Industry-Gear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64067" y="6356544"/>
              <a:ext cx="462269" cy="358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146" name="Picture 2" descr="https://upload.wikimedia.org/wikipedia/commons/thumb/5/51/Flag-map_of_Greater_Finland.svg/2000px-Flag-map_of_Greater_Finland.svg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7347">
            <a:off x="6461992" y="969003"/>
            <a:ext cx="504579" cy="79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ipse 3"/>
          <p:cNvSpPr/>
          <p:nvPr/>
        </p:nvSpPr>
        <p:spPr>
          <a:xfrm>
            <a:off x="6555188" y="1326657"/>
            <a:ext cx="159095" cy="17815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exto Explicativo 1 (Ênfase) 4"/>
          <p:cNvSpPr/>
          <p:nvPr/>
        </p:nvSpPr>
        <p:spPr>
          <a:xfrm flipH="1">
            <a:off x="6436372" y="269161"/>
            <a:ext cx="1058345" cy="1292799"/>
          </a:xfrm>
          <a:prstGeom prst="accentCallout1">
            <a:avLst>
              <a:gd name="adj1" fmla="val 52254"/>
              <a:gd name="adj2" fmla="val -9469"/>
              <a:gd name="adj3" fmla="val 85434"/>
              <a:gd name="adj4" fmla="val 81817"/>
            </a:avLst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33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04799" y="0"/>
            <a:ext cx="1090863" cy="58553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Picture 30" descr="http://www.painel2000.com/flash/assets/img/mapa_mundo.png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36" y="184236"/>
            <a:ext cx="11871064" cy="6228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620000" y="173911"/>
            <a:ext cx="4572000" cy="1477328"/>
          </a:xfrm>
          <a:prstGeom prst="rect">
            <a:avLst/>
          </a:prstGeom>
          <a:solidFill>
            <a:srgbClr val="FF8585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pt-BR" b="1" dirty="0" smtClean="0"/>
              <a:t>Alemanha</a:t>
            </a:r>
          </a:p>
          <a:p>
            <a:r>
              <a:rPr lang="pt-BR" b="1" dirty="0" smtClean="0"/>
              <a:t>articulado</a:t>
            </a:r>
            <a:r>
              <a:rPr lang="pt-BR" dirty="0" smtClean="0"/>
              <a:t> com o ensino médio.</a:t>
            </a:r>
          </a:p>
          <a:p>
            <a:r>
              <a:rPr lang="pt-BR" b="1" dirty="0" smtClean="0"/>
              <a:t>2/3</a:t>
            </a:r>
            <a:r>
              <a:rPr lang="pt-BR" dirty="0" smtClean="0"/>
              <a:t> do tempo do curso ocorre no trabalho.</a:t>
            </a:r>
          </a:p>
          <a:p>
            <a:r>
              <a:rPr lang="pt-BR" b="1" dirty="0" smtClean="0"/>
              <a:t>90%</a:t>
            </a:r>
            <a:r>
              <a:rPr lang="pt-BR" dirty="0" smtClean="0"/>
              <a:t> do investimento é  feito pelo setor produtivo.</a:t>
            </a:r>
            <a:endParaRPr lang="pt-BR" dirty="0"/>
          </a:p>
        </p:txBody>
      </p:sp>
      <p:grpSp>
        <p:nvGrpSpPr>
          <p:cNvPr id="14" name="Grupo 13"/>
          <p:cNvGrpSpPr/>
          <p:nvPr/>
        </p:nvGrpSpPr>
        <p:grpSpPr>
          <a:xfrm>
            <a:off x="8750936" y="6329867"/>
            <a:ext cx="3460113" cy="540944"/>
            <a:chOff x="8750936" y="6329867"/>
            <a:chExt cx="3460113" cy="540944"/>
          </a:xfrm>
        </p:grpSpPr>
        <p:sp>
          <p:nvSpPr>
            <p:cNvPr id="15" name="CaixaDeTexto 14"/>
            <p:cNvSpPr txBox="1"/>
            <p:nvPr/>
          </p:nvSpPr>
          <p:spPr>
            <a:xfrm>
              <a:off x="8750936" y="6354373"/>
              <a:ext cx="18044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200" b="1" dirty="0" smtClean="0">
                  <a:solidFill>
                    <a:schemeClr val="accent2">
                      <a:lumMod val="75000"/>
                    </a:schemeClr>
                  </a:solidFill>
                </a:rPr>
                <a:t>George Bento</a:t>
              </a:r>
            </a:p>
            <a:p>
              <a:pPr algn="r"/>
              <a:r>
                <a:rPr lang="pt-BR" sz="1200" dirty="0" smtClean="0">
                  <a:solidFill>
                    <a:schemeClr val="accent2">
                      <a:lumMod val="75000"/>
                    </a:schemeClr>
                  </a:solidFill>
                </a:rPr>
                <a:t>george.bento@gmail.com</a:t>
              </a:r>
              <a:endParaRPr lang="pt-BR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16" name="Conector reto 15"/>
            <p:cNvCxnSpPr/>
            <p:nvPr/>
          </p:nvCxnSpPr>
          <p:spPr>
            <a:xfrm>
              <a:off x="10509608" y="6368631"/>
              <a:ext cx="0" cy="422523"/>
            </a:xfrm>
            <a:prstGeom prst="line">
              <a:avLst/>
            </a:prstGeom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Picture 20" descr="http://www.globalgiants.com/archives/fotos15/CarRepairIcon-003.jp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3858" y="6413210"/>
              <a:ext cx="574662" cy="457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4" descr="http://www.ymcanyc.org/page/-/uploads/sub-class-thumbs/computerlit-contined-icon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74333" y="6329867"/>
              <a:ext cx="489359" cy="489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6" descr="http://www.vhrpindia.com/images/icon_51216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29631" y="6356940"/>
              <a:ext cx="381418" cy="381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8" descr="http://www.zepol.com/portals/0/Industrial-Industry-Gear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64067" y="6356544"/>
              <a:ext cx="462269" cy="358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122" name="Picture 2" descr="https://upload.wikimedia.org/wikipedia/commons/8/89/Flag_Map_of_Weimar_Republic_(Germany)_1919_-_1933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014" y="1770310"/>
            <a:ext cx="711090" cy="574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ipse 3"/>
          <p:cNvSpPr/>
          <p:nvPr/>
        </p:nvSpPr>
        <p:spPr>
          <a:xfrm>
            <a:off x="5997742" y="1922844"/>
            <a:ext cx="159095" cy="17815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exto Explicativo 1 (Ênfase) 4"/>
          <p:cNvSpPr/>
          <p:nvPr/>
        </p:nvSpPr>
        <p:spPr>
          <a:xfrm flipH="1">
            <a:off x="6436372" y="269161"/>
            <a:ext cx="1058345" cy="1292799"/>
          </a:xfrm>
          <a:prstGeom prst="accentCallout1">
            <a:avLst>
              <a:gd name="adj1" fmla="val 52254"/>
              <a:gd name="adj2" fmla="val -9469"/>
              <a:gd name="adj3" fmla="val 135292"/>
              <a:gd name="adj4" fmla="val 130254"/>
            </a:avLst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814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04799" y="0"/>
            <a:ext cx="1090863" cy="58553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Picture 30" descr="http://www.painel2000.com/flash/assets/img/mapa_mundo.png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36" y="184236"/>
            <a:ext cx="11871064" cy="6228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7620000" y="173911"/>
            <a:ext cx="4572000" cy="1477328"/>
          </a:xfrm>
          <a:prstGeom prst="rect">
            <a:avLst/>
          </a:prstGeom>
          <a:solidFill>
            <a:srgbClr val="FF8585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pt-BR" b="1" dirty="0" smtClean="0"/>
              <a:t>Brasil</a:t>
            </a:r>
          </a:p>
          <a:p>
            <a:endParaRPr lang="pt-BR" dirty="0"/>
          </a:p>
          <a:p>
            <a:r>
              <a:rPr lang="pt-BR" b="1" dirty="0" smtClean="0"/>
              <a:t>não articulado (subsequente)</a:t>
            </a:r>
            <a:r>
              <a:rPr lang="pt-BR" dirty="0" smtClean="0"/>
              <a:t> ao ensino médio</a:t>
            </a:r>
          </a:p>
          <a:p>
            <a:r>
              <a:rPr lang="pt-BR" b="1" dirty="0" smtClean="0"/>
              <a:t>apenas 7,8% </a:t>
            </a:r>
            <a:r>
              <a:rPr lang="pt-BR" dirty="0" smtClean="0"/>
              <a:t>dos estudantes do ensino médio articulado ao curso técnico.</a:t>
            </a:r>
            <a:endParaRPr lang="pt-BR" dirty="0"/>
          </a:p>
        </p:txBody>
      </p:sp>
      <p:grpSp>
        <p:nvGrpSpPr>
          <p:cNvPr id="5" name="Grupo 4"/>
          <p:cNvGrpSpPr/>
          <p:nvPr/>
        </p:nvGrpSpPr>
        <p:grpSpPr>
          <a:xfrm>
            <a:off x="8750936" y="6329867"/>
            <a:ext cx="3460113" cy="540944"/>
            <a:chOff x="8750936" y="6329867"/>
            <a:chExt cx="3460113" cy="540944"/>
          </a:xfrm>
        </p:grpSpPr>
        <p:sp>
          <p:nvSpPr>
            <p:cNvPr id="6" name="CaixaDeTexto 5"/>
            <p:cNvSpPr txBox="1"/>
            <p:nvPr/>
          </p:nvSpPr>
          <p:spPr>
            <a:xfrm>
              <a:off x="8750936" y="6354373"/>
              <a:ext cx="18044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200" b="1" dirty="0" smtClean="0">
                  <a:solidFill>
                    <a:schemeClr val="accent2">
                      <a:lumMod val="75000"/>
                    </a:schemeClr>
                  </a:solidFill>
                </a:rPr>
                <a:t>George Bento</a:t>
              </a:r>
            </a:p>
            <a:p>
              <a:pPr algn="r"/>
              <a:r>
                <a:rPr lang="pt-BR" sz="1200" dirty="0" smtClean="0">
                  <a:solidFill>
                    <a:schemeClr val="accent2">
                      <a:lumMod val="75000"/>
                    </a:schemeClr>
                  </a:solidFill>
                </a:rPr>
                <a:t>george.bento@gmail.com</a:t>
              </a:r>
              <a:endParaRPr lang="pt-BR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7" name="Conector reto 6"/>
            <p:cNvCxnSpPr/>
            <p:nvPr/>
          </p:nvCxnSpPr>
          <p:spPr>
            <a:xfrm>
              <a:off x="10509608" y="6368631"/>
              <a:ext cx="0" cy="422523"/>
            </a:xfrm>
            <a:prstGeom prst="line">
              <a:avLst/>
            </a:prstGeom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20" descr="http://www.globalgiants.com/archives/fotos15/CarRepairIcon-003.jp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3858" y="6413210"/>
              <a:ext cx="574662" cy="457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4" descr="http://www.ymcanyc.org/page/-/uploads/sub-class-thumbs/computerlit-contined-icon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74333" y="6329867"/>
              <a:ext cx="489359" cy="489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6" descr="http://www.vhrpindia.com/images/icon_51216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29631" y="6356940"/>
              <a:ext cx="381418" cy="381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8" descr="http://www.zepol.com/portals/0/Industrial-Industry-Gear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64067" y="6356544"/>
              <a:ext cx="462269" cy="358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218" name="Picture 2" descr="https://upload.wikimedia.org/wikipedia/commons/b/be/Mapa_do_Brasil_com_a_Bandeira_Nacional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091" y="4154905"/>
            <a:ext cx="1226925" cy="122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Elipse 12"/>
          <p:cNvSpPr/>
          <p:nvPr/>
        </p:nvSpPr>
        <p:spPr>
          <a:xfrm>
            <a:off x="4348735" y="4587882"/>
            <a:ext cx="159095" cy="17815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o Explicativo 1 (Ênfase) 13"/>
          <p:cNvSpPr/>
          <p:nvPr/>
        </p:nvSpPr>
        <p:spPr>
          <a:xfrm flipH="1">
            <a:off x="6436372" y="269161"/>
            <a:ext cx="1058345" cy="1292799"/>
          </a:xfrm>
          <a:prstGeom prst="accentCallout1">
            <a:avLst>
              <a:gd name="adj1" fmla="val 52254"/>
              <a:gd name="adj2" fmla="val -9469"/>
              <a:gd name="adj3" fmla="val 340038"/>
              <a:gd name="adj4" fmla="val 284863"/>
            </a:avLst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64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59259E-6 L -0.23073 -0.55602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36" y="-2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8750936" y="6329867"/>
            <a:ext cx="3460113" cy="540944"/>
            <a:chOff x="8750936" y="6329867"/>
            <a:chExt cx="3460113" cy="540944"/>
          </a:xfrm>
        </p:grpSpPr>
        <p:sp>
          <p:nvSpPr>
            <p:cNvPr id="4" name="CaixaDeTexto 3"/>
            <p:cNvSpPr txBox="1"/>
            <p:nvPr/>
          </p:nvSpPr>
          <p:spPr>
            <a:xfrm>
              <a:off x="8750936" y="6354373"/>
              <a:ext cx="18044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200" b="1" dirty="0" smtClean="0">
                  <a:solidFill>
                    <a:schemeClr val="accent2">
                      <a:lumMod val="75000"/>
                    </a:schemeClr>
                  </a:solidFill>
                </a:rPr>
                <a:t>George Bento</a:t>
              </a:r>
            </a:p>
            <a:p>
              <a:pPr algn="r"/>
              <a:r>
                <a:rPr lang="pt-BR" sz="1200" dirty="0" smtClean="0">
                  <a:solidFill>
                    <a:schemeClr val="accent2">
                      <a:lumMod val="75000"/>
                    </a:schemeClr>
                  </a:solidFill>
                </a:rPr>
                <a:t>george.bento@gmail.com</a:t>
              </a:r>
              <a:endParaRPr lang="pt-BR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5" name="Conector reto 4"/>
            <p:cNvCxnSpPr/>
            <p:nvPr/>
          </p:nvCxnSpPr>
          <p:spPr>
            <a:xfrm>
              <a:off x="10509608" y="6368631"/>
              <a:ext cx="0" cy="422523"/>
            </a:xfrm>
            <a:prstGeom prst="line">
              <a:avLst/>
            </a:prstGeom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Picture 20" descr="http://www.globalgiants.com/archives/fotos15/CarRepairIcon-003.jp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3858" y="6413210"/>
              <a:ext cx="574662" cy="457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4" descr="http://www.ymcanyc.org/page/-/uploads/sub-class-thumbs/computerlit-contined-icon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74333" y="6329867"/>
              <a:ext cx="489359" cy="489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6" descr="http://www.vhrpindia.com/images/icon_51216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29631" y="6356940"/>
              <a:ext cx="381418" cy="381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8" descr="http://www.zepol.com/portals/0/Industrial-Industry-Gear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64067" y="6356544"/>
              <a:ext cx="462269" cy="358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Retângulo 17"/>
          <p:cNvSpPr/>
          <p:nvPr/>
        </p:nvSpPr>
        <p:spPr>
          <a:xfrm rot="16200000">
            <a:off x="6597522" y="-4076926"/>
            <a:ext cx="1090863" cy="10098095"/>
          </a:xfrm>
          <a:prstGeom prst="rect">
            <a:avLst/>
          </a:prstGeom>
          <a:solidFill>
            <a:schemeClr val="accent4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0" name="Grupo 29"/>
          <p:cNvGrpSpPr/>
          <p:nvPr/>
        </p:nvGrpSpPr>
        <p:grpSpPr>
          <a:xfrm>
            <a:off x="7277993" y="230474"/>
            <a:ext cx="4610057" cy="1242369"/>
            <a:chOff x="7277993" y="230474"/>
            <a:chExt cx="4610057" cy="1242369"/>
          </a:xfrm>
        </p:grpSpPr>
        <p:grpSp>
          <p:nvGrpSpPr>
            <p:cNvPr id="15" name="Grupo 14"/>
            <p:cNvGrpSpPr/>
            <p:nvPr/>
          </p:nvGrpSpPr>
          <p:grpSpPr>
            <a:xfrm>
              <a:off x="8265071" y="230474"/>
              <a:ext cx="1828800" cy="1242369"/>
              <a:chOff x="5195250" y="518934"/>
              <a:chExt cx="1828800" cy="1242369"/>
            </a:xfrm>
          </p:grpSpPr>
          <p:pic>
            <p:nvPicPr>
              <p:cNvPr id="11" name="Picture 14" descr="http://www.atividadespnaic.com/wp-content/uploads/2015/02/senai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95250" y="1362617"/>
                <a:ext cx="1828800" cy="398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16" descr="https://logodownload.org/wp-content/uploads/2014/10/senac-logo-2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42345" y="518934"/>
                <a:ext cx="1134610" cy="6654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4338" name="Picture 2" descr="https://upload.wikimedia.org/wikipedia/commons/thumb/1/15/Logotipo_IFET.svg/2000px-Logotipo_IFET.svg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77993" y="582821"/>
              <a:ext cx="585479" cy="784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Imagem 13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9973" y="635584"/>
              <a:ext cx="1338077" cy="630491"/>
            </a:xfrm>
            <a:prstGeom prst="rect">
              <a:avLst/>
            </a:prstGeom>
          </p:spPr>
        </p:pic>
      </p:grpSp>
      <p:cxnSp>
        <p:nvCxnSpPr>
          <p:cNvPr id="16" name="Conector reto 15"/>
          <p:cNvCxnSpPr/>
          <p:nvPr/>
        </p:nvCxnSpPr>
        <p:spPr>
          <a:xfrm>
            <a:off x="9334500" y="2543305"/>
            <a:ext cx="0" cy="2997342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9436780" y="2602168"/>
            <a:ext cx="26028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C00000"/>
                </a:solidFill>
              </a:rPr>
              <a:t>Articulado</a:t>
            </a:r>
          </a:p>
          <a:p>
            <a:pPr algn="ctr"/>
            <a:r>
              <a:rPr lang="pt-BR" sz="2800" b="1" dirty="0" smtClean="0">
                <a:solidFill>
                  <a:srgbClr val="C00000"/>
                </a:solidFill>
              </a:rPr>
              <a:t>648.336</a:t>
            </a:r>
          </a:p>
          <a:p>
            <a:pPr algn="ctr"/>
            <a:r>
              <a:rPr lang="pt-BR" sz="2000" b="1" dirty="0" smtClean="0">
                <a:solidFill>
                  <a:srgbClr val="C00000"/>
                </a:solidFill>
              </a:rPr>
              <a:t>(33%)</a:t>
            </a:r>
            <a:endParaRPr lang="pt-BR" sz="2800" b="1" dirty="0" smtClean="0">
              <a:solidFill>
                <a:srgbClr val="C00000"/>
              </a:solidFill>
            </a:endParaRPr>
          </a:p>
          <a:p>
            <a:pPr algn="ctr"/>
            <a:endParaRPr lang="pt-BR" sz="2800" b="1" dirty="0" smtClean="0">
              <a:solidFill>
                <a:srgbClr val="C00000"/>
              </a:solidFill>
            </a:endParaRPr>
          </a:p>
          <a:p>
            <a:pPr algn="ctr"/>
            <a:r>
              <a:rPr lang="pt-BR" sz="2800" b="1" dirty="0" smtClean="0">
                <a:solidFill>
                  <a:srgbClr val="C00000"/>
                </a:solidFill>
              </a:rPr>
              <a:t>Subsequente</a:t>
            </a:r>
            <a:endParaRPr lang="pt-BR" sz="2800" b="1" dirty="0">
              <a:solidFill>
                <a:srgbClr val="C00000"/>
              </a:solidFill>
            </a:endParaRPr>
          </a:p>
          <a:p>
            <a:pPr algn="ctr"/>
            <a:r>
              <a:rPr lang="pt-BR" sz="2800" b="1" dirty="0" smtClean="0">
                <a:solidFill>
                  <a:srgbClr val="C00000"/>
                </a:solidFill>
              </a:rPr>
              <a:t>792.685</a:t>
            </a:r>
          </a:p>
          <a:p>
            <a:pPr algn="ctr"/>
            <a:r>
              <a:rPr lang="pt-BR" sz="2000" b="1" dirty="0" smtClean="0">
                <a:solidFill>
                  <a:srgbClr val="C00000"/>
                </a:solidFill>
              </a:rPr>
              <a:t>(67%)</a:t>
            </a:r>
            <a:endParaRPr lang="pt-BR" sz="2800" b="1" dirty="0">
              <a:solidFill>
                <a:srgbClr val="C00000"/>
              </a:solidFill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950256" y="5910767"/>
            <a:ext cx="259144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ixaDeTexto 27"/>
          <p:cNvSpPr txBox="1"/>
          <p:nvPr/>
        </p:nvSpPr>
        <p:spPr>
          <a:xfrm>
            <a:off x="914401" y="5940441"/>
            <a:ext cx="74649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C00000"/>
                </a:solidFill>
              </a:rPr>
              <a:t>Articulado | Técnico concomitante </a:t>
            </a:r>
            <a:r>
              <a:rPr lang="pt-BR" sz="2000" dirty="0">
                <a:solidFill>
                  <a:srgbClr val="C00000"/>
                </a:solidFill>
              </a:rPr>
              <a:t>≈</a:t>
            </a:r>
            <a:r>
              <a:rPr lang="pt-BR" sz="2000" b="1" dirty="0" smtClean="0">
                <a:solidFill>
                  <a:srgbClr val="C00000"/>
                </a:solidFill>
              </a:rPr>
              <a:t> 5%</a:t>
            </a:r>
          </a:p>
          <a:p>
            <a:r>
              <a:rPr lang="pt-BR" sz="2000" b="1" dirty="0" smtClean="0">
                <a:solidFill>
                  <a:srgbClr val="C00000"/>
                </a:solidFill>
              </a:rPr>
              <a:t>Subsequente | FIC </a:t>
            </a:r>
            <a:r>
              <a:rPr lang="pt-BR" sz="2000" dirty="0">
                <a:solidFill>
                  <a:srgbClr val="C00000"/>
                </a:solidFill>
              </a:rPr>
              <a:t>≈</a:t>
            </a:r>
            <a:r>
              <a:rPr lang="pt-BR" sz="2000" b="1" dirty="0" smtClean="0">
                <a:solidFill>
                  <a:srgbClr val="C00000"/>
                </a:solidFill>
              </a:rPr>
              <a:t> 70% | Técnico Subsequente </a:t>
            </a:r>
            <a:r>
              <a:rPr lang="pt-BR" sz="2000" dirty="0">
                <a:solidFill>
                  <a:srgbClr val="C00000"/>
                </a:solidFill>
              </a:rPr>
              <a:t>≈</a:t>
            </a:r>
            <a:r>
              <a:rPr lang="pt-BR" sz="2000" b="1" dirty="0" smtClean="0">
                <a:solidFill>
                  <a:srgbClr val="C00000"/>
                </a:solidFill>
              </a:rPr>
              <a:t> 25%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304799" y="0"/>
            <a:ext cx="1090863" cy="58553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3" name="Picture 2" descr="http://www.pronatecuniabeu.com.br/img/logos/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58" y="4237677"/>
            <a:ext cx="2563812" cy="152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upo 26"/>
          <p:cNvGrpSpPr/>
          <p:nvPr/>
        </p:nvGrpSpPr>
        <p:grpSpPr>
          <a:xfrm>
            <a:off x="457495" y="339700"/>
            <a:ext cx="1636412" cy="1888884"/>
            <a:chOff x="457495" y="339700"/>
            <a:chExt cx="1636412" cy="1888884"/>
          </a:xfrm>
        </p:grpSpPr>
        <p:pic>
          <p:nvPicPr>
            <p:cNvPr id="10" name="Picture 2" descr="https://upload.wikimedia.org/wikipedia/commons/b/be/Mapa_do_Brasil_com_a_Bandeira_Nacional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089" y="339700"/>
              <a:ext cx="1226925" cy="12222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CaixaDeTexto 19"/>
            <p:cNvSpPr txBox="1"/>
            <p:nvPr/>
          </p:nvSpPr>
          <p:spPr>
            <a:xfrm>
              <a:off x="457495" y="1582253"/>
              <a:ext cx="16364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 smtClean="0"/>
                <a:t>1.441.051 matrículas</a:t>
              </a:r>
              <a:endParaRPr lang="pt-BR" dirty="0"/>
            </a:p>
          </p:txBody>
        </p:sp>
      </p:grpSp>
      <p:graphicFrame>
        <p:nvGraphicFramePr>
          <p:cNvPr id="19" name="Grá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8544625"/>
              </p:ext>
            </p:extLst>
          </p:nvPr>
        </p:nvGraphicFramePr>
        <p:xfrm>
          <a:off x="3245649" y="1833344"/>
          <a:ext cx="7304323" cy="4808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  <p:extLst>
      <p:ext uri="{BB962C8B-B14F-4D97-AF65-F5344CB8AC3E}">
        <p14:creationId xmlns:p14="http://schemas.microsoft.com/office/powerpoint/2010/main" val="107524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401 0.02801 L -0.17878 -0.17338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46" y="-1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/>
      <p:bldP spid="28" grpId="0"/>
      <p:bldGraphic spid="19" grpId="0">
        <p:bldAsOne/>
      </p:bldGraphic>
      <p:bldGraphic spid="19" grpId="1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redeetec.mec.gov.br/templates/redeetec/images/logo_ete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674" y="2060839"/>
            <a:ext cx="281940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Conector reto 15"/>
          <p:cNvCxnSpPr/>
          <p:nvPr/>
        </p:nvCxnSpPr>
        <p:spPr>
          <a:xfrm>
            <a:off x="4181974" y="962155"/>
            <a:ext cx="0" cy="2997342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Grá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167965"/>
              </p:ext>
            </p:extLst>
          </p:nvPr>
        </p:nvGraphicFramePr>
        <p:xfrm>
          <a:off x="4466273" y="351979"/>
          <a:ext cx="7554067" cy="4217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tângulo 9"/>
          <p:cNvSpPr/>
          <p:nvPr/>
        </p:nvSpPr>
        <p:spPr>
          <a:xfrm>
            <a:off x="304799" y="0"/>
            <a:ext cx="1090863" cy="58553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Picture 2" descr="https://upload.wikimedia.org/wikipedia/commons/b/be/Mapa_do_Brasil_com_a_Bandeira_Naciona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89" y="339700"/>
            <a:ext cx="1226925" cy="122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Grupo 19"/>
          <p:cNvGrpSpPr/>
          <p:nvPr/>
        </p:nvGrpSpPr>
        <p:grpSpPr>
          <a:xfrm>
            <a:off x="0" y="0"/>
            <a:ext cx="12211049" cy="6870811"/>
            <a:chOff x="0" y="0"/>
            <a:chExt cx="12211049" cy="6870811"/>
          </a:xfrm>
        </p:grpSpPr>
        <p:sp>
          <p:nvSpPr>
            <p:cNvPr id="15" name="Retângulo 14"/>
            <p:cNvSpPr/>
            <p:nvPr/>
          </p:nvSpPr>
          <p:spPr>
            <a:xfrm>
              <a:off x="0" y="0"/>
              <a:ext cx="6953041" cy="6870811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Retângulo 21"/>
            <p:cNvSpPr/>
            <p:nvPr/>
          </p:nvSpPr>
          <p:spPr>
            <a:xfrm>
              <a:off x="6953041" y="5245628"/>
              <a:ext cx="5238959" cy="1612372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Retângulo 22"/>
            <p:cNvSpPr/>
            <p:nvPr/>
          </p:nvSpPr>
          <p:spPr>
            <a:xfrm>
              <a:off x="10214361" y="0"/>
              <a:ext cx="1996688" cy="5241439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1" name="Seta para a direita 20"/>
          <p:cNvSpPr/>
          <p:nvPr/>
        </p:nvSpPr>
        <p:spPr>
          <a:xfrm>
            <a:off x="7162591" y="4532387"/>
            <a:ext cx="1257509" cy="547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/>
          <p:cNvSpPr txBox="1"/>
          <p:nvPr/>
        </p:nvSpPr>
        <p:spPr>
          <a:xfrm>
            <a:off x="8134350" y="4482512"/>
            <a:ext cx="194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/>
              <a:t>Investimento</a:t>
            </a:r>
          </a:p>
          <a:p>
            <a:pPr algn="r"/>
            <a:r>
              <a:rPr lang="pt-BR" b="1" dirty="0" smtClean="0"/>
              <a:t>R$ 160 mi / ano</a:t>
            </a:r>
            <a:endParaRPr lang="pt-BR" dirty="0"/>
          </a:p>
        </p:txBody>
      </p:sp>
      <p:grpSp>
        <p:nvGrpSpPr>
          <p:cNvPr id="2" name="Grupo 1"/>
          <p:cNvGrpSpPr/>
          <p:nvPr/>
        </p:nvGrpSpPr>
        <p:grpSpPr>
          <a:xfrm>
            <a:off x="8226641" y="1453494"/>
            <a:ext cx="1949666" cy="418673"/>
            <a:chOff x="8226641" y="1453494"/>
            <a:chExt cx="1949666" cy="418673"/>
          </a:xfrm>
        </p:grpSpPr>
        <p:cxnSp>
          <p:nvCxnSpPr>
            <p:cNvPr id="29" name="Conector reto 28"/>
            <p:cNvCxnSpPr/>
            <p:nvPr/>
          </p:nvCxnSpPr>
          <p:spPr>
            <a:xfrm>
              <a:off x="8470072" y="1872167"/>
              <a:ext cx="146280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CaixaDeTexto 29"/>
            <p:cNvSpPr txBox="1"/>
            <p:nvPr/>
          </p:nvSpPr>
          <p:spPr>
            <a:xfrm>
              <a:off x="8226641" y="1453494"/>
              <a:ext cx="1949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 smtClean="0"/>
                <a:t>88.249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187199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  <p:bldP spid="21" grpId="0" animBg="1"/>
      <p:bldP spid="26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3405</TotalTime>
  <Words>348</Words>
  <Application>Microsoft Office PowerPoint</Application>
  <PresentationFormat>Widescreen</PresentationFormat>
  <Paragraphs>124</Paragraphs>
  <Slides>12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George Bento</dc:creator>
  <cp:lastModifiedBy>George Bento</cp:lastModifiedBy>
  <cp:revision>201</cp:revision>
  <dcterms:created xsi:type="dcterms:W3CDTF">2015-11-23T11:15:27Z</dcterms:created>
  <dcterms:modified xsi:type="dcterms:W3CDTF">2015-11-26T14:39:20Z</dcterms:modified>
</cp:coreProperties>
</file>