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23" r:id="rId3"/>
    <p:sldId id="308" r:id="rId4"/>
    <p:sldId id="309" r:id="rId5"/>
    <p:sldId id="291" r:id="rId6"/>
    <p:sldId id="292" r:id="rId7"/>
    <p:sldId id="293" r:id="rId8"/>
    <p:sldId id="295" r:id="rId9"/>
    <p:sldId id="297" r:id="rId10"/>
    <p:sldId id="332" r:id="rId11"/>
    <p:sldId id="306" r:id="rId12"/>
    <p:sldId id="275" r:id="rId13"/>
    <p:sldId id="299" r:id="rId14"/>
    <p:sldId id="300" r:id="rId15"/>
    <p:sldId id="302" r:id="rId16"/>
    <p:sldId id="277" r:id="rId17"/>
    <p:sldId id="278" r:id="rId18"/>
    <p:sldId id="305" r:id="rId19"/>
    <p:sldId id="324" r:id="rId20"/>
    <p:sldId id="287" r:id="rId21"/>
    <p:sldId id="288" r:id="rId22"/>
    <p:sldId id="261" r:id="rId23"/>
    <p:sldId id="310" r:id="rId24"/>
    <p:sldId id="284" r:id="rId25"/>
    <p:sldId id="333" r:id="rId26"/>
    <p:sldId id="328" r:id="rId27"/>
    <p:sldId id="334" r:id="rId28"/>
    <p:sldId id="329" r:id="rId29"/>
    <p:sldId id="317" r:id="rId30"/>
    <p:sldId id="312" r:id="rId31"/>
    <p:sldId id="313" r:id="rId32"/>
    <p:sldId id="314" r:id="rId33"/>
    <p:sldId id="322" r:id="rId34"/>
    <p:sldId id="325" r:id="rId35"/>
    <p:sldId id="326" r:id="rId36"/>
    <p:sldId id="285" r:id="rId37"/>
    <p:sldId id="327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A331DD0B-1A17-4031-810A-A3C6C12F69F9}">
          <p14:sldIdLst>
            <p14:sldId id="256"/>
            <p14:sldId id="323"/>
            <p14:sldId id="308"/>
            <p14:sldId id="309"/>
            <p14:sldId id="291"/>
            <p14:sldId id="292"/>
            <p14:sldId id="293"/>
            <p14:sldId id="295"/>
            <p14:sldId id="297"/>
            <p14:sldId id="332"/>
            <p14:sldId id="306"/>
            <p14:sldId id="275"/>
            <p14:sldId id="299"/>
            <p14:sldId id="300"/>
            <p14:sldId id="302"/>
            <p14:sldId id="277"/>
            <p14:sldId id="278"/>
            <p14:sldId id="305"/>
            <p14:sldId id="324"/>
            <p14:sldId id="287"/>
            <p14:sldId id="288"/>
            <p14:sldId id="261"/>
            <p14:sldId id="310"/>
            <p14:sldId id="284"/>
            <p14:sldId id="333"/>
            <p14:sldId id="328"/>
            <p14:sldId id="334"/>
            <p14:sldId id="329"/>
            <p14:sldId id="317"/>
            <p14:sldId id="312"/>
            <p14:sldId id="313"/>
            <p14:sldId id="314"/>
            <p14:sldId id="322"/>
            <p14:sldId id="325"/>
            <p14:sldId id="326"/>
            <p14:sldId id="285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A0000"/>
    <a:srgbClr val="64E2AF"/>
    <a:srgbClr val="CC00CC"/>
    <a:srgbClr val="FFCC00"/>
    <a:srgbClr val="FFB829"/>
    <a:srgbClr val="FF99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028" autoAdjust="0"/>
  </p:normalViewPr>
  <p:slideViewPr>
    <p:cSldViewPr>
      <p:cViewPr varScale="1">
        <p:scale>
          <a:sx n="104" d="100"/>
          <a:sy n="104" d="100"/>
        </p:scale>
        <p:origin x="13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55B3B-1A13-41F4-ADEF-BEA24717598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C3931CE-4866-43C2-BF23-CFD1CF9F286F}">
      <dgm:prSet phldrT="[Texto]" custT="1"/>
      <dgm:spPr/>
      <dgm:t>
        <a:bodyPr/>
        <a:lstStyle/>
        <a:p>
          <a:r>
            <a:rPr lang="pt-BR" sz="1800" b="1" dirty="0"/>
            <a:t>PASSADO</a:t>
          </a:r>
        </a:p>
      </dgm:t>
    </dgm:pt>
    <dgm:pt modelId="{C20945A4-BB13-488F-8084-E62F731A6B9B}" type="parTrans" cxnId="{20E3FB9C-CF5A-4A74-AA8F-7577F0C90644}">
      <dgm:prSet/>
      <dgm:spPr/>
      <dgm:t>
        <a:bodyPr/>
        <a:lstStyle/>
        <a:p>
          <a:endParaRPr lang="pt-BR"/>
        </a:p>
      </dgm:t>
    </dgm:pt>
    <dgm:pt modelId="{214AD558-5125-4834-ACC7-290A7FD75D8E}" type="sibTrans" cxnId="{20E3FB9C-CF5A-4A74-AA8F-7577F0C90644}">
      <dgm:prSet/>
      <dgm:spPr/>
      <dgm:t>
        <a:bodyPr/>
        <a:lstStyle/>
        <a:p>
          <a:endParaRPr lang="pt-BR"/>
        </a:p>
      </dgm:t>
    </dgm:pt>
    <dgm:pt modelId="{D185A823-E8C7-4B40-B8F3-5AEA5A1D3A1B}">
      <dgm:prSet phldrT="[Texto]" custT="1"/>
      <dgm:spPr/>
      <dgm:t>
        <a:bodyPr/>
        <a:lstStyle/>
        <a:p>
          <a:r>
            <a:rPr lang="pt-BR" sz="1800" b="1" dirty="0"/>
            <a:t>PRESENTE</a:t>
          </a:r>
        </a:p>
      </dgm:t>
    </dgm:pt>
    <dgm:pt modelId="{A0E762F9-CBB0-438F-A320-1420D6CE4FEA}" type="parTrans" cxnId="{9687B5F8-E5E3-463E-A801-494807B8C6D9}">
      <dgm:prSet/>
      <dgm:spPr/>
      <dgm:t>
        <a:bodyPr/>
        <a:lstStyle/>
        <a:p>
          <a:endParaRPr lang="pt-BR"/>
        </a:p>
      </dgm:t>
    </dgm:pt>
    <dgm:pt modelId="{2FDA65DD-1464-40EA-B2B6-65EC60526FFC}" type="sibTrans" cxnId="{9687B5F8-E5E3-463E-A801-494807B8C6D9}">
      <dgm:prSet/>
      <dgm:spPr/>
      <dgm:t>
        <a:bodyPr/>
        <a:lstStyle/>
        <a:p>
          <a:endParaRPr lang="pt-BR"/>
        </a:p>
      </dgm:t>
    </dgm:pt>
    <dgm:pt modelId="{7CD90E66-12B8-4C7E-9748-890B94CE1CA5}">
      <dgm:prSet phldrT="[Texto]" custT="1"/>
      <dgm:spPr/>
      <dgm:t>
        <a:bodyPr/>
        <a:lstStyle/>
        <a:p>
          <a:r>
            <a:rPr lang="pt-BR" sz="1800" b="1" dirty="0"/>
            <a:t>FUTURO</a:t>
          </a:r>
        </a:p>
      </dgm:t>
    </dgm:pt>
    <dgm:pt modelId="{77460270-D7E9-441E-BCAE-7BE37D29DAD6}" type="parTrans" cxnId="{28C9B897-BD1E-443A-A736-633539AB64C7}">
      <dgm:prSet/>
      <dgm:spPr/>
      <dgm:t>
        <a:bodyPr/>
        <a:lstStyle/>
        <a:p>
          <a:endParaRPr lang="pt-BR"/>
        </a:p>
      </dgm:t>
    </dgm:pt>
    <dgm:pt modelId="{EAF444B1-A128-48AC-A734-F00CB664FBC5}" type="sibTrans" cxnId="{28C9B897-BD1E-443A-A736-633539AB64C7}">
      <dgm:prSet/>
      <dgm:spPr/>
      <dgm:t>
        <a:bodyPr/>
        <a:lstStyle/>
        <a:p>
          <a:endParaRPr lang="pt-BR"/>
        </a:p>
      </dgm:t>
    </dgm:pt>
    <dgm:pt modelId="{E8832373-489F-44DC-9C02-965BD2B2BE21}" type="pres">
      <dgm:prSet presAssocID="{FDF55B3B-1A13-41F4-ADEF-BEA24717598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62C14C1-34F2-4963-AAD6-D96900817FF3}" type="pres">
      <dgm:prSet presAssocID="{5C3931CE-4866-43C2-BF23-CFD1CF9F286F}" presName="Accent1" presStyleCnt="0"/>
      <dgm:spPr/>
    </dgm:pt>
    <dgm:pt modelId="{56CE75A9-055B-4A33-999E-FA7DDD6F50B6}" type="pres">
      <dgm:prSet presAssocID="{5C3931CE-4866-43C2-BF23-CFD1CF9F286F}" presName="Accent" presStyleLbl="node1" presStyleIdx="0" presStyleCnt="3" custLinFactNeighborX="8061" custLinFactNeighborY="13190"/>
      <dgm:spPr/>
    </dgm:pt>
    <dgm:pt modelId="{82F58278-1EF4-48D7-93BC-BED3CA54E3B4}" type="pres">
      <dgm:prSet presAssocID="{5C3931CE-4866-43C2-BF23-CFD1CF9F286F}" presName="Parent1" presStyleLbl="revTx" presStyleIdx="0" presStyleCnt="3" custScaleX="154705" custLinFactNeighborY="79203">
        <dgm:presLayoutVars>
          <dgm:chMax val="1"/>
          <dgm:chPref val="1"/>
          <dgm:bulletEnabled val="1"/>
        </dgm:presLayoutVars>
      </dgm:prSet>
      <dgm:spPr/>
    </dgm:pt>
    <dgm:pt modelId="{6125821B-9CB5-45EF-8738-0116A5F43F7C}" type="pres">
      <dgm:prSet presAssocID="{D185A823-E8C7-4B40-B8F3-5AEA5A1D3A1B}" presName="Accent2" presStyleCnt="0"/>
      <dgm:spPr/>
    </dgm:pt>
    <dgm:pt modelId="{41EEF44B-222A-4E69-8064-951C054ED322}" type="pres">
      <dgm:prSet presAssocID="{D185A823-E8C7-4B40-B8F3-5AEA5A1D3A1B}" presName="Accent" presStyleLbl="node1" presStyleIdx="1" presStyleCnt="3" custScaleX="91269" custLinFactNeighborX="-5670" custLinFactNeighborY="22359"/>
      <dgm:spPr/>
    </dgm:pt>
    <dgm:pt modelId="{4C91F189-2B7C-46D1-9E66-270E20377838}" type="pres">
      <dgm:prSet presAssocID="{D185A823-E8C7-4B40-B8F3-5AEA5A1D3A1B}" presName="Parent2" presStyleLbl="revTx" presStyleIdx="1" presStyleCnt="3" custScaleX="206457" custScaleY="114132" custLinFactNeighborX="34806" custLinFactNeighborY="60337">
        <dgm:presLayoutVars>
          <dgm:chMax val="1"/>
          <dgm:chPref val="1"/>
          <dgm:bulletEnabled val="1"/>
        </dgm:presLayoutVars>
      </dgm:prSet>
      <dgm:spPr/>
    </dgm:pt>
    <dgm:pt modelId="{D12C74DB-0D3C-43BD-B771-86A159BFE4A7}" type="pres">
      <dgm:prSet presAssocID="{7CD90E66-12B8-4C7E-9748-890B94CE1CA5}" presName="Accent3" presStyleCnt="0"/>
      <dgm:spPr/>
    </dgm:pt>
    <dgm:pt modelId="{B0152F18-C4F9-457F-9E03-34D3CB6F44DA}" type="pres">
      <dgm:prSet presAssocID="{7CD90E66-12B8-4C7E-9748-890B94CE1CA5}" presName="Accent" presStyleLbl="node1" presStyleIdx="2" presStyleCnt="3" custScaleX="129670" custScaleY="114936" custLinFactNeighborX="1986" custLinFactNeighborY="23089"/>
      <dgm:spPr/>
    </dgm:pt>
    <dgm:pt modelId="{F2494FEC-40DE-4643-B7B8-EDF3F9AD4094}" type="pres">
      <dgm:prSet presAssocID="{7CD90E66-12B8-4C7E-9748-890B94CE1CA5}" presName="Parent3" presStyleLbl="revTx" presStyleIdx="2" presStyleCnt="3" custScaleX="163826" custLinFactY="2109" custLinFactNeighborY="100000">
        <dgm:presLayoutVars>
          <dgm:chMax val="1"/>
          <dgm:chPref val="1"/>
          <dgm:bulletEnabled val="1"/>
        </dgm:presLayoutVars>
      </dgm:prSet>
      <dgm:spPr/>
    </dgm:pt>
  </dgm:ptLst>
  <dgm:cxnLst>
    <dgm:cxn modelId="{9687B5F8-E5E3-463E-A801-494807B8C6D9}" srcId="{FDF55B3B-1A13-41F4-ADEF-BEA247175986}" destId="{D185A823-E8C7-4B40-B8F3-5AEA5A1D3A1B}" srcOrd="1" destOrd="0" parTransId="{A0E762F9-CBB0-438F-A320-1420D6CE4FEA}" sibTransId="{2FDA65DD-1464-40EA-B2B6-65EC60526FFC}"/>
    <dgm:cxn modelId="{28C9B897-BD1E-443A-A736-633539AB64C7}" srcId="{FDF55B3B-1A13-41F4-ADEF-BEA247175986}" destId="{7CD90E66-12B8-4C7E-9748-890B94CE1CA5}" srcOrd="2" destOrd="0" parTransId="{77460270-D7E9-441E-BCAE-7BE37D29DAD6}" sibTransId="{EAF444B1-A128-48AC-A734-F00CB664FBC5}"/>
    <dgm:cxn modelId="{146EED50-0BBC-4A4F-9D99-4ED066C42E18}" type="presOf" srcId="{5C3931CE-4866-43C2-BF23-CFD1CF9F286F}" destId="{82F58278-1EF4-48D7-93BC-BED3CA54E3B4}" srcOrd="0" destOrd="0" presId="urn:microsoft.com/office/officeart/2009/layout/CircleArrowProcess"/>
    <dgm:cxn modelId="{8E71D6B5-6236-4EDC-8621-C02D045634F9}" type="presOf" srcId="{FDF55B3B-1A13-41F4-ADEF-BEA247175986}" destId="{E8832373-489F-44DC-9C02-965BD2B2BE21}" srcOrd="0" destOrd="0" presId="urn:microsoft.com/office/officeart/2009/layout/CircleArrowProcess"/>
    <dgm:cxn modelId="{CA1703D1-D6F9-4857-9EBC-F6CC70C0305B}" type="presOf" srcId="{D185A823-E8C7-4B40-B8F3-5AEA5A1D3A1B}" destId="{4C91F189-2B7C-46D1-9E66-270E20377838}" srcOrd="0" destOrd="0" presId="urn:microsoft.com/office/officeart/2009/layout/CircleArrowProcess"/>
    <dgm:cxn modelId="{20E3FB9C-CF5A-4A74-AA8F-7577F0C90644}" srcId="{FDF55B3B-1A13-41F4-ADEF-BEA247175986}" destId="{5C3931CE-4866-43C2-BF23-CFD1CF9F286F}" srcOrd="0" destOrd="0" parTransId="{C20945A4-BB13-488F-8084-E62F731A6B9B}" sibTransId="{214AD558-5125-4834-ACC7-290A7FD75D8E}"/>
    <dgm:cxn modelId="{8239F74F-8528-4761-BF79-168F72D5834D}" type="presOf" srcId="{7CD90E66-12B8-4C7E-9748-890B94CE1CA5}" destId="{F2494FEC-40DE-4643-B7B8-EDF3F9AD4094}" srcOrd="0" destOrd="0" presId="urn:microsoft.com/office/officeart/2009/layout/CircleArrowProcess"/>
    <dgm:cxn modelId="{E2DF3CE7-98CF-421D-B812-F6F553DDB146}" type="presParOf" srcId="{E8832373-489F-44DC-9C02-965BD2B2BE21}" destId="{A62C14C1-34F2-4963-AAD6-D96900817FF3}" srcOrd="0" destOrd="0" presId="urn:microsoft.com/office/officeart/2009/layout/CircleArrowProcess"/>
    <dgm:cxn modelId="{4A0D6176-23EC-4C4A-81B5-230E53D10C22}" type="presParOf" srcId="{A62C14C1-34F2-4963-AAD6-D96900817FF3}" destId="{56CE75A9-055B-4A33-999E-FA7DDD6F50B6}" srcOrd="0" destOrd="0" presId="urn:microsoft.com/office/officeart/2009/layout/CircleArrowProcess"/>
    <dgm:cxn modelId="{46F57F4F-868A-4AEC-9B5D-8610D351B316}" type="presParOf" srcId="{E8832373-489F-44DC-9C02-965BD2B2BE21}" destId="{82F58278-1EF4-48D7-93BC-BED3CA54E3B4}" srcOrd="1" destOrd="0" presId="urn:microsoft.com/office/officeart/2009/layout/CircleArrowProcess"/>
    <dgm:cxn modelId="{EC342715-1AA6-479D-A650-BDEB2DFDBA82}" type="presParOf" srcId="{E8832373-489F-44DC-9C02-965BD2B2BE21}" destId="{6125821B-9CB5-45EF-8738-0116A5F43F7C}" srcOrd="2" destOrd="0" presId="urn:microsoft.com/office/officeart/2009/layout/CircleArrowProcess"/>
    <dgm:cxn modelId="{331D8565-4591-4A7E-A952-75EE9729B807}" type="presParOf" srcId="{6125821B-9CB5-45EF-8738-0116A5F43F7C}" destId="{41EEF44B-222A-4E69-8064-951C054ED322}" srcOrd="0" destOrd="0" presId="urn:microsoft.com/office/officeart/2009/layout/CircleArrowProcess"/>
    <dgm:cxn modelId="{0614CB41-B6B7-46A1-9D55-311E7BDF0339}" type="presParOf" srcId="{E8832373-489F-44DC-9C02-965BD2B2BE21}" destId="{4C91F189-2B7C-46D1-9E66-270E20377838}" srcOrd="3" destOrd="0" presId="urn:microsoft.com/office/officeart/2009/layout/CircleArrowProcess"/>
    <dgm:cxn modelId="{4AF979FA-ED33-4E87-8256-54E207F69842}" type="presParOf" srcId="{E8832373-489F-44DC-9C02-965BD2B2BE21}" destId="{D12C74DB-0D3C-43BD-B771-86A159BFE4A7}" srcOrd="4" destOrd="0" presId="urn:microsoft.com/office/officeart/2009/layout/CircleArrowProcess"/>
    <dgm:cxn modelId="{2402B323-A5DA-410E-85FC-038FE6614ED4}" type="presParOf" srcId="{D12C74DB-0D3C-43BD-B771-86A159BFE4A7}" destId="{B0152F18-C4F9-457F-9E03-34D3CB6F44DA}" srcOrd="0" destOrd="0" presId="urn:microsoft.com/office/officeart/2009/layout/CircleArrowProcess"/>
    <dgm:cxn modelId="{AB8D0AC0-FD95-4AE8-BA83-534A357828D7}" type="presParOf" srcId="{E8832373-489F-44DC-9C02-965BD2B2BE21}" destId="{F2494FEC-40DE-4643-B7B8-EDF3F9AD409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E75A9-055B-4A33-999E-FA7DDD6F50B6}">
      <dsp:nvSpPr>
        <dsp:cNvPr id="0" name=""/>
        <dsp:cNvSpPr/>
      </dsp:nvSpPr>
      <dsp:spPr>
        <a:xfrm>
          <a:off x="797059" y="327873"/>
          <a:ext cx="1196123" cy="119630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58278-1EF4-48D7-93BC-BED3CA54E3B4}">
      <dsp:nvSpPr>
        <dsp:cNvPr id="0" name=""/>
        <dsp:cNvSpPr/>
      </dsp:nvSpPr>
      <dsp:spPr>
        <a:xfrm>
          <a:off x="783220" y="865136"/>
          <a:ext cx="1028266" cy="332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PASSADO</a:t>
          </a:r>
        </a:p>
      </dsp:txBody>
      <dsp:txXfrm>
        <a:off x="783220" y="865136"/>
        <a:ext cx="1028266" cy="332251"/>
      </dsp:txXfrm>
    </dsp:sp>
    <dsp:sp modelId="{41EEF44B-222A-4E69-8064-951C054ED322}">
      <dsp:nvSpPr>
        <dsp:cNvPr id="0" name=""/>
        <dsp:cNvSpPr/>
      </dsp:nvSpPr>
      <dsp:spPr>
        <a:xfrm>
          <a:off x="352817" y="1124929"/>
          <a:ext cx="1091690" cy="119630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1F189-2B7C-46D1-9E66-270E20377838}">
      <dsp:nvSpPr>
        <dsp:cNvPr id="0" name=""/>
        <dsp:cNvSpPr/>
      </dsp:nvSpPr>
      <dsp:spPr>
        <a:xfrm>
          <a:off x="511703" y="1470319"/>
          <a:ext cx="1372243" cy="379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PRESENTE</a:t>
          </a:r>
        </a:p>
      </dsp:txBody>
      <dsp:txXfrm>
        <a:off x="511703" y="1470319"/>
        <a:ext cx="1372243" cy="379205"/>
      </dsp:txXfrm>
    </dsp:sp>
    <dsp:sp modelId="{B0152F18-C4F9-457F-9E03-34D3CB6F44DA}">
      <dsp:nvSpPr>
        <dsp:cNvPr id="0" name=""/>
        <dsp:cNvSpPr/>
      </dsp:nvSpPr>
      <dsp:spPr>
        <a:xfrm>
          <a:off x="653729" y="1787663"/>
          <a:ext cx="1332561" cy="118161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94FEC-40DE-4643-B7B8-EDF3F9AD4094}">
      <dsp:nvSpPr>
        <dsp:cNvPr id="0" name=""/>
        <dsp:cNvSpPr/>
      </dsp:nvSpPr>
      <dsp:spPr>
        <a:xfrm>
          <a:off x="754481" y="2324921"/>
          <a:ext cx="1088890" cy="332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FUTURO</a:t>
          </a:r>
        </a:p>
      </dsp:txBody>
      <dsp:txXfrm>
        <a:off x="754481" y="2324921"/>
        <a:ext cx="1088890" cy="332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96A3C-AF51-4B59-B3E6-81E3E3A2DA64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B07A6-5B14-4D4B-B5C7-A86CD32718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53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4871-79A2-4E43-8ACF-AEDAEE068CF0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90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4871-79A2-4E43-8ACF-AEDAEE068CF0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71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B07A6-5B14-4D4B-B5C7-A86CD32718C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69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76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6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06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2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42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37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44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52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83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34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95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802DB-87AD-4295-AEA7-04F365F1A04E}" type="datetimeFigureOut">
              <a:rPr lang="pt-BR" smtClean="0"/>
              <a:t>07/06/2016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BAC5F-96A8-45EB-8812-F85E995870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7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oer.kmi.open.ac.uk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modo.com/home#/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0.pn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futures.georgetown.edu/wp-content/uploads/2014/09/MagisMeasures.png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mailto:vani@siteeducacional.com.br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9552" y="2780928"/>
            <a:ext cx="8064896" cy="180020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Gill Sans Ultra Bold" panose="020B0A02020104020203" pitchFamily="34" charset="0"/>
              </a:rPr>
              <a:t>Tecnologias para novas mediações em Educação 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987824" y="5157192"/>
            <a:ext cx="5256584" cy="504056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rgbClr val="006C00"/>
                </a:solidFill>
                <a:ea typeface="Verdana" pitchFamily="34" charset="0"/>
                <a:cs typeface="Verdana" pitchFamily="34" charset="0"/>
              </a:rPr>
              <a:t>Vani M. Kenski/USP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06484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9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i="1" dirty="0">
                <a:solidFill>
                  <a:srgbClr val="005800"/>
                </a:solidFill>
                <a:latin typeface="+mn-lt"/>
                <a:ea typeface="Verdana" pitchFamily="34" charset="0"/>
                <a:cs typeface="Verdana" pitchFamily="34" charset="0"/>
              </a:rPr>
              <a:t>Tecnologias e Tempos da Educação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>
            <a:normAutofit/>
          </a:bodyPr>
          <a:lstStyle/>
          <a:p>
            <a:r>
              <a:rPr lang="pt-BR" dirty="0">
                <a:ea typeface="Verdana" pitchFamily="34" charset="0"/>
                <a:cs typeface="Verdana" pitchFamily="34" charset="0"/>
              </a:rPr>
              <a:t>Aprender com o passado</a:t>
            </a:r>
          </a:p>
          <a:p>
            <a:r>
              <a:rPr lang="pt-BR" dirty="0">
                <a:ea typeface="Verdana" pitchFamily="34" charset="0"/>
                <a:cs typeface="Verdana" pitchFamily="34" charset="0"/>
              </a:rPr>
              <a:t>Compreender o presente</a:t>
            </a:r>
          </a:p>
          <a:p>
            <a:r>
              <a:rPr lang="pt-BR" dirty="0">
                <a:ea typeface="Verdana" pitchFamily="34" charset="0"/>
                <a:cs typeface="Verdana" pitchFamily="34" charset="0"/>
              </a:rPr>
              <a:t>Educar para o futuro.</a:t>
            </a:r>
          </a:p>
          <a:p>
            <a:pPr marL="0" indent="0">
              <a:buNone/>
            </a:pPr>
            <a:endParaRPr lang="pt-BR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endParaRPr lang="pt-BR" sz="3600" b="1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  <a:p>
            <a:pPr marL="0" indent="0" algn="ctr">
              <a:buNone/>
            </a:pPr>
            <a:r>
              <a:rPr lang="pt-BR" sz="36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A educação se viabiliza pelas  tecnologias que lhe são contemporâneas</a:t>
            </a:r>
            <a:r>
              <a:rPr lang="pt-BR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. 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6142182" y="1052736"/>
          <a:ext cx="2246242" cy="290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276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>
                <a:solidFill>
                  <a:srgbClr val="006600"/>
                </a:solidFill>
              </a:rPr>
              <a:t>Tecnologias contemporâneas?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2179782"/>
            <a:ext cx="7666111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Autofit/>
          </a:bodyPr>
          <a:lstStyle/>
          <a:p>
            <a:r>
              <a:rPr lang="pt-BR" sz="3600" b="1" i="1" dirty="0">
                <a:solidFill>
                  <a:srgbClr val="005400"/>
                </a:solidFill>
              </a:rPr>
              <a:t>A Cultura digital é disruptiva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766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sz="4200" b="1" dirty="0"/>
              <a:t>Fases</a:t>
            </a:r>
          </a:p>
          <a:p>
            <a:pPr marL="0" indent="0">
              <a:buNone/>
            </a:pPr>
            <a:endParaRPr lang="pt-BR" sz="1500" dirty="0"/>
          </a:p>
          <a:p>
            <a:pPr marL="457200" lvl="1" indent="-457200">
              <a:buNone/>
            </a:pPr>
            <a:r>
              <a:rPr lang="pt-BR" sz="3300" b="1" dirty="0">
                <a:solidFill>
                  <a:srgbClr val="006600"/>
                </a:solidFill>
              </a:rPr>
              <a:t>Início dos anos 90. 	</a:t>
            </a:r>
            <a:r>
              <a:rPr lang="pt-BR" sz="3600" b="1" i="1" dirty="0">
                <a:solidFill>
                  <a:srgbClr val="0070C0"/>
                </a:solidFill>
              </a:rPr>
              <a:t>Árvore</a:t>
            </a:r>
            <a:endParaRPr lang="pt-BR" sz="3600" b="1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pt-BR" dirty="0"/>
              <a:t>	- CD-ROM; Dvds e arquivos externos; linearidade digital </a:t>
            </a:r>
          </a:p>
          <a:p>
            <a:pPr marL="457200" lvl="1" indent="-457200">
              <a:buNone/>
            </a:pPr>
            <a:r>
              <a:rPr lang="pt-BR" sz="3300" b="1" dirty="0">
                <a:solidFill>
                  <a:srgbClr val="006600"/>
                </a:solidFill>
              </a:rPr>
              <a:t>Metade dos anos 90.   </a:t>
            </a:r>
            <a:r>
              <a:rPr lang="pt-BR" sz="3300" b="1" i="1" dirty="0">
                <a:solidFill>
                  <a:srgbClr val="0070C0"/>
                </a:solidFill>
              </a:rPr>
              <a:t>Rizoma</a:t>
            </a:r>
          </a:p>
          <a:p>
            <a:pPr marL="457200" lvl="1" indent="-457200">
              <a:buNone/>
            </a:pPr>
            <a:r>
              <a:rPr lang="pt-BR" b="1" i="1" dirty="0"/>
              <a:t>		- </a:t>
            </a:r>
            <a:r>
              <a:rPr lang="pt-BR" dirty="0"/>
              <a:t>Hipertexto – Internet </a:t>
            </a:r>
          </a:p>
          <a:p>
            <a:pPr marL="457200" lvl="1" indent="-457200">
              <a:buNone/>
            </a:pPr>
            <a:r>
              <a:rPr lang="pt-BR" sz="3300" b="1" dirty="0">
                <a:solidFill>
                  <a:srgbClr val="006600"/>
                </a:solidFill>
              </a:rPr>
              <a:t>Início de 2000. </a:t>
            </a:r>
            <a:r>
              <a:rPr lang="pt-BR" sz="3300" dirty="0">
                <a:solidFill>
                  <a:srgbClr val="006600"/>
                </a:solidFill>
              </a:rPr>
              <a:t> 	</a:t>
            </a:r>
            <a:r>
              <a:rPr lang="pt-BR" sz="3300" b="1" i="1" dirty="0">
                <a:solidFill>
                  <a:srgbClr val="0070C0"/>
                </a:solidFill>
              </a:rPr>
              <a:t>Rede</a:t>
            </a:r>
            <a:r>
              <a:rPr lang="pt-BR" sz="3300" b="1" i="1" dirty="0">
                <a:solidFill>
                  <a:srgbClr val="006600"/>
                </a:solidFill>
              </a:rPr>
              <a:t> </a:t>
            </a:r>
          </a:p>
          <a:p>
            <a:pPr marL="457200" lvl="1" indent="-457200">
              <a:buNone/>
            </a:pPr>
            <a:r>
              <a:rPr lang="pt-BR" b="1" i="1" dirty="0"/>
              <a:t>		- </a:t>
            </a:r>
            <a:r>
              <a:rPr lang="pt-BR" dirty="0"/>
              <a:t>Redes Sociais – Orkut e Facebook </a:t>
            </a:r>
          </a:p>
          <a:p>
            <a:pPr marL="457200" lvl="1" indent="-457200">
              <a:buNone/>
            </a:pPr>
            <a:r>
              <a:rPr lang="pt-BR" sz="3300" b="1" dirty="0">
                <a:solidFill>
                  <a:srgbClr val="006600"/>
                </a:solidFill>
              </a:rPr>
              <a:t>Primeira década (2010</a:t>
            </a:r>
            <a:r>
              <a:rPr lang="pt-BR" sz="3300" dirty="0">
                <a:solidFill>
                  <a:srgbClr val="006600"/>
                </a:solidFill>
              </a:rPr>
              <a:t>).	</a:t>
            </a:r>
            <a:r>
              <a:rPr lang="pt-BR" sz="3300" b="1" i="1" dirty="0">
                <a:solidFill>
                  <a:srgbClr val="0070C0"/>
                </a:solidFill>
              </a:rPr>
              <a:t>Convergência</a:t>
            </a:r>
            <a:endParaRPr lang="pt-BR" sz="3300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pt-BR" dirty="0"/>
              <a:t>	- Mobilidade; ubiquidade, aplicativos móveis; nuvens</a:t>
            </a:r>
          </a:p>
          <a:p>
            <a:pPr marL="0" indent="0">
              <a:buNone/>
            </a:pPr>
            <a:r>
              <a:rPr lang="pt-BR" sz="3600" b="1" dirty="0">
                <a:solidFill>
                  <a:srgbClr val="006600"/>
                </a:solidFill>
              </a:rPr>
              <a:t>2015.  </a:t>
            </a:r>
            <a:r>
              <a:rPr lang="pt-BR" sz="3400" b="1" i="1" dirty="0">
                <a:solidFill>
                  <a:srgbClr val="0070C0"/>
                </a:solidFill>
              </a:rPr>
              <a:t>Emaranhamento </a:t>
            </a:r>
            <a:r>
              <a:rPr lang="en-US" sz="3400" i="1" dirty="0"/>
              <a:t>(“</a:t>
            </a:r>
            <a:r>
              <a:rPr lang="en-US" sz="2800" i="1" dirty="0"/>
              <a:t>The Age of Digital Entanglement”</a:t>
            </a:r>
            <a:r>
              <a:rPr lang="en-US" sz="3400" i="1" dirty="0"/>
              <a:t>)*</a:t>
            </a:r>
            <a:endParaRPr lang="pt-BR" sz="3400" b="1" i="1" dirty="0">
              <a:solidFill>
                <a:srgbClr val="0070C0"/>
              </a:solidFill>
            </a:endParaRPr>
          </a:p>
          <a:p>
            <a:pPr marL="40005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pt-BR" dirty="0"/>
              <a:t>	-  Fragilização da web; compartilhamento; personalização 	dos dispositivos; internet das coisas; analytics; impressão 3D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932040" y="6525344"/>
            <a:ext cx="375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*Neri Oxman</a:t>
            </a:r>
            <a:r>
              <a:rPr lang="pt-BR" sz="1200" dirty="0"/>
              <a:t>, 2016 </a:t>
            </a:r>
          </a:p>
        </p:txBody>
      </p:sp>
    </p:spTree>
    <p:extLst>
      <p:ext uri="{BB962C8B-B14F-4D97-AF65-F5344CB8AC3E}">
        <p14:creationId xmlns:p14="http://schemas.microsoft.com/office/powerpoint/2010/main" val="7356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5157192"/>
            <a:ext cx="8579295" cy="782796"/>
          </a:xfrm>
        </p:spPr>
        <p:txBody>
          <a:bodyPr>
            <a:noAutofit/>
          </a:bodyPr>
          <a:lstStyle/>
          <a:p>
            <a:r>
              <a:rPr lang="pt-BR" sz="3200" b="1" i="1" dirty="0">
                <a:solidFill>
                  <a:srgbClr val="006600"/>
                </a:solidFill>
              </a:rPr>
              <a:t>Cultura de colaboração e  compartilhamento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6732240" y="6361583"/>
            <a:ext cx="2304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hlinkClick r:id="rId2"/>
              </a:rPr>
              <a:t>http://oer.kmi.open.ac.uk/</a:t>
            </a:r>
            <a:endParaRPr lang="pt-BR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5"/>
            <a:ext cx="774035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37320" y="260648"/>
            <a:ext cx="6851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“The Age of Digital Entanglement”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04243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sz="3600" b="1" i="1" dirty="0">
                <a:solidFill>
                  <a:srgbClr val="006600"/>
                </a:solidFill>
              </a:rPr>
              <a:t>A sala de aula em tempo real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064896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805619" y="6237312"/>
            <a:ext cx="3532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https://www.edmodo.com/home#/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154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>
                <a:solidFill>
                  <a:srgbClr val="004C00"/>
                </a:solidFill>
              </a:rPr>
              <a:t>MEDIAÇÕES NAs redes que se formam e que nos formam </a:t>
            </a:r>
          </a:p>
        </p:txBody>
      </p:sp>
    </p:spTree>
    <p:extLst>
      <p:ext uri="{BB962C8B-B14F-4D97-AF65-F5344CB8AC3E}">
        <p14:creationId xmlns:p14="http://schemas.microsoft.com/office/powerpoint/2010/main" val="1308326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>
            <a:noAutofit/>
          </a:bodyPr>
          <a:lstStyle/>
          <a:p>
            <a:pPr algn="r"/>
            <a:r>
              <a:rPr lang="pt-BR" sz="3600" b="1" dirty="0">
                <a:solidFill>
                  <a:srgbClr val="005400"/>
                </a:solidFill>
              </a:rPr>
              <a:t>Mediações Pessoais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82762"/>
            <a:ext cx="8784976" cy="52662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sz="3300" dirty="0"/>
              <a:t>“Desde a invenção do computador pessoal, ao invés de olhar simplesmente para a tela, aprendemos </a:t>
            </a:r>
            <a:r>
              <a:rPr lang="pt-BR" sz="3300" i="1" dirty="0"/>
              <a:t>a controlá-la”.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s-ES" sz="900" i="1" dirty="0">
              <a:solidFill>
                <a:srgbClr val="9A0000"/>
              </a:solidFill>
            </a:endParaRP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es-ES" sz="3000" i="1" dirty="0">
              <a:solidFill>
                <a:srgbClr val="9A0000"/>
              </a:solidFill>
            </a:endParaRP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s-ES" sz="3000" i="1" dirty="0">
                <a:solidFill>
                  <a:srgbClr val="9A0000"/>
                </a:solidFill>
              </a:rPr>
              <a:t>“</a:t>
            </a:r>
            <a:r>
              <a:rPr lang="pt-BR" sz="3000" i="1" dirty="0">
                <a:solidFill>
                  <a:srgbClr val="9A0000"/>
                </a:solidFill>
              </a:rPr>
              <a:t>A noite, depois de passar um tempo imerso na tela do meu smartphone, ao acabar o trabalho e levantar a vista, o movimento de uma realidade a outra foi assombroso e eminentemente palpável.  SENTI, visceralmente, a mudança de … modalidade, estado mental, realidade.”</a:t>
            </a:r>
          </a:p>
          <a:p>
            <a:pPr marL="444500" lvl="1" indent="-44450">
              <a:lnSpc>
                <a:spcPct val="120000"/>
              </a:lnSpc>
              <a:spcBef>
                <a:spcPts val="600"/>
              </a:spcBef>
              <a:buNone/>
            </a:pPr>
            <a:r>
              <a:rPr lang="pt-BR" sz="3000" i="1" dirty="0">
                <a:solidFill>
                  <a:srgbClr val="9A0000"/>
                </a:solidFill>
              </a:rPr>
              <a:t> “A tela esta brincando com a minha cabeça. Não me refiro só a tela do   meu computador… Refiro-me “a tela”, como interface entre a rede e a minha mente em expansão…” </a:t>
            </a:r>
          </a:p>
          <a:p>
            <a:pPr marL="0" indent="0">
              <a:buNone/>
            </a:pPr>
            <a:endParaRPr lang="es-ES" sz="2200" dirty="0"/>
          </a:p>
          <a:p>
            <a:pPr marL="0" indent="0">
              <a:buNone/>
            </a:pPr>
            <a:endParaRPr lang="es-ES" sz="2200" dirty="0"/>
          </a:p>
        </p:txBody>
      </p:sp>
      <p:sp>
        <p:nvSpPr>
          <p:cNvPr id="4" name="Retângulo 3"/>
          <p:cNvSpPr/>
          <p:nvPr/>
        </p:nvSpPr>
        <p:spPr>
          <a:xfrm>
            <a:off x="5508104" y="6448980"/>
            <a:ext cx="36358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s-ES_tradnl" sz="1300" dirty="0">
                <a:solidFill>
                  <a:prstClr val="black"/>
                </a:solidFill>
              </a:rPr>
              <a:t>De KERCKHOVE. D.  Los sesgos de la electricidad. </a:t>
            </a:r>
            <a:endParaRPr lang="pt-BR" sz="1300" dirty="0">
              <a:solidFill>
                <a:prstClr val="black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48680"/>
            <a:ext cx="5491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9A0000"/>
                </a:solidFill>
              </a:rPr>
              <a:t>Ouvindo Kerckhove*...</a:t>
            </a:r>
            <a:endParaRPr lang="pt-BR" sz="3200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70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848872" cy="1143000"/>
          </a:xfrm>
        </p:spPr>
        <p:txBody>
          <a:bodyPr>
            <a:noAutofit/>
          </a:bodyPr>
          <a:lstStyle/>
          <a:p>
            <a:r>
              <a:rPr lang="pt-BR" sz="2800" b="1" dirty="0"/>
              <a:t>A internet mudou a maneira de pensar, de ler e de organizar a nossa construção mental do saber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853136"/>
          </a:xfr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006600"/>
                </a:solidFill>
              </a:rPr>
              <a:t>Diz Lévy*...</a:t>
            </a:r>
          </a:p>
          <a:p>
            <a:r>
              <a:rPr lang="pt-BR" sz="2800" i="1" dirty="0">
                <a:solidFill>
                  <a:srgbClr val="9A0000"/>
                </a:solidFill>
              </a:rPr>
              <a:t>Sites especializados em que podemos contatar pessoas interessadas nos mesmos assuntos para construir saberes de modo colaborativo. </a:t>
            </a:r>
          </a:p>
          <a:p>
            <a:r>
              <a:rPr lang="pt-BR" sz="2800" i="1" dirty="0">
                <a:solidFill>
                  <a:srgbClr val="9A0000"/>
                </a:solidFill>
              </a:rPr>
              <a:t>Desenvolvimento de novos tipos de rede de colaboração na pesquisa ou na educação.</a:t>
            </a:r>
          </a:p>
          <a:p>
            <a:r>
              <a:rPr lang="pt-BR" sz="2800" i="1" dirty="0">
                <a:solidFill>
                  <a:srgbClr val="9A0000"/>
                </a:solidFill>
              </a:rPr>
              <a:t>Os famosos MOOC – Curso Online Aberto e Massivo (“Massive Open Online Course”) são a prova clara e definitiva de tudo isso.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55776" y="6453336"/>
            <a:ext cx="4518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 http://www.correiodopovo.com.br/blogs/juremirmachado/?p=7087</a:t>
            </a:r>
          </a:p>
        </p:txBody>
      </p:sp>
    </p:spTree>
    <p:extLst>
      <p:ext uri="{BB962C8B-B14F-4D97-AF65-F5344CB8AC3E}">
        <p14:creationId xmlns:p14="http://schemas.microsoft.com/office/powerpoint/2010/main" val="232976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"O mundo está mudando rapidamente. Ciência, design, arte e engenharia, consideradas isoladas  por muito tempo em suas próprias áreas </a:t>
            </a:r>
            <a:r>
              <a:rPr lang="pt-BR" b="1" dirty="0">
                <a:solidFill>
                  <a:srgbClr val="9A0000"/>
                </a:solidFill>
              </a:rPr>
              <a:t>precisam dialogar entre si</a:t>
            </a:r>
            <a:r>
              <a:rPr lang="pt-BR" dirty="0">
                <a:solidFill>
                  <a:srgbClr val="9A0000"/>
                </a:solidFill>
              </a:rPr>
              <a:t>. </a:t>
            </a:r>
            <a:r>
              <a:rPr lang="pt-BR" dirty="0"/>
              <a:t>Não devem ser  exploradas isoladamente, mas em conjunto, na esperança de acelerar o avanço no conhecimento e a descoberta”. </a:t>
            </a:r>
          </a:p>
          <a:p>
            <a:pPr marL="0" indent="0" algn="r">
              <a:buNone/>
            </a:pPr>
            <a:endParaRPr lang="en-US" sz="2000" cap="all" dirty="0"/>
          </a:p>
          <a:p>
            <a:pPr marL="0" indent="0" algn="r">
              <a:buNone/>
            </a:pPr>
            <a:r>
              <a:rPr lang="en-US" sz="2000" cap="all" dirty="0"/>
              <a:t>(JOI </a:t>
            </a:r>
            <a:r>
              <a:rPr lang="en-US" sz="2000" dirty="0"/>
              <a:t>Ito, the director of the MIT Media Lab,  2016)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899592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004200"/>
                </a:solidFill>
              </a:rPr>
              <a:t>Inter(medi)ações (inter)disciplinares</a:t>
            </a:r>
          </a:p>
        </p:txBody>
      </p:sp>
    </p:spTree>
    <p:extLst>
      <p:ext uri="{BB962C8B-B14F-4D97-AF65-F5344CB8AC3E}">
        <p14:creationId xmlns:p14="http://schemas.microsoft.com/office/powerpoint/2010/main" val="243276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4929411"/>
          </a:xfrm>
          <a:ln>
            <a:solidFill>
              <a:srgbClr val="00660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"O trabalho interdisciplinar é quando pessoas de diferentes disciplinas trabalham juntos. Mas a ação </a:t>
            </a:r>
            <a:r>
              <a:rPr lang="pt-BR" i="1" dirty="0">
                <a:solidFill>
                  <a:srgbClr val="FF0000"/>
                </a:solidFill>
              </a:rPr>
              <a:t>antidisciplinar</a:t>
            </a:r>
            <a:r>
              <a:rPr lang="pt-BR" dirty="0"/>
              <a:t> é algo muito diferente. </a:t>
            </a:r>
          </a:p>
          <a:p>
            <a:pPr marL="0" indent="0">
              <a:buNone/>
            </a:pPr>
            <a:r>
              <a:rPr lang="pt-BR" dirty="0"/>
              <a:t>Trata-se de trabalhar em espaços que simplesmente não se encaixam em qualquer disciplina. </a:t>
            </a:r>
          </a:p>
          <a:p>
            <a:pPr marL="0" indent="0">
              <a:buNone/>
            </a:pPr>
            <a:r>
              <a:rPr lang="pt-BR" dirty="0"/>
              <a:t>Um novo campo acadêmico específico de estudo com suas próprias palavras, estruturas e métodos, mas que </a:t>
            </a:r>
            <a:r>
              <a:rPr lang="pt-BR" i="1" dirty="0">
                <a:solidFill>
                  <a:srgbClr val="FF0000"/>
                </a:solidFill>
              </a:rPr>
              <a:t>dialoga</a:t>
            </a:r>
            <a:r>
              <a:rPr lang="pt-BR" dirty="0"/>
              <a:t> com todos os demais. "</a:t>
            </a:r>
          </a:p>
          <a:p>
            <a:pPr marL="0" indent="0" algn="r">
              <a:buNone/>
            </a:pPr>
            <a:r>
              <a:rPr lang="pt-BR" dirty="0"/>
              <a:t> </a:t>
            </a:r>
            <a:r>
              <a:rPr lang="en-US" sz="2000" cap="all" dirty="0"/>
              <a:t>(JOI </a:t>
            </a:r>
            <a:r>
              <a:rPr lang="en-US" sz="2000" dirty="0"/>
              <a:t>Ito, the director of the MIT Media Lab,  2016)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971600" y="404664"/>
            <a:ext cx="5485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i="1" dirty="0">
                <a:solidFill>
                  <a:srgbClr val="006600"/>
                </a:solidFill>
              </a:rPr>
              <a:t>Mediações antidisciplinares</a:t>
            </a:r>
          </a:p>
        </p:txBody>
      </p:sp>
    </p:spTree>
    <p:extLst>
      <p:ext uri="{BB962C8B-B14F-4D97-AF65-F5344CB8AC3E}">
        <p14:creationId xmlns:p14="http://schemas.microsoft.com/office/powerpoint/2010/main" val="1011276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100"/>
          </a:xfrm>
        </p:spPr>
        <p:txBody>
          <a:bodyPr>
            <a:normAutofit/>
          </a:bodyPr>
          <a:lstStyle/>
          <a:p>
            <a:r>
              <a:rPr lang="pt-BR" sz="3600" b="1" dirty="0"/>
              <a:t>Mediações humanas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2674640" cy="3845025"/>
          </a:xfrm>
          <a:solidFill>
            <a:schemeClr val="accent5">
              <a:lumMod val="5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Intrapessoal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Interpessoal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Intragrupal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Intergrupal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Social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96752"/>
            <a:ext cx="5328592" cy="384502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457200" y="5301208"/>
            <a:ext cx="8003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 missão da mediação é a de servir de ponto de encontro daqueles que são diferentes sem cair na tentação de os homogeneizar” (Torremorell, 2003).</a:t>
            </a:r>
          </a:p>
        </p:txBody>
      </p:sp>
    </p:spTree>
    <p:extLst>
      <p:ext uri="{BB962C8B-B14F-4D97-AF65-F5344CB8AC3E}">
        <p14:creationId xmlns:p14="http://schemas.microsoft.com/office/powerpoint/2010/main" val="3327542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620688"/>
            <a:ext cx="8568952" cy="524759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solidFill>
                  <a:srgbClr val="C00000"/>
                </a:solidFill>
              </a:rPr>
              <a:t>“Novos métodos para fazer coisas velhas não são o suficiente para melhorar a educação. Fazer isso é como rearranjar as cadeiras no convés do Titanic afundando. </a:t>
            </a:r>
          </a:p>
          <a:p>
            <a:pPr algn="just"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[...] "Não adianta colocar tablets na sala, vídeos, Khan Academy (...), enquanto continuamos dividindo nossa educação básica em várias matérias" </a:t>
            </a:r>
          </a:p>
          <a:p>
            <a:pPr algn="just">
              <a:lnSpc>
                <a:spcPts val="42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solidFill>
                  <a:srgbClr val="C00000"/>
                </a:solidFill>
              </a:rPr>
              <a:t>“O ato de ensinar está mudando muito rápido. O mais importante é mostrarmos aos alunos os recursos que existem e que eles precisam estar conectados...”   </a:t>
            </a:r>
            <a:r>
              <a:rPr lang="pt-BR" sz="2400" b="1" dirty="0">
                <a:solidFill>
                  <a:srgbClr val="C00000"/>
                </a:solidFill>
              </a:rPr>
              <a:t>	      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303351" y="5915110"/>
            <a:ext cx="31935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b="1" i="1" dirty="0"/>
              <a:t>(Mark Prensky em 29/01/2013)</a:t>
            </a:r>
          </a:p>
        </p:txBody>
      </p:sp>
    </p:spTree>
    <p:extLst>
      <p:ext uri="{BB962C8B-B14F-4D97-AF65-F5344CB8AC3E}">
        <p14:creationId xmlns:p14="http://schemas.microsoft.com/office/powerpoint/2010/main" val="375787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94187"/>
            <a:ext cx="8136904" cy="4555093"/>
          </a:xfrm>
          <a:prstGeom prst="rect">
            <a:avLst/>
          </a:prstGeom>
          <a:noFill/>
          <a:ln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dirty="0"/>
              <a:t>Uma mudança de poder está ocorrendo no ensino superior, impulsionada por duas tendências:</a:t>
            </a:r>
          </a:p>
          <a:p>
            <a:endParaRPr lang="pt-BR" sz="2800" dirty="0"/>
          </a:p>
          <a:p>
            <a:pPr>
              <a:tabLst>
                <a:tab pos="268288" algn="l"/>
              </a:tabLst>
            </a:pPr>
            <a:r>
              <a:rPr lang="pt-BR" sz="2800" dirty="0"/>
              <a:t>- o aumento da liberdade de alunos em acessar, criar e recriar conteúdo; e </a:t>
            </a:r>
          </a:p>
          <a:p>
            <a:pPr>
              <a:tabLst>
                <a:tab pos="268288" algn="l"/>
              </a:tabLst>
            </a:pPr>
            <a:endParaRPr lang="pt-BR" sz="1000" dirty="0"/>
          </a:p>
          <a:p>
            <a:pPr>
              <a:tabLst>
                <a:tab pos="268288" algn="l"/>
              </a:tabLst>
            </a:pPr>
            <a:r>
              <a:rPr lang="pt-BR" sz="2800" dirty="0"/>
              <a:t> - a oportunidade para os alunos interagirem uns com os outros longe de um agente mediador. O acesso à informação e diálogo, anteriormente sob controle do educador, podem agora ser facilmente realizados pelos alunos.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8880" y="260648"/>
            <a:ext cx="6260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006600"/>
                </a:solidFill>
              </a:rPr>
              <a:t> O que George Siemens (2010) diz ...</a:t>
            </a:r>
          </a:p>
        </p:txBody>
      </p:sp>
    </p:spTree>
    <p:extLst>
      <p:ext uri="{BB962C8B-B14F-4D97-AF65-F5344CB8AC3E}">
        <p14:creationId xmlns:p14="http://schemas.microsoft.com/office/powerpoint/2010/main" val="1904319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solidFill>
                  <a:srgbClr val="006600"/>
                </a:solidFill>
              </a:rPr>
              <a:t>“Mude o ambiente, mude o cérebro, mude o comportamento”*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9491" y="1700808"/>
            <a:ext cx="8435280" cy="442108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pt-BR" sz="2800" dirty="0">
                <a:solidFill>
                  <a:srgbClr val="002060"/>
                </a:solidFill>
              </a:rPr>
              <a:t>Para ser bem sucedido nas próximas décadas: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pt-BR" sz="2800" b="1" dirty="0">
                <a:solidFill>
                  <a:srgbClr val="C00000"/>
                </a:solidFill>
              </a:rPr>
              <a:t>Gestão</a:t>
            </a:r>
            <a:r>
              <a:rPr lang="pt-BR" sz="2800" dirty="0">
                <a:solidFill>
                  <a:srgbClr val="002060"/>
                </a:solidFill>
              </a:rPr>
              <a:t> do seu próprio conhecimento;  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pt-BR" sz="2800" dirty="0">
                <a:solidFill>
                  <a:srgbClr val="002060"/>
                </a:solidFill>
              </a:rPr>
              <a:t>Adequação a cenários em permanente </a:t>
            </a:r>
            <a:r>
              <a:rPr lang="pt-BR" sz="2800" b="1" dirty="0">
                <a:solidFill>
                  <a:srgbClr val="C00000"/>
                </a:solidFill>
              </a:rPr>
              <a:t>transformação</a:t>
            </a:r>
            <a:r>
              <a:rPr lang="pt-BR" sz="2800" dirty="0">
                <a:solidFill>
                  <a:srgbClr val="002060"/>
                </a:solidFill>
              </a:rPr>
              <a:t>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pt-BR" sz="2800" b="1" dirty="0">
                <a:solidFill>
                  <a:srgbClr val="C00000"/>
                </a:solidFill>
              </a:rPr>
              <a:t>Reavaliação</a:t>
            </a:r>
            <a:r>
              <a:rPr lang="pt-BR" sz="2800" dirty="0">
                <a:solidFill>
                  <a:srgbClr val="002060"/>
                </a:solidFill>
              </a:rPr>
              <a:t> constante das suas habilidades; 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pt-BR" sz="2800" b="1" dirty="0">
                <a:solidFill>
                  <a:srgbClr val="C00000"/>
                </a:solidFill>
              </a:rPr>
              <a:t>Aprendizagem</a:t>
            </a:r>
            <a:r>
              <a:rPr lang="pt-BR" sz="2800" dirty="0">
                <a:solidFill>
                  <a:srgbClr val="002060"/>
                </a:solidFill>
              </a:rPr>
              <a:t> ao longo da vida; 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pt-BR" sz="2800" b="1" dirty="0">
                <a:solidFill>
                  <a:srgbClr val="C00000"/>
                </a:solidFill>
              </a:rPr>
              <a:t>Fluência tecnológica </a:t>
            </a:r>
            <a:r>
              <a:rPr lang="pt-BR" sz="2800" dirty="0">
                <a:solidFill>
                  <a:srgbClr val="002060"/>
                </a:solidFill>
              </a:rPr>
              <a:t>ampla;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pt-BR" sz="2800" b="1" dirty="0">
                <a:solidFill>
                  <a:srgbClr val="C00000"/>
                </a:solidFill>
              </a:rPr>
              <a:t>Interação.</a:t>
            </a:r>
            <a:endParaRPr lang="pt-BR" sz="2800" dirty="0">
              <a:solidFill>
                <a:srgbClr val="00206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652120" y="6201023"/>
            <a:ext cx="30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*</a:t>
            </a:r>
            <a:r>
              <a:rPr lang="pt-BR" b="1" dirty="0">
                <a:solidFill>
                  <a:srgbClr val="006600"/>
                </a:solidFill>
              </a:rPr>
              <a:t>Fred Gage. John Hopkins U.</a:t>
            </a:r>
          </a:p>
        </p:txBody>
      </p:sp>
    </p:spTree>
    <p:extLst>
      <p:ext uri="{BB962C8B-B14F-4D97-AF65-F5344CB8AC3E}">
        <p14:creationId xmlns:p14="http://schemas.microsoft.com/office/powerpoint/2010/main" val="110870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/>
              <a:t>Mediação/interação e educação online </a:t>
            </a:r>
          </a:p>
        </p:txBody>
      </p:sp>
    </p:spTree>
    <p:extLst>
      <p:ext uri="{BB962C8B-B14F-4D97-AF65-F5344CB8AC3E}">
        <p14:creationId xmlns:p14="http://schemas.microsoft.com/office/powerpoint/2010/main" val="4134231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6864" cy="778098"/>
          </a:xfrm>
        </p:spPr>
        <p:txBody>
          <a:bodyPr>
            <a:normAutofit/>
          </a:bodyPr>
          <a:lstStyle/>
          <a:p>
            <a:r>
              <a:rPr lang="pt-BR" sz="2800" b="1" dirty="0"/>
              <a:t>Mediação /interação online: objetos técnicos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9552" y="980728"/>
            <a:ext cx="3672408" cy="2302419"/>
          </a:xfrm>
          <a:solidFill>
            <a:srgbClr val="006600"/>
          </a:solidFill>
          <a:ln>
            <a:solidFill>
              <a:srgbClr val="9A0000"/>
            </a:solidFill>
          </a:ln>
        </p:spPr>
        <p:txBody>
          <a:bodyPr>
            <a:noAutofit/>
          </a:bodyPr>
          <a:lstStyle/>
          <a:p>
            <a:pPr marL="268288" lvl="1" indent="-268288">
              <a:lnSpc>
                <a:spcPts val="3300"/>
              </a:lnSpc>
              <a:spcBef>
                <a:spcPts val="600"/>
              </a:spcBef>
            </a:pPr>
            <a:r>
              <a:rPr lang="pt-BR" sz="2400" b="1" dirty="0">
                <a:solidFill>
                  <a:schemeClr val="bg1">
                    <a:lumMod val="95000"/>
                  </a:schemeClr>
                </a:solidFill>
              </a:rPr>
              <a:t>Dispositivos digitais</a:t>
            </a:r>
          </a:p>
          <a:p>
            <a:pPr marL="268288" lvl="1" indent="-268288">
              <a:lnSpc>
                <a:spcPts val="3300"/>
              </a:lnSpc>
              <a:spcBef>
                <a:spcPts val="600"/>
              </a:spcBef>
            </a:pPr>
            <a:r>
              <a:rPr lang="pt-BR" sz="2400" b="1" dirty="0">
                <a:solidFill>
                  <a:schemeClr val="bg1">
                    <a:lumMod val="95000"/>
                  </a:schemeClr>
                </a:solidFill>
              </a:rPr>
              <a:t>Ambientes virtuais</a:t>
            </a:r>
          </a:p>
          <a:p>
            <a:pPr marL="268288" lvl="1" indent="-268288">
              <a:lnSpc>
                <a:spcPts val="3300"/>
              </a:lnSpc>
              <a:spcBef>
                <a:spcPts val="600"/>
              </a:spcBef>
            </a:pPr>
            <a:r>
              <a:rPr lang="pt-BR" sz="2400" b="1" dirty="0">
                <a:solidFill>
                  <a:schemeClr val="bg1">
                    <a:lumMod val="95000"/>
                  </a:schemeClr>
                </a:solidFill>
              </a:rPr>
              <a:t>Ambientes externos  </a:t>
            </a:r>
          </a:p>
          <a:p>
            <a:pPr marL="268288" lvl="1" indent="-268288">
              <a:lnSpc>
                <a:spcPts val="3300"/>
              </a:lnSpc>
              <a:spcBef>
                <a:spcPts val="600"/>
              </a:spcBef>
            </a:pPr>
            <a:r>
              <a:rPr lang="pt-BR" sz="2400" b="1" dirty="0">
                <a:solidFill>
                  <a:schemeClr val="bg1">
                    <a:lumMod val="95000"/>
                  </a:schemeClr>
                </a:solidFill>
              </a:rPr>
              <a:t>Redes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00842"/>
            <a:ext cx="8064896" cy="2457450"/>
          </a:xfrm>
          <a:prstGeom prst="rect">
            <a:avLst/>
          </a:prstGeom>
          <a:ln>
            <a:solidFill>
              <a:srgbClr val="9A0000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4211960" y="980728"/>
            <a:ext cx="4392488" cy="2308324"/>
          </a:xfrm>
          <a:prstGeom prst="rect">
            <a:avLst/>
          </a:prstGeom>
          <a:noFill/>
          <a:ln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 </a:t>
            </a:r>
            <a:r>
              <a:rPr lang="pt-BR" sz="2400" dirty="0"/>
              <a:t>Ambiente virtual é um espaço onde seres humanos e objetos técnicos interagem potencializando a construção de conhecimentos, logo a aprendizagem.(SANTOS, 2002)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46" y="3283828"/>
            <a:ext cx="1296144" cy="7264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037" y="3283828"/>
            <a:ext cx="1204714" cy="707562"/>
          </a:xfrm>
          <a:prstGeom prst="rect">
            <a:avLst/>
          </a:prstGeom>
          <a:ln>
            <a:solidFill>
              <a:srgbClr val="9A0000"/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539552" y="3283828"/>
            <a:ext cx="1672485" cy="707886"/>
          </a:xfrm>
          <a:prstGeom prst="rect">
            <a:avLst/>
          </a:prstGeom>
          <a:noFill/>
          <a:ln>
            <a:solidFill>
              <a:srgbClr val="9A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Objetos de Aprendizagem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426692" y="3318829"/>
            <a:ext cx="128385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2400" dirty="0"/>
              <a:t>REA’s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3269888"/>
            <a:ext cx="1152127" cy="740406"/>
          </a:xfrm>
          <a:prstGeom prst="rect">
            <a:avLst/>
          </a:prstGeom>
          <a:ln>
            <a:solidFill>
              <a:srgbClr val="9A0000"/>
            </a:solidFill>
          </a:ln>
        </p:spPr>
      </p:pic>
      <p:sp>
        <p:nvSpPr>
          <p:cNvPr id="13" name="CaixaDeTexto 12"/>
          <p:cNvSpPr txBox="1"/>
          <p:nvPr/>
        </p:nvSpPr>
        <p:spPr>
          <a:xfrm>
            <a:off x="6006689" y="3284984"/>
            <a:ext cx="15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/>
              <a:t>Mlearning</a:t>
            </a:r>
          </a:p>
        </p:txBody>
      </p:sp>
    </p:spTree>
    <p:extLst>
      <p:ext uri="{BB962C8B-B14F-4D97-AF65-F5344CB8AC3E}">
        <p14:creationId xmlns:p14="http://schemas.microsoft.com/office/powerpoint/2010/main" val="253294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136904" cy="994122"/>
          </a:xfrm>
        </p:spPr>
        <p:txBody>
          <a:bodyPr>
            <a:normAutofit/>
          </a:bodyPr>
          <a:lstStyle/>
          <a:p>
            <a:pPr lvl="0"/>
            <a:r>
              <a:rPr lang="pt-BR" sz="3600" b="1" dirty="0"/>
              <a:t>Mediações no Processo de produção </a:t>
            </a:r>
            <a:endParaRPr lang="en-US" sz="3600" b="1" dirty="0"/>
          </a:p>
        </p:txBody>
      </p:sp>
      <p:pic>
        <p:nvPicPr>
          <p:cNvPr id="4" name="Picture 3" descr="metodologia_CEP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7861300" cy="50845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41376"/>
            <a:ext cx="10493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ector angulado 7"/>
          <p:cNvCxnSpPr/>
          <p:nvPr/>
        </p:nvCxnSpPr>
        <p:spPr>
          <a:xfrm>
            <a:off x="5364088" y="2279853"/>
            <a:ext cx="1728192" cy="529208"/>
          </a:xfrm>
          <a:prstGeom prst="bentConnector3">
            <a:avLst/>
          </a:prstGeom>
          <a:ln w="104775" cmpd="sng">
            <a:solidFill>
              <a:schemeClr val="accent1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732240" y="5085184"/>
            <a:ext cx="151535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1600" dirty="0"/>
              <a:t>Equipe de vídeo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95" y="4653137"/>
            <a:ext cx="62378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9" y="4945757"/>
            <a:ext cx="793750" cy="61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683568" y="5486568"/>
            <a:ext cx="936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/>
              <a:t>Gestão</a:t>
            </a: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7644485" y="3140968"/>
            <a:ext cx="0" cy="504056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01" y="4219997"/>
            <a:ext cx="7127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4001">
            <a:off x="5287594" y="2140641"/>
            <a:ext cx="712787" cy="37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8100392" y="2544457"/>
            <a:ext cx="7920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600" dirty="0"/>
              <a:t>Roteiro</a:t>
            </a:r>
            <a:r>
              <a:rPr lang="pt-BR" dirty="0"/>
              <a:t>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83568" y="4006820"/>
            <a:ext cx="1297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Conteudistas</a:t>
            </a:r>
          </a:p>
        </p:txBody>
      </p:sp>
      <p:sp>
        <p:nvSpPr>
          <p:cNvPr id="5" name="Seta em curva para a direita 4"/>
          <p:cNvSpPr/>
          <p:nvPr/>
        </p:nvSpPr>
        <p:spPr>
          <a:xfrm flipV="1">
            <a:off x="54496" y="2125880"/>
            <a:ext cx="936104" cy="30675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52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o 57"/>
          <p:cNvGrpSpPr/>
          <p:nvPr/>
        </p:nvGrpSpPr>
        <p:grpSpPr>
          <a:xfrm>
            <a:off x="4095357" y="2681536"/>
            <a:ext cx="918841" cy="1469777"/>
            <a:chOff x="4095357" y="2681536"/>
            <a:chExt cx="918841" cy="1469777"/>
          </a:xfrm>
        </p:grpSpPr>
        <p:sp>
          <p:nvSpPr>
            <p:cNvPr id="4" name="CaixaDeTexto 3"/>
            <p:cNvSpPr txBox="1"/>
            <p:nvPr/>
          </p:nvSpPr>
          <p:spPr>
            <a:xfrm>
              <a:off x="4095357" y="3689648"/>
              <a:ext cx="918841" cy="461665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pt-BR" sz="2400" dirty="0"/>
                <a:t>Aluno</a:t>
              </a:r>
            </a:p>
          </p:txBody>
        </p:sp>
        <p:pic>
          <p:nvPicPr>
            <p:cNvPr id="22" name="Imagem 21" descr="11949846681372218422people_juliane_krug_09a.svg.m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9373" y="2681536"/>
              <a:ext cx="679292" cy="1132152"/>
            </a:xfrm>
            <a:prstGeom prst="rect">
              <a:avLst/>
            </a:prstGeom>
          </p:spPr>
        </p:pic>
      </p:grpSp>
      <p:grpSp>
        <p:nvGrpSpPr>
          <p:cNvPr id="53" name="Grupo 52"/>
          <p:cNvGrpSpPr/>
          <p:nvPr/>
        </p:nvGrpSpPr>
        <p:grpSpPr>
          <a:xfrm>
            <a:off x="1604472" y="4350620"/>
            <a:ext cx="2879643" cy="1541785"/>
            <a:chOff x="1647085" y="4337720"/>
            <a:chExt cx="2879643" cy="1541785"/>
          </a:xfrm>
        </p:grpSpPr>
        <p:sp>
          <p:nvSpPr>
            <p:cNvPr id="7" name="CaixaDeTexto 6"/>
            <p:cNvSpPr txBox="1"/>
            <p:nvPr/>
          </p:nvSpPr>
          <p:spPr>
            <a:xfrm>
              <a:off x="2112669" y="5417840"/>
              <a:ext cx="2414059" cy="461665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pt-BR" sz="2400" dirty="0"/>
                <a:t>Prof. Lab. didático</a:t>
              </a:r>
            </a:p>
          </p:txBody>
        </p:sp>
        <p:pic>
          <p:nvPicPr>
            <p:cNvPr id="23" name="Imagem 22" descr="1237098772334350031yyycatch_people_biz2_-_male_smile.svg.me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7085" y="4769768"/>
              <a:ext cx="653099" cy="850747"/>
            </a:xfrm>
            <a:prstGeom prst="rect">
              <a:avLst/>
            </a:prstGeom>
          </p:spPr>
        </p:pic>
        <p:pic>
          <p:nvPicPr>
            <p:cNvPr id="26" name="Imagem 25" descr="12588372492043489890mothinator_Oscilloscope.svg.me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3149" y="4985792"/>
              <a:ext cx="504056" cy="267150"/>
            </a:xfrm>
            <a:prstGeom prst="rect">
              <a:avLst/>
            </a:prstGeom>
          </p:spPr>
        </p:pic>
        <p:pic>
          <p:nvPicPr>
            <p:cNvPr id="27" name="Imagem 26" descr="laboratory-flasks-m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5197" y="4841776"/>
              <a:ext cx="490676" cy="516776"/>
            </a:xfrm>
            <a:prstGeom prst="rect">
              <a:avLst/>
            </a:prstGeom>
          </p:spPr>
        </p:pic>
        <p:pic>
          <p:nvPicPr>
            <p:cNvPr id="29" name="Imagem 28" descr="11949853581467303752microscopio_architetto_f_01.svg.med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3189" y="5057800"/>
              <a:ext cx="189488" cy="345056"/>
            </a:xfrm>
            <a:prstGeom prst="rect">
              <a:avLst/>
            </a:prstGeom>
          </p:spPr>
        </p:pic>
        <p:cxnSp>
          <p:nvCxnSpPr>
            <p:cNvPr id="32" name="Conector de seta reta 31"/>
            <p:cNvCxnSpPr/>
            <p:nvPr/>
          </p:nvCxnSpPr>
          <p:spPr>
            <a:xfrm rot="5400000" flipH="1" flipV="1">
              <a:off x="3303269" y="4337720"/>
              <a:ext cx="792088" cy="7920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upo 56"/>
          <p:cNvGrpSpPr/>
          <p:nvPr/>
        </p:nvGrpSpPr>
        <p:grpSpPr>
          <a:xfrm flipH="1">
            <a:off x="2210342" y="1042076"/>
            <a:ext cx="3835884" cy="1570793"/>
            <a:chOff x="4232065" y="548680"/>
            <a:chExt cx="1744257" cy="1843420"/>
          </a:xfrm>
        </p:grpSpPr>
        <p:sp>
          <p:nvSpPr>
            <p:cNvPr id="11" name="CaixaDeTexto 10"/>
            <p:cNvSpPr txBox="1"/>
            <p:nvPr/>
          </p:nvSpPr>
          <p:spPr>
            <a:xfrm>
              <a:off x="4232065" y="1097360"/>
              <a:ext cx="1220360" cy="541792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400" dirty="0"/>
                <a:t>Professor Autor</a:t>
              </a:r>
            </a:p>
          </p:txBody>
        </p:sp>
        <p:pic>
          <p:nvPicPr>
            <p:cNvPr id="24" name="Imagem 23" descr="1237099166220053554yyycatch_people_biz_-_female_smile.svg.me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H="1">
              <a:off x="5319493" y="548680"/>
              <a:ext cx="656829" cy="864096"/>
            </a:xfrm>
            <a:prstGeom prst="rect">
              <a:avLst/>
            </a:prstGeom>
          </p:spPr>
        </p:pic>
        <p:pic>
          <p:nvPicPr>
            <p:cNvPr id="25" name="Imagem 24" descr="book-md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8739448">
              <a:off x="5193040" y="1354413"/>
              <a:ext cx="648072" cy="333855"/>
            </a:xfrm>
            <a:prstGeom prst="rect">
              <a:avLst/>
            </a:prstGeom>
          </p:spPr>
        </p:pic>
        <p:cxnSp>
          <p:nvCxnSpPr>
            <p:cNvPr id="33" name="Conector de seta reta 32"/>
            <p:cNvCxnSpPr/>
            <p:nvPr/>
          </p:nvCxnSpPr>
          <p:spPr>
            <a:xfrm flipV="1">
              <a:off x="4917681" y="1762402"/>
              <a:ext cx="158803" cy="629698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upo 54"/>
          <p:cNvGrpSpPr/>
          <p:nvPr/>
        </p:nvGrpSpPr>
        <p:grpSpPr>
          <a:xfrm>
            <a:off x="633048" y="2042748"/>
            <a:ext cx="3456383" cy="1728192"/>
            <a:chOff x="494958" y="1961456"/>
            <a:chExt cx="3456383" cy="1728192"/>
          </a:xfrm>
        </p:grpSpPr>
        <p:sp>
          <p:nvSpPr>
            <p:cNvPr id="8" name="CaixaDeTexto 7"/>
            <p:cNvSpPr txBox="1"/>
            <p:nvPr/>
          </p:nvSpPr>
          <p:spPr>
            <a:xfrm>
              <a:off x="1010983" y="2422450"/>
              <a:ext cx="2255234" cy="461665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pt-BR" sz="2400" dirty="0"/>
                <a:t>Tutor Presencial </a:t>
              </a:r>
            </a:p>
          </p:txBody>
        </p:sp>
        <p:pic>
          <p:nvPicPr>
            <p:cNvPr id="14" name="Imagem 13" descr="11949846661982808509people_juliane_krug_08a.svg.med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958" y="1961456"/>
              <a:ext cx="500256" cy="862509"/>
            </a:xfrm>
            <a:prstGeom prst="rect">
              <a:avLst/>
            </a:prstGeom>
          </p:spPr>
        </p:pic>
        <p:cxnSp>
          <p:nvCxnSpPr>
            <p:cNvPr id="34" name="Conector de seta reta 33"/>
            <p:cNvCxnSpPr/>
            <p:nvPr/>
          </p:nvCxnSpPr>
          <p:spPr>
            <a:xfrm>
              <a:off x="2367165" y="2969568"/>
              <a:ext cx="1584176" cy="72008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>
            <a:off x="5103470" y="2501516"/>
            <a:ext cx="3384376" cy="1602022"/>
            <a:chOff x="5103469" y="2888464"/>
            <a:chExt cx="3861019" cy="1215073"/>
          </a:xfrm>
        </p:grpSpPr>
        <p:sp>
          <p:nvSpPr>
            <p:cNvPr id="6" name="CaixaDeTexto 5"/>
            <p:cNvSpPr txBox="1"/>
            <p:nvPr/>
          </p:nvSpPr>
          <p:spPr>
            <a:xfrm>
              <a:off x="6844874" y="3617640"/>
              <a:ext cx="1696618" cy="461665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pt-BR" sz="2400" dirty="0"/>
                <a:t>Tutor online</a:t>
              </a:r>
            </a:p>
          </p:txBody>
        </p:sp>
        <p:pic>
          <p:nvPicPr>
            <p:cNvPr id="15" name="Imagem 14" descr="11949846671265795008people_juliane_krug_08c.svg.med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04133" y="3041576"/>
              <a:ext cx="416726" cy="718493"/>
            </a:xfrm>
            <a:prstGeom prst="rect">
              <a:avLst/>
            </a:prstGeom>
          </p:spPr>
        </p:pic>
        <p:pic>
          <p:nvPicPr>
            <p:cNvPr id="18" name="Imagem 17" descr="11949846642019685402people_juliane_krug_07a.svg.med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flipH="1">
              <a:off x="8487845" y="3401616"/>
              <a:ext cx="476643" cy="701921"/>
            </a:xfrm>
            <a:prstGeom prst="rect">
              <a:avLst/>
            </a:prstGeom>
          </p:spPr>
        </p:pic>
        <p:pic>
          <p:nvPicPr>
            <p:cNvPr id="28" name="Imagem 27" descr="1195438313204957403notebook_benjamin_drieu_01.svg.med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07725" y="2888464"/>
              <a:ext cx="665952" cy="693992"/>
            </a:xfrm>
            <a:prstGeom prst="rect">
              <a:avLst/>
            </a:prstGeom>
          </p:spPr>
        </p:pic>
        <p:cxnSp>
          <p:nvCxnSpPr>
            <p:cNvPr id="35" name="Conector de seta reta 34"/>
            <p:cNvCxnSpPr/>
            <p:nvPr/>
          </p:nvCxnSpPr>
          <p:spPr>
            <a:xfrm flipV="1">
              <a:off x="5103469" y="3833664"/>
              <a:ext cx="1656184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upo 51"/>
          <p:cNvGrpSpPr/>
          <p:nvPr/>
        </p:nvGrpSpPr>
        <p:grpSpPr>
          <a:xfrm>
            <a:off x="4716016" y="4193704"/>
            <a:ext cx="3600399" cy="1726955"/>
            <a:chOff x="5103469" y="4193704"/>
            <a:chExt cx="2571456" cy="1726955"/>
          </a:xfrm>
        </p:grpSpPr>
        <p:sp>
          <p:nvSpPr>
            <p:cNvPr id="5" name="CaixaDeTexto 4"/>
            <p:cNvSpPr txBox="1"/>
            <p:nvPr/>
          </p:nvSpPr>
          <p:spPr>
            <a:xfrm>
              <a:off x="5141854" y="5417840"/>
              <a:ext cx="1761635" cy="461665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400" dirty="0"/>
                <a:t>Apoio</a:t>
              </a:r>
            </a:p>
          </p:txBody>
        </p:sp>
        <p:pic>
          <p:nvPicPr>
            <p:cNvPr id="20" name="Imagem 19" descr="1194984653817843841people_juliane_krug_01a.svg.med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59653" y="4697760"/>
              <a:ext cx="493438" cy="717512"/>
            </a:xfrm>
            <a:prstGeom prst="rect">
              <a:avLst/>
            </a:prstGeom>
          </p:spPr>
        </p:pic>
        <p:pic>
          <p:nvPicPr>
            <p:cNvPr id="13" name="Imagem 12" descr="1194984658879665053people_juliane_krug_03c.svg.med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91701" y="4769768"/>
              <a:ext cx="483224" cy="716422"/>
            </a:xfrm>
            <a:prstGeom prst="rect">
              <a:avLst/>
            </a:prstGeom>
          </p:spPr>
        </p:pic>
        <p:pic>
          <p:nvPicPr>
            <p:cNvPr id="21" name="Imagem 20" descr="1194984656169603161people_juliane_krug_02c.svg.med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flipH="1">
              <a:off x="6975677" y="5201816"/>
              <a:ext cx="428401" cy="718843"/>
            </a:xfrm>
            <a:prstGeom prst="rect">
              <a:avLst/>
            </a:prstGeom>
          </p:spPr>
        </p:pic>
        <p:cxnSp>
          <p:nvCxnSpPr>
            <p:cNvPr id="36" name="Conector de seta reta 35"/>
            <p:cNvCxnSpPr/>
            <p:nvPr/>
          </p:nvCxnSpPr>
          <p:spPr>
            <a:xfrm rot="16200000" flipH="1">
              <a:off x="4995457" y="4301716"/>
              <a:ext cx="1152128" cy="93610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344072" y="386640"/>
            <a:ext cx="6892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Mediação / interação didática </a:t>
            </a:r>
          </a:p>
        </p:txBody>
      </p:sp>
    </p:spTree>
    <p:extLst>
      <p:ext uri="{BB962C8B-B14F-4D97-AF65-F5344CB8AC3E}">
        <p14:creationId xmlns:p14="http://schemas.microsoft.com/office/powerpoint/2010/main" val="3305322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o 64"/>
          <p:cNvGrpSpPr/>
          <p:nvPr/>
        </p:nvGrpSpPr>
        <p:grpSpPr>
          <a:xfrm>
            <a:off x="4095357" y="2681536"/>
            <a:ext cx="918841" cy="1469777"/>
            <a:chOff x="4095357" y="2681536"/>
            <a:chExt cx="918841" cy="1469777"/>
          </a:xfrm>
        </p:grpSpPr>
        <p:sp>
          <p:nvSpPr>
            <p:cNvPr id="4" name="CaixaDeTexto 3"/>
            <p:cNvSpPr txBox="1"/>
            <p:nvPr/>
          </p:nvSpPr>
          <p:spPr>
            <a:xfrm>
              <a:off x="4095357" y="3689648"/>
              <a:ext cx="918841" cy="461665"/>
            </a:xfrm>
            <a:prstGeom prst="rect">
              <a:avLst/>
            </a:prstGeom>
            <a:solidFill>
              <a:srgbClr val="1D4575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pt-BR" sz="2400" dirty="0"/>
                <a:t>Aluno</a:t>
              </a:r>
            </a:p>
          </p:txBody>
        </p:sp>
        <p:pic>
          <p:nvPicPr>
            <p:cNvPr id="22" name="Imagem 21" descr="11949846681372218422people_juliane_krug_09a.svg.m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9373" y="2681536"/>
              <a:ext cx="679292" cy="1132152"/>
            </a:xfrm>
            <a:prstGeom prst="rect">
              <a:avLst/>
            </a:prstGeom>
          </p:spPr>
        </p:pic>
      </p:grpSp>
      <p:grpSp>
        <p:nvGrpSpPr>
          <p:cNvPr id="63" name="Grupo 62"/>
          <p:cNvGrpSpPr/>
          <p:nvPr/>
        </p:nvGrpSpPr>
        <p:grpSpPr>
          <a:xfrm>
            <a:off x="323528" y="3212976"/>
            <a:ext cx="3600400" cy="1479069"/>
            <a:chOff x="323528" y="3212976"/>
            <a:chExt cx="3600400" cy="1479069"/>
          </a:xfrm>
        </p:grpSpPr>
        <p:pic>
          <p:nvPicPr>
            <p:cNvPr id="26" name="Imagem 25" descr="12588372492043489890mothinator_Oscilloscope.svg.med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92" y="3356992"/>
              <a:ext cx="504056" cy="267150"/>
            </a:xfrm>
            <a:prstGeom prst="rect">
              <a:avLst/>
            </a:prstGeom>
          </p:spPr>
        </p:pic>
        <p:pic>
          <p:nvPicPr>
            <p:cNvPr id="27" name="Imagem 26" descr="laboratory-flasks-m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1640" y="3212976"/>
              <a:ext cx="490676" cy="516776"/>
            </a:xfrm>
            <a:prstGeom prst="rect">
              <a:avLst/>
            </a:prstGeom>
          </p:spPr>
        </p:pic>
        <p:pic>
          <p:nvPicPr>
            <p:cNvPr id="29" name="Imagem 28" descr="11949853581467303752microscopio_architetto_f_01.svg.me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9632" y="3429000"/>
              <a:ext cx="189488" cy="345056"/>
            </a:xfrm>
            <a:prstGeom prst="rect">
              <a:avLst/>
            </a:prstGeom>
          </p:spPr>
        </p:pic>
        <p:cxnSp>
          <p:nvCxnSpPr>
            <p:cNvPr id="34" name="Conector de seta reta 33"/>
            <p:cNvCxnSpPr/>
            <p:nvPr/>
          </p:nvCxnSpPr>
          <p:spPr>
            <a:xfrm>
              <a:off x="1979712" y="3645024"/>
              <a:ext cx="19442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CaixaDeTexto 42"/>
            <p:cNvSpPr txBox="1"/>
            <p:nvPr/>
          </p:nvSpPr>
          <p:spPr>
            <a:xfrm>
              <a:off x="323528" y="3861048"/>
              <a:ext cx="18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pt-BR" sz="2400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Laboratórios Didáticos</a:t>
              </a: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5148064" y="2846147"/>
            <a:ext cx="3888432" cy="3415558"/>
            <a:chOff x="5148064" y="2846147"/>
            <a:chExt cx="3888432" cy="3415558"/>
          </a:xfrm>
        </p:grpSpPr>
        <p:cxnSp>
          <p:nvCxnSpPr>
            <p:cNvPr id="35" name="Conector de seta reta 34"/>
            <p:cNvCxnSpPr/>
            <p:nvPr/>
          </p:nvCxnSpPr>
          <p:spPr>
            <a:xfrm>
              <a:off x="5148064" y="3645024"/>
              <a:ext cx="19442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0" name="Grupo 59"/>
            <p:cNvGrpSpPr/>
            <p:nvPr/>
          </p:nvGrpSpPr>
          <p:grpSpPr>
            <a:xfrm>
              <a:off x="6732240" y="2846147"/>
              <a:ext cx="2304256" cy="3415558"/>
              <a:chOff x="6732240" y="2846147"/>
              <a:chExt cx="2304256" cy="3415558"/>
            </a:xfrm>
          </p:grpSpPr>
          <p:pic>
            <p:nvPicPr>
              <p:cNvPr id="25" name="Imagem 24" descr="book-md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18739448">
                <a:off x="7253858" y="3470028"/>
                <a:ext cx="648072" cy="333855"/>
              </a:xfrm>
              <a:prstGeom prst="rect">
                <a:avLst/>
              </a:prstGeom>
            </p:spPr>
          </p:pic>
          <p:sp>
            <p:nvSpPr>
              <p:cNvPr id="48" name="CaixaDeTexto 47"/>
              <p:cNvSpPr txBox="1"/>
              <p:nvPr/>
            </p:nvSpPr>
            <p:spPr>
              <a:xfrm>
                <a:off x="6732240" y="3861048"/>
                <a:ext cx="2304256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pt-BR" sz="2400" b="1" dirty="0">
                    <a:ln w="11430"/>
                    <a:solidFill>
                      <a:srgbClr val="1D4575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Textos</a:t>
                </a:r>
              </a:p>
              <a:p>
                <a:r>
                  <a:rPr lang="pt-BR" b="1" dirty="0">
                    <a:ln w="11430"/>
                    <a:solidFill>
                      <a:srgbClr val="1D4575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-    Livros impressos</a:t>
                </a:r>
              </a:p>
              <a:p>
                <a:pPr marL="285750" indent="-285750">
                  <a:buFontTx/>
                  <a:buChar char="-"/>
                </a:pPr>
                <a:r>
                  <a:rPr lang="pt-BR" b="1" dirty="0">
                    <a:ln w="11430"/>
                    <a:solidFill>
                      <a:srgbClr val="1D4575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Textos no LMS</a:t>
                </a:r>
              </a:p>
              <a:p>
                <a:pPr marL="285750" indent="-285750">
                  <a:buFontTx/>
                  <a:buChar char="-"/>
                </a:pPr>
                <a:r>
                  <a:rPr lang="pt-BR" b="1" dirty="0">
                    <a:ln w="11430"/>
                    <a:solidFill>
                      <a:srgbClr val="1D4575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Atividades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pt-BR" b="1" dirty="0">
                    <a:ln w="11430"/>
                    <a:solidFill>
                      <a:srgbClr val="1D4575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Individuais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pt-BR" b="1" dirty="0">
                    <a:ln w="11430"/>
                    <a:solidFill>
                      <a:srgbClr val="1D4575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Grupais</a:t>
                </a:r>
              </a:p>
              <a:p>
                <a:pPr lvl="1"/>
                <a:endParaRPr lang="pt-BR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  <a:p>
                <a:endParaRPr lang="pt-BR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  <p:pic>
            <p:nvPicPr>
              <p:cNvPr id="54" name="Imagem 53" descr="1197085885105139227CrazyTerabyte_Book.svg.med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812360" y="3356992"/>
                <a:ext cx="332567" cy="344115"/>
              </a:xfrm>
              <a:prstGeom prst="rect">
                <a:avLst/>
              </a:prstGeom>
            </p:spPr>
          </p:pic>
          <p:pic>
            <p:nvPicPr>
              <p:cNvPr id="55" name="Imagem 54" descr="1206580017363707510barretr_Book.svg.med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524328" y="2846147"/>
                <a:ext cx="576064" cy="548910"/>
              </a:xfrm>
              <a:prstGeom prst="rect">
                <a:avLst/>
              </a:prstGeom>
            </p:spPr>
          </p:pic>
          <p:pic>
            <p:nvPicPr>
              <p:cNvPr id="56" name="Imagem 55" descr="11971220941184963828dniezby_Generic_Book.svg.med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092280" y="3068960"/>
                <a:ext cx="419318" cy="478762"/>
              </a:xfrm>
              <a:prstGeom prst="rect">
                <a:avLst/>
              </a:prstGeom>
            </p:spPr>
          </p:pic>
        </p:grpSp>
      </p:grpSp>
      <p:grpSp>
        <p:nvGrpSpPr>
          <p:cNvPr id="62" name="Grupo 61"/>
          <p:cNvGrpSpPr/>
          <p:nvPr/>
        </p:nvGrpSpPr>
        <p:grpSpPr>
          <a:xfrm>
            <a:off x="3603228" y="787835"/>
            <a:ext cx="2287545" cy="4423524"/>
            <a:chOff x="3610304" y="764704"/>
            <a:chExt cx="1753784" cy="4423524"/>
          </a:xfrm>
        </p:grpSpPr>
        <p:sp>
          <p:nvSpPr>
            <p:cNvPr id="50" name="CaixaDeTexto 49"/>
            <p:cNvSpPr txBox="1"/>
            <p:nvPr/>
          </p:nvSpPr>
          <p:spPr>
            <a:xfrm>
              <a:off x="4004951" y="764704"/>
              <a:ext cx="1359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pt-BR" sz="3600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AULAS </a:t>
              </a:r>
            </a:p>
          </p:txBody>
        </p:sp>
        <p:cxnSp>
          <p:nvCxnSpPr>
            <p:cNvPr id="51" name="Conector de seta reta 50"/>
            <p:cNvCxnSpPr/>
            <p:nvPr/>
          </p:nvCxnSpPr>
          <p:spPr>
            <a:xfrm rot="5400000">
              <a:off x="4031940" y="1880828"/>
              <a:ext cx="1081708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8" name="Imagem 57" descr="student-girl-with-book-md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10304" y="4431316"/>
              <a:ext cx="457195" cy="756912"/>
            </a:xfrm>
            <a:prstGeom prst="rect">
              <a:avLst/>
            </a:prstGeom>
          </p:spPr>
        </p:pic>
      </p:grpSp>
      <p:grpSp>
        <p:nvGrpSpPr>
          <p:cNvPr id="64" name="Grupo 63"/>
          <p:cNvGrpSpPr/>
          <p:nvPr/>
        </p:nvGrpSpPr>
        <p:grpSpPr>
          <a:xfrm>
            <a:off x="3674533" y="4293890"/>
            <a:ext cx="2063292" cy="1871576"/>
            <a:chOff x="3779912" y="4293890"/>
            <a:chExt cx="1584176" cy="2054862"/>
          </a:xfrm>
        </p:grpSpPr>
        <p:cxnSp>
          <p:nvCxnSpPr>
            <p:cNvPr id="32" name="Conector de seta reta 31"/>
            <p:cNvCxnSpPr/>
            <p:nvPr/>
          </p:nvCxnSpPr>
          <p:spPr>
            <a:xfrm rot="5400000" flipH="1" flipV="1">
              <a:off x="4139952" y="4725144"/>
              <a:ext cx="86409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CaixaDeTexto 48"/>
            <p:cNvSpPr txBox="1"/>
            <p:nvPr/>
          </p:nvSpPr>
          <p:spPr>
            <a:xfrm>
              <a:off x="3779912" y="5301208"/>
              <a:ext cx="1584176" cy="10475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pt-BR" sz="2400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Atividades</a:t>
              </a:r>
            </a:p>
            <a:p>
              <a:r>
                <a:rPr lang="pt-BR" sz="1600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-Presenciais</a:t>
              </a:r>
            </a:p>
            <a:p>
              <a:r>
                <a:rPr lang="pt-BR" sz="1600" b="1" dirty="0">
                  <a:ln w="11430"/>
                  <a:solidFill>
                    <a:srgbClr val="1D4575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-online</a:t>
              </a: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7164288" y="1226370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D4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Vídeos</a:t>
            </a:r>
          </a:p>
          <a:p>
            <a:r>
              <a:rPr lang="pt-BR" sz="2400" b="1" dirty="0">
                <a:solidFill>
                  <a:srgbClr val="1D4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92948"/>
            <a:ext cx="1052647" cy="83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27584" y="1226369"/>
            <a:ext cx="275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D4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Práticas</a:t>
            </a:r>
          </a:p>
          <a:p>
            <a:r>
              <a:rPr lang="pt-BR" sz="2400" b="1" dirty="0">
                <a:solidFill>
                  <a:srgbClr val="1D4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Trabalhos de campo</a:t>
            </a:r>
          </a:p>
          <a:p>
            <a:r>
              <a:rPr lang="pt-BR" sz="2400" b="1" dirty="0">
                <a:solidFill>
                  <a:srgbClr val="1D45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Estágios</a:t>
            </a:r>
          </a:p>
        </p:txBody>
      </p:sp>
      <p:pic>
        <p:nvPicPr>
          <p:cNvPr id="8196" name="Picture 4" descr="Resultado de imagem para logo prática laboratório licenciatura ciência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8" y="5012381"/>
            <a:ext cx="2772567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encrypted-tbn2.google.com/images?q=tbn:ANd9GcT0veH6442Jg0rajA0pnXP8a2Hwz6iHBDb5xlFOY_9EgqLjNKk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72607" y="5301208"/>
            <a:ext cx="2335415" cy="1224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5576" y="548681"/>
            <a:ext cx="6192688" cy="504056"/>
          </a:xfrm>
          <a:ln>
            <a:solidFill>
              <a:srgbClr val="9A0000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pt-BR" b="1" dirty="0">
                <a:solidFill>
                  <a:srgbClr val="9A0000"/>
                </a:solidFill>
              </a:rPr>
              <a:t>Inter/mediação comunicacional online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16832"/>
            <a:ext cx="7877175" cy="46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0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5760640"/>
          </a:xfrm>
        </p:spPr>
        <p:txBody>
          <a:bodyPr>
            <a:normAutofit lnSpcReduction="10000"/>
          </a:bodyPr>
          <a:lstStyle/>
          <a:p>
            <a:pPr marL="457200" lvl="1" indent="-457200">
              <a:buClr>
                <a:srgbClr val="9A0000"/>
              </a:buClr>
              <a:buFont typeface="+mj-lt"/>
              <a:buAutoNum type="arabicPeriod"/>
            </a:pPr>
            <a:r>
              <a:rPr lang="pt-BR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BR" sz="3100" b="1" dirty="0">
                <a:solidFill>
                  <a:srgbClr val="9A0000"/>
                </a:solidFill>
                <a:ea typeface="Verdana" pitchFamily="34" charset="0"/>
                <a:cs typeface="Verdana" pitchFamily="34" charset="0"/>
              </a:rPr>
              <a:t>Empatia</a:t>
            </a:r>
          </a:p>
          <a:p>
            <a:pPr marL="0" lvl="2" indent="0">
              <a:buClr>
                <a:srgbClr val="C00000"/>
              </a:buClr>
              <a:buNone/>
            </a:pPr>
            <a:r>
              <a:rPr lang="pt-BR" sz="2600" dirty="0"/>
              <a:t>Capacidade de compreender o ponto de vista, emoção e contexto em que se encontram os outros.</a:t>
            </a:r>
          </a:p>
          <a:p>
            <a:pPr marL="342900" lvl="2" indent="465138"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pt-BR" sz="2600" dirty="0">
                <a:ea typeface="Verdana" pitchFamily="34" charset="0"/>
                <a:cs typeface="Verdana" pitchFamily="34" charset="0"/>
              </a:rPr>
              <a:t>Compaixão, preocupação empática, simpatia.</a:t>
            </a:r>
          </a:p>
          <a:p>
            <a:pPr marL="342900" lvl="3" indent="465138"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pt-BR" sz="2600" dirty="0"/>
              <a:t>Motivação para ajudar e aumentar o bem-estar do outro.</a:t>
            </a:r>
          </a:p>
          <a:p>
            <a:pPr marL="808038" lvl="3" indent="-452438"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pt-BR" sz="2600" dirty="0"/>
              <a:t>Inveja, raiva, “</a:t>
            </a:r>
            <a:r>
              <a:rPr lang="pt-BR" sz="2600" i="1" dirty="0"/>
              <a:t>Schadenfreude</a:t>
            </a:r>
            <a:r>
              <a:rPr lang="pt-BR" sz="2600" dirty="0"/>
              <a:t>”  - alegria como resposta a um resultado negativo do outro.</a:t>
            </a:r>
          </a:p>
          <a:p>
            <a:pPr marL="0" indent="0">
              <a:buClr>
                <a:srgbClr val="002060"/>
              </a:buClr>
              <a:buNone/>
              <a:tabLst>
                <a:tab pos="541338" algn="l"/>
              </a:tabLst>
            </a:pPr>
            <a:r>
              <a:rPr lang="pt-BR" sz="3100" b="1" dirty="0">
                <a:solidFill>
                  <a:srgbClr val="9A0000"/>
                </a:solidFill>
              </a:rPr>
              <a:t>2.   Espírito de equipe</a:t>
            </a:r>
          </a:p>
          <a:p>
            <a:pPr marL="808038" lvl="1" indent="-452438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2600" dirty="0"/>
              <a:t>Identidade grupal. Disposição para participar, colaborar e ajudar para o alcance de resultados comuns.</a:t>
            </a:r>
          </a:p>
          <a:p>
            <a:pPr marL="114300" indent="-514350">
              <a:buClr>
                <a:schemeClr val="accent2">
                  <a:lumMod val="75000"/>
                </a:schemeClr>
              </a:buClr>
              <a:buFont typeface="+mj-lt"/>
              <a:buAutoNum type="arabicPeriod" startAt="3"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Motivação interna  e externa. </a:t>
            </a:r>
          </a:p>
          <a:p>
            <a:pPr marL="114300" indent="-514350">
              <a:buClr>
                <a:schemeClr val="accent2">
                  <a:lumMod val="75000"/>
                </a:schemeClr>
              </a:buClr>
              <a:buFont typeface="+mj-lt"/>
              <a:buAutoNum type="arabicPeriod" startAt="3"/>
            </a:pPr>
            <a:r>
              <a:rPr lang="pt-BR" b="1" dirty="0">
                <a:solidFill>
                  <a:srgbClr val="9A0000"/>
                </a:solidFill>
              </a:rPr>
              <a:t>Contágio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pt-BR" sz="3200" b="1" dirty="0"/>
              <a:t>Níveis de interação </a:t>
            </a:r>
            <a:endParaRPr lang="pt-BR" sz="3200" b="1" dirty="0">
              <a:solidFill>
                <a:srgbClr val="9A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3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2312" y="4941168"/>
            <a:ext cx="7772401" cy="1224136"/>
          </a:xfrm>
        </p:spPr>
        <p:txBody>
          <a:bodyPr>
            <a:normAutofit/>
          </a:bodyPr>
          <a:lstStyle/>
          <a:p>
            <a:r>
              <a:rPr lang="pt-BR" sz="3600" i="1" dirty="0"/>
              <a:t>Mediações e educação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722313" y="1124744"/>
            <a:ext cx="7772400" cy="2868339"/>
          </a:xfrm>
          <a:ln>
            <a:solidFill>
              <a:srgbClr val="006600"/>
            </a:solidFill>
          </a:ln>
        </p:spPr>
        <p:txBody>
          <a:bodyPr>
            <a:noAutofit/>
          </a:bodyPr>
          <a:lstStyle/>
          <a:p>
            <a:pPr algn="ctr">
              <a:lnSpc>
                <a:spcPts val="3500"/>
              </a:lnSpc>
              <a:spcAft>
                <a:spcPts val="600"/>
              </a:spcAft>
            </a:pPr>
            <a:r>
              <a:rPr lang="pt-BR" sz="2600" b="1" i="1" dirty="0">
                <a:solidFill>
                  <a:srgbClr val="006600"/>
                </a:solidFill>
              </a:rPr>
              <a:t>A mediação possui dimensões (estratégicas e políticas, pedagógicas e práticas) comprometidas com experiências transformadoras que favorecem o desenvolvimento humano e promovem a cidadania... traduz uma nova capacidade de ver e compreender o mundo e de nele intervir. (Almeida,2013)</a:t>
            </a:r>
          </a:p>
        </p:txBody>
      </p:sp>
    </p:spTree>
    <p:extLst>
      <p:ext uri="{BB962C8B-B14F-4D97-AF65-F5344CB8AC3E}">
        <p14:creationId xmlns:p14="http://schemas.microsoft.com/office/powerpoint/2010/main" val="3594634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sz="3100" b="1" dirty="0">
                <a:solidFill>
                  <a:srgbClr val="9A0000"/>
                </a:solidFill>
              </a:rPr>
              <a:t>Mediação / Interação cognitiva</a:t>
            </a:r>
            <a:br>
              <a:rPr lang="pt-BR" sz="2800" b="1" dirty="0">
                <a:solidFill>
                  <a:srgbClr val="9A0000"/>
                </a:solidFill>
              </a:rPr>
            </a:br>
            <a:endParaRPr lang="pt-BR" sz="2800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196752"/>
            <a:ext cx="8219256" cy="2520280"/>
          </a:xfrm>
          <a:ln>
            <a:solidFill>
              <a:srgbClr val="9A0000"/>
            </a:solidFill>
          </a:ln>
        </p:spPr>
        <p:txBody>
          <a:bodyPr>
            <a:noAutofit/>
          </a:bodyPr>
          <a:lstStyle/>
          <a:p>
            <a:pPr marL="442913" lvl="2" indent="-350838">
              <a:spcBef>
                <a:spcPts val="0"/>
              </a:spcBef>
            </a:pPr>
            <a:r>
              <a:rPr lang="pt-BR" sz="2600" dirty="0"/>
              <a:t>Interação entre pessoas e “coisas”</a:t>
            </a:r>
          </a:p>
          <a:p>
            <a:pPr marL="442913" lvl="2" indent="-350838">
              <a:spcBef>
                <a:spcPts val="0"/>
              </a:spcBef>
            </a:pPr>
            <a:r>
              <a:rPr lang="pt-BR" sz="2600" dirty="0"/>
              <a:t>Procedimentos e normas técnicas de operacionalização</a:t>
            </a:r>
          </a:p>
          <a:p>
            <a:pPr marL="442913" lvl="2" indent="-350838">
              <a:spcBef>
                <a:spcPts val="0"/>
              </a:spcBef>
            </a:pPr>
            <a:r>
              <a:rPr lang="pt-BR" sz="2600" dirty="0"/>
              <a:t>Relação homem-máquina</a:t>
            </a:r>
          </a:p>
          <a:p>
            <a:pPr marL="442913" lvl="2" indent="-350838">
              <a:spcBef>
                <a:spcPts val="0"/>
              </a:spcBef>
            </a:pPr>
            <a:r>
              <a:rPr lang="pt-BR" sz="2600" dirty="0"/>
              <a:t>Novas abordagens teórico-metodológicas</a:t>
            </a:r>
          </a:p>
          <a:p>
            <a:pPr marL="442913" lvl="2" indent="-350838">
              <a:spcBef>
                <a:spcPts val="0"/>
              </a:spcBef>
            </a:pPr>
            <a:r>
              <a:rPr lang="pt-BR" sz="2600" dirty="0"/>
              <a:t>Alteração de conteúdos e atividades </a:t>
            </a:r>
          </a:p>
          <a:p>
            <a:pPr marL="442913" lvl="2" indent="-350838">
              <a:spcBef>
                <a:spcPts val="0"/>
              </a:spcBef>
            </a:pPr>
            <a:r>
              <a:rPr lang="pt-BR" sz="2600" dirty="0"/>
              <a:t>Intercomunicação didática</a:t>
            </a:r>
          </a:p>
        </p:txBody>
      </p:sp>
      <p:pic>
        <p:nvPicPr>
          <p:cNvPr id="1026" name="Picture 2" descr="Resultado de imagem para cognitive interaction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65104"/>
            <a:ext cx="3860292" cy="187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36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/>
          <a:p>
            <a:r>
              <a:rPr lang="pt-BR" sz="2800" b="1" dirty="0"/>
              <a:t>Níveis de interação online.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9552" y="1196752"/>
            <a:ext cx="8147248" cy="4968552"/>
          </a:xfrm>
          <a:ln>
            <a:solidFill>
              <a:srgbClr val="9A0000"/>
            </a:solidFill>
          </a:ln>
        </p:spPr>
        <p:txBody>
          <a:bodyPr>
            <a:noAutofit/>
          </a:bodyPr>
          <a:lstStyle/>
          <a:p>
            <a:pPr marL="501650" lvl="1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9A0000"/>
                </a:solidFill>
              </a:rPr>
              <a:t>“Interaction</a:t>
            </a:r>
            <a:r>
              <a:rPr lang="pt-BR" sz="2800" b="1" i="1" dirty="0">
                <a:solidFill>
                  <a:srgbClr val="9A0000"/>
                </a:solidFill>
              </a:rPr>
              <a:t> Design”*</a:t>
            </a:r>
          </a:p>
          <a:p>
            <a:pPr marL="808038" lvl="2" indent="-363538">
              <a:spcBef>
                <a:spcPts val="0"/>
              </a:spcBef>
            </a:pPr>
            <a:r>
              <a:rPr lang="pt-BR" sz="2600" dirty="0"/>
              <a:t>Psicologia da interação homem-tecnologia</a:t>
            </a:r>
          </a:p>
          <a:p>
            <a:pPr marL="808038" lvl="2" indent="-363538">
              <a:spcBef>
                <a:spcPts val="0"/>
              </a:spcBef>
            </a:pPr>
            <a:r>
              <a:rPr lang="pt-BR" sz="2600" dirty="0"/>
              <a:t>Comunicação e linguagens</a:t>
            </a:r>
          </a:p>
          <a:p>
            <a:pPr marL="808038" lvl="2" indent="-363538">
              <a:spcBef>
                <a:spcPts val="0"/>
              </a:spcBef>
            </a:pPr>
            <a:r>
              <a:rPr lang="pt-BR" sz="2600" dirty="0"/>
              <a:t>Inclusão</a:t>
            </a:r>
          </a:p>
          <a:p>
            <a:pPr marL="808038" lvl="2" indent="-363538">
              <a:spcBef>
                <a:spcPts val="0"/>
              </a:spcBef>
            </a:pPr>
            <a:r>
              <a:rPr lang="pt-BR" sz="2600" dirty="0"/>
              <a:t>Usabilidade </a:t>
            </a:r>
          </a:p>
          <a:p>
            <a:pPr marL="808038" lvl="2" indent="-363538">
              <a:spcBef>
                <a:spcPts val="0"/>
              </a:spcBef>
            </a:pPr>
            <a:endParaRPr lang="pt-BR" sz="2600" dirty="0"/>
          </a:p>
        </p:txBody>
      </p:sp>
      <p:sp>
        <p:nvSpPr>
          <p:cNvPr id="3" name="Retângulo 2"/>
          <p:cNvSpPr/>
          <p:nvPr/>
        </p:nvSpPr>
        <p:spPr>
          <a:xfrm>
            <a:off x="6366658" y="6381328"/>
            <a:ext cx="2381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*(Saariluoma, P. , 2009)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27984" y="2924944"/>
            <a:ext cx="2663898" cy="2160240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5642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66618" y="273497"/>
            <a:ext cx="2941286" cy="707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C00000"/>
                </a:solidFill>
              </a:rPr>
              <a:t>Enfim...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19872" y="836712"/>
            <a:ext cx="2815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Estamos ajustando...</a:t>
            </a:r>
          </a:p>
          <a:p>
            <a:pPr algn="ctr"/>
            <a:endParaRPr lang="pt-BR" sz="800" dirty="0"/>
          </a:p>
          <a:p>
            <a:pPr algn="ctr"/>
            <a:r>
              <a:rPr lang="pt-BR" sz="2400" dirty="0"/>
              <a:t>Nossos ritmos </a:t>
            </a:r>
          </a:p>
          <a:p>
            <a:pPr algn="ctr"/>
            <a:r>
              <a:rPr lang="pt-BR" sz="2400" dirty="0"/>
              <a:t>Nossas emoções</a:t>
            </a:r>
          </a:p>
          <a:p>
            <a:pPr algn="ctr"/>
            <a:r>
              <a:rPr lang="pt-BR" sz="2400" dirty="0"/>
              <a:t>Nossas habilidades digitais</a:t>
            </a:r>
          </a:p>
          <a:p>
            <a:pPr algn="ctr"/>
            <a:r>
              <a:rPr lang="pt-BR" sz="2400" dirty="0"/>
              <a:t>Nossos relacionamentos</a:t>
            </a:r>
          </a:p>
          <a:p>
            <a:pPr algn="ctr"/>
            <a:endParaRPr lang="pt-BR" sz="1200" dirty="0"/>
          </a:p>
          <a:p>
            <a:pPr algn="ctr"/>
            <a:r>
              <a:rPr lang="pt-BR" sz="2400" dirty="0"/>
              <a:t>EXPERIMENTANDO OS  DESAFIOS HUMANOS </a:t>
            </a:r>
          </a:p>
          <a:p>
            <a:pPr algn="ctr"/>
            <a:r>
              <a:rPr lang="pt-BR" sz="2400" dirty="0"/>
              <a:t>MEDIADOS PELA TECNOLOGIA                                     </a:t>
            </a:r>
            <a:r>
              <a:rPr lang="pt-BR" sz="1600" dirty="0"/>
              <a:t>       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498113" y="5661248"/>
            <a:ext cx="8051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E para nós essa é a essência do INTERACTION DESIGN </a:t>
            </a:r>
          </a:p>
        </p:txBody>
      </p:sp>
      <p:pic>
        <p:nvPicPr>
          <p:cNvPr id="12" name="Picture 4" descr="http://ixdesigner.com/wp-content/uploads/rainfall_ipad2_w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3" y="836712"/>
            <a:ext cx="2921759" cy="194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31" y="2996951"/>
            <a:ext cx="2922741" cy="2156939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365630" y="5445804"/>
            <a:ext cx="31857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https://ichickii.wordpress.com/2014/03/23/interaction-design-and-ux/</a:t>
            </a:r>
          </a:p>
        </p:txBody>
      </p:sp>
      <p:pic>
        <p:nvPicPr>
          <p:cNvPr id="15" name="Picture 2" descr="http://cdn1.tnwcdn.com/wp-content/blogs.dir/1/files/2015/03/IXDA-Columb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87" y="836713"/>
            <a:ext cx="2530021" cy="19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6299200" y="2852936"/>
            <a:ext cx="2458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/>
              <a:t>http://thenextweb.com/dd/2015/03/03/the-5-pillars-of-interaction-design/#gref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6474113" y="5291916"/>
            <a:ext cx="2562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/>
              <a:t>http://ixdesigner.com/projects/ipad-2-app-ix-design</a:t>
            </a:r>
            <a:r>
              <a:rPr lang="pt-BR" sz="600" dirty="0"/>
              <a:t>/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754" y="3501008"/>
            <a:ext cx="2356726" cy="171971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843808" y="638132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rgbClr val="C00000"/>
                </a:solidFill>
              </a:rPr>
              <a:t>Grupo ReDigi – disciplina Design Didático Digital - 2016</a:t>
            </a:r>
          </a:p>
        </p:txBody>
      </p:sp>
    </p:spTree>
    <p:extLst>
      <p:ext uri="{BB962C8B-B14F-4D97-AF65-F5344CB8AC3E}">
        <p14:creationId xmlns:p14="http://schemas.microsoft.com/office/powerpoint/2010/main" val="2622030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Novas mediações em ead </a:t>
            </a:r>
          </a:p>
        </p:txBody>
      </p:sp>
    </p:spTree>
    <p:extLst>
      <p:ext uri="{BB962C8B-B14F-4D97-AF65-F5344CB8AC3E}">
        <p14:creationId xmlns:p14="http://schemas.microsoft.com/office/powerpoint/2010/main" val="1190757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599" y="260648"/>
            <a:ext cx="8217517" cy="648072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4A82"/>
                </a:solidFill>
              </a:rPr>
              <a:t>Projetos colaborativos de mudanças no ensino </a:t>
            </a:r>
          </a:p>
        </p:txBody>
      </p:sp>
      <p:pic>
        <p:nvPicPr>
          <p:cNvPr id="8194" name="Picture 2" descr="Hannah 2025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8208338" cy="36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esignla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99" y="4566460"/>
            <a:ext cx="4896544" cy="22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1903896">
            <a:off x="6571990" y="2435061"/>
            <a:ext cx="24801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proxima-nova"/>
              </a:rPr>
              <a:t>Goals of a University</a:t>
            </a:r>
            <a:endParaRPr lang="pt-BR" dirty="0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1700808"/>
            <a:ext cx="5222031" cy="64306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8198" name="Picture 6" descr="People_2.20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2857500" cy="256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2"/>
            <a:ext cx="6120680" cy="6480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tângulo 3"/>
          <p:cNvSpPr/>
          <p:nvPr/>
        </p:nvSpPr>
        <p:spPr>
          <a:xfrm rot="19374839">
            <a:off x="424644" y="3136613"/>
            <a:ext cx="359156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Georgetown Values </a:t>
            </a:r>
            <a:endParaRPr lang="pt-BR" dirty="0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6314331"/>
            <a:ext cx="4975225" cy="49904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72932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gisMeasur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4057"/>
            <a:ext cx="344805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39552" y="264794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004A82"/>
                </a:solidFill>
              </a:rPr>
              <a:t>Aprendendo a aprender</a:t>
            </a:r>
            <a:r>
              <a:rPr lang="pt-BR" sz="2400" b="1" dirty="0"/>
              <a:t>.</a:t>
            </a:r>
            <a:r>
              <a:rPr lang="pt-BR" sz="2400" dirty="0"/>
              <a:t> Fortalecer a independência dos estudantes, despertando sua curiosidade e agilidade intelectual.</a:t>
            </a:r>
          </a:p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004A82"/>
                </a:solidFill>
              </a:rPr>
              <a:t>Bem-estar</a:t>
            </a:r>
            <a:r>
              <a:rPr lang="pt-BR" sz="2400" dirty="0">
                <a:solidFill>
                  <a:srgbClr val="004A82"/>
                </a:solidFill>
              </a:rPr>
              <a:t>.</a:t>
            </a:r>
            <a:r>
              <a:rPr lang="pt-BR" sz="2400" dirty="0"/>
              <a:t> Capacidade para o despertar social e intelectual, conexão, autoconhecimento e auto eficácia.</a:t>
            </a:r>
          </a:p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004A82"/>
                </a:solidFill>
              </a:rPr>
              <a:t>Resiliência.</a:t>
            </a:r>
            <a:r>
              <a:rPr lang="pt-BR" sz="2400" b="1" dirty="0"/>
              <a:t> </a:t>
            </a:r>
            <a:r>
              <a:rPr lang="pt-BR" sz="2400" dirty="0"/>
              <a:t>Capacidade de adaptação à mudança, assumir riscos responsáveis e lidar com a complexidade.</a:t>
            </a:r>
          </a:p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004A82"/>
                </a:solidFill>
              </a:rPr>
              <a:t>Empatia. </a:t>
            </a:r>
            <a:r>
              <a:rPr lang="pt-BR" sz="2400" dirty="0"/>
              <a:t>Abertura e postura ética para os outros, com um horizonte global.</a:t>
            </a:r>
          </a:p>
          <a:p>
            <a:pPr>
              <a:spcBef>
                <a:spcPts val="600"/>
              </a:spcBef>
            </a:pPr>
            <a:r>
              <a:rPr lang="pt-BR" sz="2400" b="1" dirty="0">
                <a:solidFill>
                  <a:srgbClr val="004A82"/>
                </a:solidFill>
              </a:rPr>
              <a:t>Integração. </a:t>
            </a:r>
            <a:r>
              <a:rPr lang="pt-BR" sz="2400" dirty="0"/>
              <a:t>Desenvolver a liberdade interior e um sentido integrado de propósito e identidade.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22350" y="238552"/>
            <a:ext cx="4629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prstClr val="black"/>
                </a:solidFill>
              </a:rPr>
              <a:t>Georgetown University </a:t>
            </a:r>
          </a:p>
          <a:p>
            <a:pPr lvl="0"/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71600" y="1836113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rgbClr val="004A82"/>
                </a:solidFill>
              </a:rPr>
              <a:t>As Medidas </a:t>
            </a:r>
            <a:r>
              <a:rPr lang="pt-BR" sz="3200" b="1" i="1" dirty="0">
                <a:solidFill>
                  <a:srgbClr val="004A82"/>
                </a:solidFill>
              </a:rPr>
              <a:t>Magis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3568" y="90872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Mediações docentes </a:t>
            </a:r>
          </a:p>
        </p:txBody>
      </p:sp>
    </p:spTree>
    <p:extLst>
      <p:ext uri="{BB962C8B-B14F-4D97-AF65-F5344CB8AC3E}">
        <p14:creationId xmlns:p14="http://schemas.microsoft.com/office/powerpoint/2010/main" val="3911603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920880" cy="576064"/>
          </a:xfrm>
        </p:spPr>
        <p:txBody>
          <a:bodyPr>
            <a:noAutofit/>
          </a:bodyPr>
          <a:lstStyle/>
          <a:p>
            <a:r>
              <a:rPr lang="pt-BR" sz="3200" b="1" dirty="0"/>
              <a:t>Desafio principal: </a:t>
            </a:r>
            <a:r>
              <a:rPr lang="pt-BR" sz="3200" b="1" dirty="0">
                <a:solidFill>
                  <a:srgbClr val="0070C0"/>
                </a:solidFill>
              </a:rPr>
              <a:t>Que todos aprendam!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976664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Relação entre desejos nem sempre coincidentes:</a:t>
            </a:r>
          </a:p>
          <a:p>
            <a:pPr lvl="1"/>
            <a:r>
              <a:rPr lang="pt-BR" dirty="0"/>
              <a:t>O que o professor quer ensinar!</a:t>
            </a:r>
          </a:p>
          <a:p>
            <a:pPr lvl="1"/>
            <a:r>
              <a:rPr lang="pt-BR" dirty="0"/>
              <a:t>O que o aluno quer/precisa aprender!</a:t>
            </a:r>
          </a:p>
          <a:p>
            <a:pPr lvl="1" algn="r"/>
            <a:r>
              <a:rPr lang="pt-BR" b="1" dirty="0">
                <a:solidFill>
                  <a:srgbClr val="9A0000"/>
                </a:solidFill>
              </a:rPr>
              <a:t>O que é possível construir ... Juntos!</a:t>
            </a:r>
          </a:p>
          <a:p>
            <a:pPr marL="457200" lvl="1" indent="0">
              <a:buNone/>
            </a:pPr>
            <a:endParaRPr lang="pt-BR" sz="1400" dirty="0"/>
          </a:p>
          <a:p>
            <a:pPr marL="457200" lvl="1" indent="0">
              <a:buNone/>
            </a:pPr>
            <a:endParaRPr lang="pt-BR" sz="1400" dirty="0"/>
          </a:p>
          <a:p>
            <a:r>
              <a:rPr lang="pt-BR" sz="2800" b="1" dirty="0">
                <a:solidFill>
                  <a:srgbClr val="0070C0"/>
                </a:solidFill>
              </a:rPr>
              <a:t>Ação em equipes com os mesmos desafios:</a:t>
            </a:r>
          </a:p>
          <a:p>
            <a:pPr lvl="1">
              <a:buFontTx/>
              <a:buChar char="-"/>
            </a:pPr>
            <a:r>
              <a:rPr lang="pt-BR" dirty="0"/>
              <a:t>Comunicação, interação, engajamento, ...</a:t>
            </a:r>
          </a:p>
          <a:p>
            <a:pPr lvl="1">
              <a:buFontTx/>
              <a:buChar char="-"/>
            </a:pPr>
            <a:r>
              <a:rPr lang="pt-BR" dirty="0"/>
              <a:t>Conhecimento técnico didático do processo de ensino e aprendizagem online...</a:t>
            </a:r>
          </a:p>
          <a:p>
            <a:pPr lvl="1">
              <a:buFontTx/>
              <a:buChar char="-"/>
            </a:pPr>
            <a:r>
              <a:rPr lang="pt-BR" dirty="0"/>
              <a:t>Conteúdos como “matérias primas moldáveis”</a:t>
            </a:r>
          </a:p>
          <a:p>
            <a:pPr lvl="1">
              <a:buFontTx/>
              <a:buChar char="-"/>
            </a:pPr>
            <a:r>
              <a:rPr lang="pt-BR" dirty="0"/>
              <a:t>Particularidades de cada participante do processo</a:t>
            </a:r>
          </a:p>
          <a:p>
            <a:pPr marL="4572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5935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619672" y="2060848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Obrigada!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95736" y="4005064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Vani M. Kenski</a:t>
            </a:r>
          </a:p>
          <a:p>
            <a:r>
              <a:rPr lang="pt-BR" sz="3600" dirty="0">
                <a:solidFill>
                  <a:srgbClr val="0070C0"/>
                </a:solidFill>
                <a:hlinkClick r:id="rId2"/>
              </a:rPr>
              <a:t>vani@siteeducacional.com.br</a:t>
            </a:r>
            <a:endParaRPr lang="pt-BR" sz="36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28575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37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pt-BR" sz="3600" b="1" i="1" dirty="0"/>
              <a:t>Mediações e educações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4752528"/>
          </a:xfrm>
          <a:ln>
            <a:solidFill>
              <a:srgbClr val="006600"/>
            </a:solidFill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BR" sz="2800" dirty="0"/>
              <a:t>Mediação é fala. É diálogo. É interação.</a:t>
            </a:r>
          </a:p>
          <a:p>
            <a:pPr>
              <a:spcAft>
                <a:spcPts val="600"/>
              </a:spcAft>
            </a:pPr>
            <a:r>
              <a:rPr lang="pt-BR" sz="2800" dirty="0"/>
              <a:t>A mediação é feita pela linguagem. (Vygotsky). </a:t>
            </a:r>
          </a:p>
          <a:p>
            <a:pPr>
              <a:spcAft>
                <a:spcPts val="600"/>
              </a:spcAft>
            </a:pPr>
            <a:r>
              <a:rPr lang="pt-BR" sz="2800" dirty="0"/>
              <a:t>Mediação é interação dialógica entre professor e aluno (Paulo Freire). 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pt-BR" sz="2800" dirty="0"/>
              <a:t>	</a:t>
            </a:r>
            <a:r>
              <a:rPr lang="pt-BR" sz="2800" b="1" dirty="0">
                <a:solidFill>
                  <a:srgbClr val="006600"/>
                </a:solidFill>
              </a:rPr>
              <a:t>... o </a:t>
            </a:r>
            <a:r>
              <a:rPr lang="pt-BR" sz="2800" b="1" i="1" dirty="0">
                <a:solidFill>
                  <a:srgbClr val="006600"/>
                </a:solidFill>
              </a:rPr>
              <a:t>diálogo é uma exigência existencial... </a:t>
            </a:r>
            <a:r>
              <a:rPr lang="pt-BR" sz="2800" b="1" dirty="0">
                <a:solidFill>
                  <a:srgbClr val="006600"/>
                </a:solidFill>
              </a:rPr>
              <a:t>(FREIRE)</a:t>
            </a:r>
          </a:p>
          <a:p>
            <a:pPr>
              <a:spcAft>
                <a:spcPts val="600"/>
              </a:spcAft>
            </a:pPr>
            <a:r>
              <a:rPr lang="pt-BR" sz="2800" dirty="0"/>
              <a:t> Um mediador é uma pessoa que interage com o aluno para melhorar seus processos de aprendizagem. (Feuerstein, psicólogo romeno).</a:t>
            </a:r>
          </a:p>
        </p:txBody>
      </p:sp>
    </p:spTree>
    <p:extLst>
      <p:ext uri="{BB962C8B-B14F-4D97-AF65-F5344CB8AC3E}">
        <p14:creationId xmlns:p14="http://schemas.microsoft.com/office/powerpoint/2010/main" val="211439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052736"/>
            <a:ext cx="7181850" cy="523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843808" y="6093296"/>
            <a:ext cx="583264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Observem esta </a:t>
            </a:r>
            <a:r>
              <a:rPr lang="pt-BR" sz="3200" b="1" i="1" dirty="0">
                <a:solidFill>
                  <a:schemeClr val="bg1"/>
                </a:solidFill>
              </a:rPr>
              <a:t>sala de aula</a:t>
            </a:r>
            <a:r>
              <a:rPr lang="pt-BR" sz="3200" b="1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827530" y="251937"/>
            <a:ext cx="5488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i="1" dirty="0">
                <a:solidFill>
                  <a:srgbClr val="002060"/>
                </a:solidFill>
              </a:rPr>
              <a:t>MEDIAÇÕES EM SALA DE AULA</a:t>
            </a:r>
            <a:endParaRPr lang="pt-B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8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2" y="476672"/>
            <a:ext cx="794213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436097" y="4797152"/>
            <a:ext cx="320987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chemeClr val="bg1"/>
                </a:solidFill>
              </a:rPr>
              <a:t>E esta....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5733256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As tecnologias evoluem, mas as dinâmicas e as mediações permanecem as mesmas... </a:t>
            </a:r>
          </a:p>
        </p:txBody>
      </p:sp>
    </p:spTree>
    <p:extLst>
      <p:ext uri="{BB962C8B-B14F-4D97-AF65-F5344CB8AC3E}">
        <p14:creationId xmlns:p14="http://schemas.microsoft.com/office/powerpoint/2010/main" val="395512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48145" y="4820547"/>
            <a:ext cx="7746568" cy="1344757"/>
          </a:xfrm>
        </p:spPr>
        <p:txBody>
          <a:bodyPr/>
          <a:lstStyle/>
          <a:p>
            <a:r>
              <a:rPr lang="pt-BR" dirty="0">
                <a:solidFill>
                  <a:srgbClr val="002060"/>
                </a:solidFill>
              </a:rPr>
              <a:t>TECNOLOGIAS 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242367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“as tecnologias se tornam invisíveis à medida que se tornam familiares” (McLuhan, 1964)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94" y="482085"/>
            <a:ext cx="2619375" cy="174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381375" cy="174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3"/>
            <a:ext cx="2375925" cy="1743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6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116633"/>
            <a:ext cx="7739137" cy="648072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Tecnologias contemporâneas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869160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 </a:t>
            </a:r>
            <a:r>
              <a:rPr lang="pt-BR" sz="3200" b="1" dirty="0">
                <a:solidFill>
                  <a:schemeClr val="bg1">
                    <a:lumMod val="95000"/>
                  </a:schemeClr>
                </a:solidFill>
              </a:rPr>
              <a:t>Um dos aspectos primordiais das mídias digitais encontra-se na abolição da distância e na paradoxal simultaneidade da presença... </a:t>
            </a:r>
          </a:p>
          <a:p>
            <a:pPr algn="r"/>
            <a:r>
              <a:rPr lang="pt-BR" sz="1200" b="1" dirty="0">
                <a:solidFill>
                  <a:schemeClr val="bg1">
                    <a:lumMod val="95000"/>
                  </a:schemeClr>
                </a:solidFill>
              </a:rPr>
              <a:t>Santaella,  2013</a:t>
            </a:r>
            <a:endParaRPr lang="pt-B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0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85" y="0"/>
            <a:ext cx="917218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588224" y="6281738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Imagem: Chimenti,  2015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27584" y="3429000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/>
              <a:t>Integração entre vários suportes tecnológicos para comunicação, interação, cocriação.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504" y="2156083"/>
            <a:ext cx="37444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>
                <a:solidFill>
                  <a:schemeClr val="bg1"/>
                </a:solidFill>
              </a:rPr>
              <a:t>CONVERGÊNCIA</a:t>
            </a:r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23528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b="1" cap="all" dirty="0">
                <a:solidFill>
                  <a:prstClr val="white">
                    <a:lumMod val="95000"/>
                  </a:prstClr>
                </a:solidFill>
                <a:ea typeface="+mj-ea"/>
                <a:cs typeface="+mj-cs"/>
              </a:rPr>
              <a:t>Tecnologias contemporâneas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09769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5268</TotalTime>
  <Words>1310</Words>
  <Application>Microsoft Office PowerPoint</Application>
  <PresentationFormat>Apresentação na tela (4:3)</PresentationFormat>
  <Paragraphs>212</Paragraphs>
  <Slides>37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Gill Sans Ultra Bold</vt:lpstr>
      <vt:lpstr>proxima-nova</vt:lpstr>
      <vt:lpstr>Verdana</vt:lpstr>
      <vt:lpstr>Wingdings</vt:lpstr>
      <vt:lpstr>Tema do Office</vt:lpstr>
      <vt:lpstr>Tecnologias para novas mediações em Educação </vt:lpstr>
      <vt:lpstr>Mediações humanas</vt:lpstr>
      <vt:lpstr>Mediações e educação</vt:lpstr>
      <vt:lpstr>Mediações e educações</vt:lpstr>
      <vt:lpstr>Apresentação do PowerPoint</vt:lpstr>
      <vt:lpstr>Apresentação do PowerPoint</vt:lpstr>
      <vt:lpstr>TECNOLOGIAS </vt:lpstr>
      <vt:lpstr>Tecnologias contemporâneas</vt:lpstr>
      <vt:lpstr>Apresentação do PowerPoint</vt:lpstr>
      <vt:lpstr>Tecnologias e Tempos da Educação</vt:lpstr>
      <vt:lpstr>Tecnologias contemporâneas?</vt:lpstr>
      <vt:lpstr>A Cultura digital é disruptiva </vt:lpstr>
      <vt:lpstr>Cultura de colaboração e  compartilhamento</vt:lpstr>
      <vt:lpstr>A sala de aula em tempo real </vt:lpstr>
      <vt:lpstr>MEDIAÇÕES NAs redes que se formam e que nos formam </vt:lpstr>
      <vt:lpstr>Mediações Pessoais</vt:lpstr>
      <vt:lpstr>A internet mudou a maneira de pensar, de ler e de organizar a nossa construção mental do saber</vt:lpstr>
      <vt:lpstr>Apresentação do PowerPoint</vt:lpstr>
      <vt:lpstr>Apresentação do PowerPoint</vt:lpstr>
      <vt:lpstr>Apresentação do PowerPoint</vt:lpstr>
      <vt:lpstr>Apresentação do PowerPoint</vt:lpstr>
      <vt:lpstr>“Mude o ambiente, mude o cérebro, mude o comportamento”*</vt:lpstr>
      <vt:lpstr>Mediação/interação e educação online </vt:lpstr>
      <vt:lpstr>Mediação /interação online: objetos técnicos </vt:lpstr>
      <vt:lpstr>Mediações no Processo de produção </vt:lpstr>
      <vt:lpstr>Apresentação do PowerPoint</vt:lpstr>
      <vt:lpstr>Apresentação do PowerPoint</vt:lpstr>
      <vt:lpstr>Apresentação do PowerPoint</vt:lpstr>
      <vt:lpstr>Níveis de interação </vt:lpstr>
      <vt:lpstr>Mediação / Interação cognitiva </vt:lpstr>
      <vt:lpstr>Níveis de interação online. </vt:lpstr>
      <vt:lpstr>Apresentação do PowerPoint</vt:lpstr>
      <vt:lpstr>Novas mediações em ead </vt:lpstr>
      <vt:lpstr>Projetos colaborativos de mudanças no ensino </vt:lpstr>
      <vt:lpstr>Apresentação do PowerPoint</vt:lpstr>
      <vt:lpstr>Desafio principal: Que todos aprendam!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Vani</dc:creator>
  <cp:lastModifiedBy>VANI KENSKI</cp:lastModifiedBy>
  <cp:revision>116</cp:revision>
  <dcterms:created xsi:type="dcterms:W3CDTF">2012-11-19T21:32:04Z</dcterms:created>
  <dcterms:modified xsi:type="dcterms:W3CDTF">2016-06-07T20:00:16Z</dcterms:modified>
</cp:coreProperties>
</file>