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notesMasterIdLst>
    <p:notesMasterId r:id="rId30"/>
  </p:notesMasterIdLst>
  <p:sldIdLst>
    <p:sldId id="256" r:id="rId2"/>
    <p:sldId id="280" r:id="rId3"/>
    <p:sldId id="285" r:id="rId4"/>
    <p:sldId id="275" r:id="rId5"/>
    <p:sldId id="286" r:id="rId6"/>
    <p:sldId id="281" r:id="rId7"/>
    <p:sldId id="289" r:id="rId8"/>
    <p:sldId id="288" r:id="rId9"/>
    <p:sldId id="282" r:id="rId10"/>
    <p:sldId id="283" r:id="rId11"/>
    <p:sldId id="326" r:id="rId12"/>
    <p:sldId id="336" r:id="rId13"/>
    <p:sldId id="335" r:id="rId14"/>
    <p:sldId id="338" r:id="rId15"/>
    <p:sldId id="337" r:id="rId16"/>
    <p:sldId id="340" r:id="rId17"/>
    <p:sldId id="331" r:id="rId18"/>
    <p:sldId id="342" r:id="rId19"/>
    <p:sldId id="287" r:id="rId20"/>
    <p:sldId id="322" r:id="rId21"/>
    <p:sldId id="333" r:id="rId22"/>
    <p:sldId id="334" r:id="rId23"/>
    <p:sldId id="341" r:id="rId24"/>
    <p:sldId id="323" r:id="rId25"/>
    <p:sldId id="339" r:id="rId26"/>
    <p:sldId id="343" r:id="rId27"/>
    <p:sldId id="344" r:id="rId28"/>
    <p:sldId id="273" r:id="rId2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3E9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8" autoAdjust="0"/>
    <p:restoredTop sz="94640" autoAdjust="0"/>
  </p:normalViewPr>
  <p:slideViewPr>
    <p:cSldViewPr>
      <p:cViewPr>
        <p:scale>
          <a:sx n="77" d="100"/>
          <a:sy n="77" d="100"/>
        </p:scale>
        <p:origin x="-1122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412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EDBDABB-43D7-4B89-9B0A-7E84A7C8F7D3}" type="datetimeFigureOut">
              <a:rPr lang="pt-BR"/>
              <a:pPr>
                <a:defRPr/>
              </a:pPr>
              <a:t>09/06/2016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D64DC57-4318-44F6-A68F-6DEA5656033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7545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64DC57-4318-44F6-A68F-6DEA56560339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0474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C8139-13F8-4D79-BC77-BAE1209587E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A1A50-07D1-4F45-A06B-CBE753124195}" type="datetime1">
              <a:rPr lang="en-US"/>
              <a:pPr>
                <a:defRPr/>
              </a:pPr>
              <a:t>6/9/2016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04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CFA1B-4AC6-465E-83B5-F040CD065CE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0CD43-3628-4C24-AB62-55F67F46F7C5}" type="datetime1">
              <a:rPr lang="en-US"/>
              <a:pPr>
                <a:defRPr/>
              </a:pPr>
              <a:t>6/9/2016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860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FF005-4090-4B6D-8DCE-3E2220C7619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67DDB-A4BD-4173-8D0E-1129CE1C9646}" type="datetime1">
              <a:rPr lang="en-US"/>
              <a:pPr>
                <a:defRPr/>
              </a:pPr>
              <a:t>6/9/2016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681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13283-4D49-4133-8045-4E11CD8CA8B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B3E2A-449E-48DC-8516-0ADC822DD595}" type="datetime1">
              <a:rPr lang="en-US"/>
              <a:pPr>
                <a:defRPr/>
              </a:pPr>
              <a:t>6/9/2016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900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96164-C891-4FBD-AE10-214CE688B5B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ECCAF-8531-4DD9-BC2E-ED506C04E817}" type="datetime1">
              <a:rPr lang="en-US"/>
              <a:pPr>
                <a:defRPr/>
              </a:pPr>
              <a:t>6/9/2016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862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79288-C2F1-4448-9F00-F9071DFF779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45D8B-45E4-4BAF-A383-8823FF80CD60}" type="datetime1">
              <a:rPr lang="en-US"/>
              <a:pPr>
                <a:defRPr/>
              </a:pPr>
              <a:t>6/9/2016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844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A179D-8B30-46AB-87AF-F2C02B6C3B8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23730-5DB9-4D9B-AA35-5D45B8B5C0A0}" type="datetime1">
              <a:rPr lang="en-US"/>
              <a:pPr>
                <a:defRPr/>
              </a:pPr>
              <a:t>6/9/2016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062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5CE4C-1664-4966-8C76-12166602E5A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FD89B-D9A3-407A-B7D0-142B2B8504FA}" type="datetime1">
              <a:rPr lang="en-US"/>
              <a:pPr>
                <a:defRPr/>
              </a:pPr>
              <a:t>6/9/2016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836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FE8CB-9177-4B75-B5F5-CC361587D8B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8D0F5-E3F1-410B-8B23-DD2A916B165A}" type="datetime1">
              <a:rPr lang="en-US"/>
              <a:pPr>
                <a:defRPr/>
              </a:pPr>
              <a:t>6/9/2016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219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1B149-EBDE-48F4-8F49-638830E0411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111D0-2A70-45FA-BFA0-EEB0249C741A}" type="datetime1">
              <a:rPr lang="en-US"/>
              <a:pPr>
                <a:defRPr/>
              </a:pPr>
              <a:t>6/9/2016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03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8B034-6A6C-4A23-BB41-1FEDDB92527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7ECFA-4A5C-44F3-9AC6-8BE0DE26DE02}" type="datetime1">
              <a:rPr lang="en-US"/>
              <a:pPr>
                <a:defRPr/>
              </a:pPr>
              <a:t>6/9/2016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71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  <a:endParaRPr lang="en-US" altLang="pt-BR" smtClean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19CF7B-C8EC-4B3D-9033-BFFEF169B09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2B6F91-E0CC-485C-B370-B16A24C95365}" type="datetime1">
              <a:rPr lang="en-US"/>
              <a:pPr>
                <a:defRPr/>
              </a:pPr>
              <a:t>6/9/2016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ct val="20000"/>
        </a:spcBef>
        <a:spcAft>
          <a:spcPct val="0"/>
        </a:spcAft>
        <a:buClr>
          <a:srgbClr val="D2CB6C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rgbClr val="95A39D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ct val="20000"/>
        </a:spcBef>
        <a:spcAft>
          <a:spcPct val="0"/>
        </a:spcAft>
        <a:buClr>
          <a:srgbClr val="C89F5D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porvir.org/pesquisa-mostra-como-serao-escolas-em-2030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marcondes.brzil@gmail.co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hitehouse.gov/sites/default/files/microsites/ostp/bioecon-(# 023SUPP) NSF-NBIC.pdf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0.jpeg"/><Relationship Id="rId7" Type="http://schemas.openxmlformats.org/officeDocument/2006/relationships/hyperlink" Target="http://www.amazon.com/The-Singularity-Is-Near-Transcend/dp/014303788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ntent.time.com/time/magazine/article/0,9171,2048299,00.html" TargetMode="External"/><Relationship Id="rId5" Type="http://schemas.openxmlformats.org/officeDocument/2006/relationships/image" Target="../media/image11.gif"/><Relationship Id="rId4" Type="http://schemas.openxmlformats.org/officeDocument/2006/relationships/hyperlink" Target="http://media.kurzweilai.net/sin/pub/SIN_dustjacket.pdf" TargetMode="External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mckinsey.com/insights/business_technology/disruptive_technologi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4800" y="3352800"/>
            <a:ext cx="8001000" cy="1003300"/>
          </a:xfr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i="1" dirty="0" smtClean="0">
                <a:solidFill>
                  <a:srgbClr val="C00000"/>
                </a:solidFill>
              </a:rPr>
              <a:t>O Futuro da EaD: Tendências Tecnológicas Globais, Desafios e Oportunidades ao Brasil</a:t>
            </a:r>
            <a:endParaRPr lang="pt-BR" sz="3000" b="1" i="1" dirty="0">
              <a:solidFill>
                <a:srgbClr val="C0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93788" y="5354272"/>
            <a:ext cx="6461125" cy="1427528"/>
          </a:xfrm>
        </p:spPr>
        <p:txBody>
          <a:bodyPr rtlCol="0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900" b="1" dirty="0" smtClean="0">
                <a:solidFill>
                  <a:srgbClr val="002060"/>
                </a:solidFill>
              </a:rPr>
              <a:t>Marcondes M. De Araujo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700" dirty="0" smtClean="0">
                <a:solidFill>
                  <a:srgbClr val="002060"/>
                </a:solidFill>
              </a:rPr>
              <a:t>Analista C&amp;T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700" dirty="0" smtClean="0">
                <a:solidFill>
                  <a:srgbClr val="002060"/>
                </a:solidFill>
              </a:rPr>
              <a:t>MCTI/SUDECO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700" dirty="0" smtClean="0">
                <a:solidFill>
                  <a:srgbClr val="002060"/>
                </a:solidFill>
              </a:rPr>
              <a:t>12</a:t>
            </a:r>
            <a:r>
              <a:rPr lang="en-US" sz="1600" dirty="0">
                <a:solidFill>
                  <a:srgbClr val="002060"/>
                </a:solidFill>
              </a:rPr>
              <a:t>º</a:t>
            </a:r>
            <a:r>
              <a:rPr lang="pt-BR" sz="1700" dirty="0" smtClean="0">
                <a:solidFill>
                  <a:srgbClr val="002060"/>
                </a:solidFill>
              </a:rPr>
              <a:t> Seminário ABED - </a:t>
            </a:r>
            <a:r>
              <a:rPr lang="pt-BR" sz="1700" dirty="0" err="1" smtClean="0">
                <a:solidFill>
                  <a:srgbClr val="002060"/>
                </a:solidFill>
              </a:rPr>
              <a:t>EaD</a:t>
            </a:r>
            <a:endParaRPr lang="pt-BR" sz="1700" dirty="0" smtClean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700" dirty="0" err="1" smtClean="0">
                <a:solidFill>
                  <a:srgbClr val="002060"/>
                </a:solidFill>
              </a:rPr>
              <a:t>Aracaju-SE</a:t>
            </a:r>
            <a:r>
              <a:rPr lang="pt-BR" sz="1700" dirty="0" smtClean="0">
                <a:solidFill>
                  <a:srgbClr val="002060"/>
                </a:solidFill>
              </a:rPr>
              <a:t> 10</a:t>
            </a:r>
            <a:r>
              <a:rPr lang="en-US" sz="1700" dirty="0" smtClean="0">
                <a:solidFill>
                  <a:srgbClr val="002060"/>
                </a:solidFill>
              </a:rPr>
              <a:t>/</a:t>
            </a:r>
            <a:r>
              <a:rPr lang="en-US" sz="1700" dirty="0" err="1" smtClean="0">
                <a:solidFill>
                  <a:srgbClr val="002060"/>
                </a:solidFill>
              </a:rPr>
              <a:t>Junho</a:t>
            </a:r>
            <a:r>
              <a:rPr lang="pt-BR" sz="1700" dirty="0" smtClean="0">
                <a:solidFill>
                  <a:srgbClr val="002060"/>
                </a:solidFill>
              </a:rPr>
              <a:t>/2016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>
              <a:solidFill>
                <a:srgbClr val="00206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87" y="635000"/>
            <a:ext cx="5216813" cy="204982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952500"/>
            <a:ext cx="1170127" cy="124972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067" y="923314"/>
            <a:ext cx="1167533" cy="1299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9</a:t>
            </a:r>
            <a:endParaRPr lang="en-US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79400" y="165100"/>
            <a:ext cx="8001000" cy="715962"/>
          </a:xfrm>
          <a:solidFill>
            <a:srgbClr val="D3E907"/>
          </a:solidFill>
        </p:spPr>
        <p:txBody>
          <a:bodyPr/>
          <a:lstStyle/>
          <a:p>
            <a:pPr lvl="2" algn="ctr"/>
            <a:r>
              <a:rPr lang="pt-BR" sz="3200" b="1" dirty="0" smtClean="0">
                <a:solidFill>
                  <a:srgbClr val="002060"/>
                </a:solidFill>
              </a:rPr>
              <a:t>Terceira-Quarta Revoluções Industriais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PRINT-Screen\The Economist The Third Industrial Revolution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202" y="1473200"/>
            <a:ext cx="2988072" cy="1816795"/>
          </a:xfrm>
          <a:prstGeom prst="rect">
            <a:avLst/>
          </a:prstGeom>
          <a:noFill/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228600" y="927100"/>
            <a:ext cx="8001000" cy="381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lvl="2" algn="ctr">
              <a:defRPr/>
            </a:pPr>
            <a:r>
              <a:rPr kumimoji="0" lang="pt-BR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itchFamily="18" charset="0"/>
              </a:rPr>
              <a:t>Manufatura Digital 3D</a:t>
            </a:r>
            <a:r>
              <a:rPr kumimoji="0" lang="pt-BR" sz="19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itchFamily="18" charset="0"/>
              </a:rPr>
              <a:t> – Robótica – Talentismo</a:t>
            </a:r>
            <a:r>
              <a:rPr lang="pt-BR" sz="1900" b="1" kern="0" dirty="0">
                <a:solidFill>
                  <a:srgbClr val="C00000"/>
                </a:solidFill>
                <a:latin typeface="Cambria" pitchFamily="18" charset="0"/>
              </a:rPr>
              <a:t> – </a:t>
            </a:r>
            <a:r>
              <a:rPr kumimoji="0" lang="pt-BR" sz="1900" b="1" i="1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itchFamily="18" charset="0"/>
              </a:rPr>
              <a:t>Inteligência Artificial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</a:endParaRPr>
          </a:p>
        </p:txBody>
      </p:sp>
      <p:pic>
        <p:nvPicPr>
          <p:cNvPr id="10" name="Picture 2" descr="C:\PRINT-Screen\McKinsey 12 Disruptive Technologies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435100"/>
            <a:ext cx="300328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03599"/>
            <a:ext cx="1117670" cy="1421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92302" y="3441701"/>
            <a:ext cx="1118896" cy="1358204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38100" y="4926905"/>
            <a:ext cx="838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pt-BR" altLang="pt-BR" b="1" dirty="0" smtClean="0">
                <a:solidFill>
                  <a:srgbClr val="C00000"/>
                </a:solidFill>
                <a:latin typeface="Cambria" pitchFamily="18" charset="0"/>
              </a:rPr>
              <a:t>Fábricas menores, </a:t>
            </a:r>
            <a:r>
              <a:rPr lang="pt-BR" altLang="pt-BR" b="1" i="1" dirty="0" smtClean="0">
                <a:solidFill>
                  <a:srgbClr val="C00000"/>
                </a:solidFill>
                <a:latin typeface="Cambria" pitchFamily="18" charset="0"/>
              </a:rPr>
              <a:t>menos empregados</a:t>
            </a:r>
          </a:p>
          <a:p>
            <a:pPr lvl="1"/>
            <a:r>
              <a:rPr lang="pt-BR" altLang="pt-BR" b="1" i="1" dirty="0" smtClean="0">
                <a:solidFill>
                  <a:srgbClr val="C00000"/>
                </a:solidFill>
                <a:latin typeface="Cambria" pitchFamily="18" charset="0"/>
              </a:rPr>
              <a:t>Inteligência artificial</a:t>
            </a:r>
            <a:r>
              <a:rPr lang="pt-BR" altLang="pt-BR" b="1" dirty="0" smtClean="0">
                <a:solidFill>
                  <a:srgbClr val="C00000"/>
                </a:solidFill>
                <a:latin typeface="Cambria" pitchFamily="18" charset="0"/>
              </a:rPr>
              <a:t>, automação, robótica e </a:t>
            </a:r>
            <a:r>
              <a:rPr lang="en-US" altLang="pt-BR" b="1" dirty="0" smtClean="0">
                <a:solidFill>
                  <a:srgbClr val="C00000"/>
                </a:solidFill>
                <a:latin typeface="Cambria" pitchFamily="18" charset="0"/>
              </a:rPr>
              <a:t>“</a:t>
            </a:r>
            <a:r>
              <a:rPr lang="pt-BR" altLang="pt-BR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talentismo</a:t>
            </a:r>
            <a:r>
              <a:rPr lang="pt-BR" altLang="pt-BR" b="1" dirty="0" smtClean="0">
                <a:solidFill>
                  <a:srgbClr val="C00000"/>
                </a:solidFill>
                <a:latin typeface="Cambria" pitchFamily="18" charset="0"/>
              </a:rPr>
              <a:t>“</a:t>
            </a:r>
          </a:p>
          <a:p>
            <a:pPr lvl="1"/>
            <a:r>
              <a:rPr lang="pt-BR" altLang="pt-BR" b="1" i="1" dirty="0" smtClean="0">
                <a:solidFill>
                  <a:srgbClr val="C00000"/>
                </a:solidFill>
                <a:latin typeface="Cambria" pitchFamily="18" charset="0"/>
              </a:rPr>
              <a:t>Novos materiais </a:t>
            </a:r>
            <a:r>
              <a:rPr lang="pt-BR" altLang="pt-BR" b="1" dirty="0" smtClean="0">
                <a:solidFill>
                  <a:srgbClr val="C00000"/>
                </a:solidFill>
                <a:latin typeface="Cambria" pitchFamily="18" charset="0"/>
              </a:rPr>
              <a:t>fibra carbono (substituem aço-alumínio)</a:t>
            </a:r>
          </a:p>
          <a:p>
            <a:pPr lvl="1"/>
            <a:r>
              <a:rPr lang="pt-BR" altLang="pt-BR" b="1" i="1" dirty="0" smtClean="0">
                <a:solidFill>
                  <a:srgbClr val="C00000"/>
                </a:solidFill>
                <a:latin typeface="Cambria" pitchFamily="18" charset="0"/>
              </a:rPr>
              <a:t>Manufatura social</a:t>
            </a:r>
            <a:r>
              <a:rPr lang="pt-BR" altLang="pt-BR" b="1" dirty="0" smtClean="0">
                <a:solidFill>
                  <a:srgbClr val="C00000"/>
                </a:solidFill>
                <a:latin typeface="Cambria" pitchFamily="18" charset="0"/>
              </a:rPr>
              <a:t> (comunidades impressão 3D, serviços online)</a:t>
            </a:r>
          </a:p>
          <a:p>
            <a:pPr lvl="1"/>
            <a:r>
              <a:rPr lang="pt-BR" altLang="pt-BR" b="1" dirty="0" smtClean="0">
                <a:solidFill>
                  <a:srgbClr val="C00000"/>
                </a:solidFill>
                <a:latin typeface="Cambria" pitchFamily="18" charset="0"/>
              </a:rPr>
              <a:t>Mais poder pequenas-médias empresas. + Fácil financiar, lançar produtos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6616700"/>
            <a:ext cx="42983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altLang="pt-BR" sz="1200" dirty="0"/>
              <a:t>Marcondes M. De Araujo – </a:t>
            </a:r>
            <a:r>
              <a:rPr lang="pt-BR" altLang="pt-BR" sz="1200" dirty="0" smtClean="0"/>
              <a:t>12 SENAED-ABED-UNIT </a:t>
            </a:r>
            <a:r>
              <a:rPr lang="en-US" altLang="pt-BR" sz="1200" dirty="0" smtClean="0"/>
              <a:t>– 10.Jun.2016</a:t>
            </a:r>
            <a:endParaRPr lang="pt-BR" altLang="pt-BR" sz="12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7" y="1447800"/>
            <a:ext cx="1833563" cy="183356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505" y="3479431"/>
            <a:ext cx="2141595" cy="13211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10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000999" cy="5181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52400" y="241300"/>
            <a:ext cx="8229600" cy="812800"/>
          </a:xfrm>
          <a:solidFill>
            <a:srgbClr val="D3E907"/>
          </a:solidFill>
        </p:spPr>
        <p:txBody>
          <a:bodyPr/>
          <a:lstStyle/>
          <a:p>
            <a:pPr lvl="2" algn="ctr"/>
            <a:r>
              <a:rPr lang="pt-BR" sz="30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Mundo</a:t>
            </a:r>
            <a:r>
              <a:rPr lang="pt-BR" sz="3000" b="1" dirty="0" smtClean="0">
                <a:solidFill>
                  <a:srgbClr val="002060"/>
                </a:solidFill>
              </a:rPr>
              <a:t>: </a:t>
            </a:r>
            <a:r>
              <a:rPr lang="pt-BR" sz="3000" b="1" dirty="0" err="1" smtClean="0">
                <a:solidFill>
                  <a:srgbClr val="002060"/>
                </a:solidFill>
              </a:rPr>
              <a:t>TIC’s</a:t>
            </a:r>
            <a:r>
              <a:rPr lang="pt-BR" sz="3000" b="1" dirty="0" smtClean="0">
                <a:solidFill>
                  <a:srgbClr val="002060"/>
                </a:solidFill>
              </a:rPr>
              <a:t> Evolução Conexões (2001-2014)</a:t>
            </a:r>
            <a:endParaRPr lang="en-US" sz="3000" b="1" dirty="0">
              <a:solidFill>
                <a:srgbClr val="002060"/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0" y="6616700"/>
            <a:ext cx="42983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altLang="pt-BR" sz="1200" dirty="0"/>
              <a:t>Marcondes M. De Araujo – </a:t>
            </a:r>
            <a:r>
              <a:rPr lang="pt-BR" altLang="pt-BR" sz="1200" dirty="0" smtClean="0"/>
              <a:t>12 SENAED-ABED-UNIT </a:t>
            </a:r>
            <a:r>
              <a:rPr lang="en-US" altLang="pt-BR" sz="1200" dirty="0" smtClean="0"/>
              <a:t>– 10.Jun.2016</a:t>
            </a:r>
            <a:endParaRPr lang="pt-BR" alt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836" b="1122"/>
          <a:stretch/>
        </p:blipFill>
        <p:spPr>
          <a:xfrm>
            <a:off x="395788" y="2057400"/>
            <a:ext cx="7919581" cy="3837662"/>
          </a:xfrm>
          <a:prstGeom prst="rect">
            <a:avLst/>
          </a:prstGeom>
        </p:spPr>
      </p:pic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0" y="6616700"/>
            <a:ext cx="42983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altLang="pt-BR" sz="1200" dirty="0"/>
              <a:t>Marcondes M. De Araujo – </a:t>
            </a:r>
            <a:r>
              <a:rPr lang="pt-BR" altLang="pt-BR" sz="1200" dirty="0" smtClean="0"/>
              <a:t>12 SENAED-ABED-UNIT </a:t>
            </a:r>
            <a:r>
              <a:rPr lang="en-US" altLang="pt-BR" sz="1200" dirty="0" smtClean="0"/>
              <a:t>– 10.Jun.2016</a:t>
            </a:r>
            <a:endParaRPr lang="pt-BR" altLang="pt-BR" sz="1200" dirty="0"/>
          </a:p>
        </p:txBody>
      </p:sp>
      <p:sp>
        <p:nvSpPr>
          <p:cNvPr id="7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8531225" y="5648325"/>
            <a:ext cx="549275" cy="3968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52401" y="381000"/>
            <a:ext cx="8162968" cy="762000"/>
          </a:xfrm>
          <a:prstGeom prst="rect">
            <a:avLst/>
          </a:prstGeom>
          <a:solidFill>
            <a:srgbClr val="D3E907"/>
          </a:solidFill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6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 marL="0" lvl="2" algn="ctr"/>
            <a:r>
              <a:rPr lang="pt-BR" sz="3000" b="1" i="1" u="sng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Mundo</a:t>
            </a:r>
            <a:r>
              <a:rPr lang="pt-BR" sz="3000" b="1" kern="0" dirty="0" smtClean="0">
                <a:solidFill>
                  <a:srgbClr val="002060"/>
                </a:solidFill>
              </a:rPr>
              <a:t>: Internet: Acesso e ritmo de expansão</a:t>
            </a:r>
            <a:endParaRPr lang="en-US" sz="3000" b="1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8794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62" b="40639"/>
          <a:stretch/>
        </p:blipFill>
        <p:spPr>
          <a:xfrm>
            <a:off x="279922" y="2185530"/>
            <a:ext cx="8032316" cy="421527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676401" y="1410957"/>
            <a:ext cx="518159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i="1" dirty="0"/>
              <a:t>Mark Zuckerberg (CEO </a:t>
            </a:r>
            <a:r>
              <a:rPr lang="en-US" b="1" i="1" dirty="0" smtClean="0"/>
              <a:t>Facebook</a:t>
            </a:r>
            <a:r>
              <a:rPr lang="en-US" b="1" i="1" dirty="0"/>
              <a:t>.)</a:t>
            </a:r>
            <a:endParaRPr lang="pt-BR" b="1" i="1" dirty="0"/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0" y="6616700"/>
            <a:ext cx="42983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altLang="pt-BR" sz="1200" dirty="0"/>
              <a:t>Marcondes M. De Araujo – </a:t>
            </a:r>
            <a:r>
              <a:rPr lang="pt-BR" altLang="pt-BR" sz="1200" dirty="0" smtClean="0"/>
              <a:t>12 SENAED-ABED-UNIT </a:t>
            </a:r>
            <a:r>
              <a:rPr lang="en-US" altLang="pt-BR" sz="1200" dirty="0" smtClean="0"/>
              <a:t>– 10.Jun.2016</a:t>
            </a:r>
            <a:endParaRPr lang="pt-BR" altLang="pt-BR" sz="1200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66700" y="241300"/>
            <a:ext cx="8001000" cy="1054100"/>
          </a:xfrm>
          <a:prstGeom prst="rect">
            <a:avLst/>
          </a:prstGeom>
          <a:solidFill>
            <a:srgbClr val="D3E907"/>
          </a:solidFill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6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 marL="0" lvl="2" algn="ctr"/>
            <a:r>
              <a:rPr lang="pt-BR" sz="3000" b="1" i="1" u="sng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Mundo</a:t>
            </a:r>
            <a:r>
              <a:rPr lang="pt-BR" sz="3000" b="1" kern="0" dirty="0" smtClean="0">
                <a:solidFill>
                  <a:srgbClr val="002060"/>
                </a:solidFill>
              </a:rPr>
              <a:t>: “</a:t>
            </a:r>
            <a:r>
              <a:rPr lang="pt-BR" sz="3000" b="1" i="1" kern="0" dirty="0" smtClean="0">
                <a:solidFill>
                  <a:srgbClr val="002060"/>
                </a:solidFill>
              </a:rPr>
              <a:t>Conectar a outra metade do mundo vai ser mais difícil</a:t>
            </a:r>
            <a:r>
              <a:rPr lang="en-US" sz="3000" b="1" kern="0" dirty="0" smtClean="0">
                <a:solidFill>
                  <a:srgbClr val="002060"/>
                </a:solidFill>
              </a:rPr>
              <a:t>”</a:t>
            </a:r>
            <a:r>
              <a:rPr lang="pt-BR" sz="3000" b="1" kern="0" dirty="0" smtClean="0">
                <a:solidFill>
                  <a:srgbClr val="002060"/>
                </a:solidFill>
              </a:rPr>
              <a:t/>
            </a:r>
            <a:br>
              <a:rPr lang="pt-BR" sz="3000" b="1" kern="0" dirty="0" smtClean="0">
                <a:solidFill>
                  <a:srgbClr val="002060"/>
                </a:solidFill>
              </a:rPr>
            </a:br>
            <a:endParaRPr lang="en-US" sz="3000" b="1" kern="0" dirty="0">
              <a:solidFill>
                <a:srgbClr val="002060"/>
              </a:solidFill>
            </a:endParaRPr>
          </a:p>
        </p:txBody>
      </p:sp>
      <p:sp>
        <p:nvSpPr>
          <p:cNvPr id="9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8531225" y="5648325"/>
            <a:ext cx="549275" cy="3968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1848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13</a:t>
            </a:r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/>
        </p:blipFill>
        <p:spPr>
          <a:xfrm>
            <a:off x="317500" y="1549400"/>
            <a:ext cx="7848600" cy="5003800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101600" y="300038"/>
            <a:ext cx="8255000" cy="766762"/>
          </a:xfrm>
          <a:prstGeom prst="rect">
            <a:avLst/>
          </a:prstGeom>
          <a:solidFill>
            <a:srgbClr val="D3E907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2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700" b="1" i="1" u="sng" strike="noStrike" kern="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itchFamily="18" charset="0"/>
              </a:rPr>
              <a:t>Futuro</a:t>
            </a:r>
            <a:r>
              <a:rPr kumimoji="0" lang="pt-BR" sz="2700" b="1" i="0" u="none" strike="noStrike" kern="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</a:rPr>
              <a:t>: Redes Globais de Conhecimento e Inovação</a:t>
            </a:r>
            <a:endParaRPr kumimoji="0" lang="pt-BR" sz="2700" b="1" i="0" u="none" strike="noStrike" kern="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itchFamily="18" charset="0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0" y="6616700"/>
            <a:ext cx="42983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altLang="pt-BR" sz="1200" dirty="0"/>
              <a:t>Marcondes M. De Araujo – </a:t>
            </a:r>
            <a:r>
              <a:rPr lang="pt-BR" altLang="pt-BR" sz="1200" dirty="0" smtClean="0"/>
              <a:t>12 SENAED-ABED-UNIT </a:t>
            </a:r>
            <a:r>
              <a:rPr lang="en-US" altLang="pt-BR" sz="1200" dirty="0" smtClean="0"/>
              <a:t>– 10.Jun.2016</a:t>
            </a:r>
            <a:endParaRPr lang="pt-BR" altLang="pt-BR" sz="1200" dirty="0"/>
          </a:p>
        </p:txBody>
      </p:sp>
    </p:spTree>
    <p:extLst>
      <p:ext uri="{BB962C8B-B14F-4D97-AF65-F5344CB8AC3E}">
        <p14:creationId xmlns:p14="http://schemas.microsoft.com/office/powerpoint/2010/main" val="270885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1562100"/>
            <a:ext cx="7734300" cy="4902201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266700" y="241300"/>
            <a:ext cx="8001000" cy="1054100"/>
          </a:xfrm>
          <a:prstGeom prst="rect">
            <a:avLst/>
          </a:prstGeom>
          <a:solidFill>
            <a:srgbClr val="D3E907"/>
          </a:solidFill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6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 marL="0" lvl="2" algn="ctr"/>
            <a:r>
              <a:rPr lang="pt-BR" sz="3000" b="1" i="1" u="sng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Brasil</a:t>
            </a:r>
            <a:r>
              <a:rPr lang="pt-BR" sz="3000" b="1" kern="0" dirty="0" smtClean="0">
                <a:solidFill>
                  <a:srgbClr val="002060"/>
                </a:solidFill>
              </a:rPr>
              <a:t>: Redes Sociais por Número de Usuários Ativos - 2015</a:t>
            </a:r>
            <a:br>
              <a:rPr lang="pt-BR" sz="3000" b="1" kern="0" dirty="0" smtClean="0">
                <a:solidFill>
                  <a:srgbClr val="002060"/>
                </a:solidFill>
              </a:rPr>
            </a:br>
            <a:endParaRPr lang="en-US" sz="3000" b="1" kern="0" dirty="0">
              <a:solidFill>
                <a:srgbClr val="002060"/>
              </a:solidFill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0" y="6616700"/>
            <a:ext cx="42983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altLang="pt-BR" sz="1200" dirty="0"/>
              <a:t>Marcondes M. De Araujo – </a:t>
            </a:r>
            <a:r>
              <a:rPr lang="pt-BR" altLang="pt-BR" sz="1200" dirty="0" smtClean="0"/>
              <a:t>12 SENAED-ABED-UNIT </a:t>
            </a:r>
            <a:r>
              <a:rPr lang="en-US" altLang="pt-BR" sz="1200" dirty="0" smtClean="0"/>
              <a:t>– 10.Jun.2016</a:t>
            </a:r>
            <a:endParaRPr lang="pt-BR" altLang="pt-BR" sz="1200" dirty="0"/>
          </a:p>
        </p:txBody>
      </p:sp>
      <p:sp>
        <p:nvSpPr>
          <p:cNvPr id="10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8531225" y="5648325"/>
            <a:ext cx="549275" cy="3968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9383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15</a:t>
            </a:r>
            <a:endParaRPr lang="en-US" dirty="0"/>
          </a:p>
        </p:txBody>
      </p:sp>
      <p:pic>
        <p:nvPicPr>
          <p:cNvPr id="2050" name="Picture 2" descr="https://www.ecommercebrasil.com.br/wp-content/uploads/2015/02/internet-no-brasil-20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76962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04800" y="6248400"/>
            <a:ext cx="8153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+mn-lt"/>
              </a:rPr>
              <a:t>https://www.ecommercebrasil.com.br/noticias/pesquisa-mostra-dados-da-internet-no-brasil-em-2015/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06400" y="300038"/>
            <a:ext cx="7696200" cy="766762"/>
          </a:xfrm>
          <a:prstGeom prst="rect">
            <a:avLst/>
          </a:prstGeom>
          <a:solidFill>
            <a:srgbClr val="D3E907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2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1" u="none" strike="noStrike" kern="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</a:rPr>
              <a:t>Brasil</a:t>
            </a:r>
            <a:r>
              <a:rPr kumimoji="0" lang="pt-BR" sz="3000" b="1" i="0" u="none" strike="noStrike" kern="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</a:rPr>
              <a:t>: Digital, Social e Móvel (2015)</a:t>
            </a:r>
            <a:endParaRPr kumimoji="0" lang="pt-BR" sz="3000" b="1" i="0" u="none" strike="noStrike" kern="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itchFamily="18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0" y="6616700"/>
            <a:ext cx="42983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altLang="pt-BR" sz="1200" dirty="0"/>
              <a:t>Marcondes M. De Araujo – </a:t>
            </a:r>
            <a:r>
              <a:rPr lang="pt-BR" altLang="pt-BR" sz="1200" dirty="0" smtClean="0"/>
              <a:t>12 SENAED-ABED-UNIT </a:t>
            </a:r>
            <a:r>
              <a:rPr lang="en-US" altLang="pt-BR" sz="1200" dirty="0" smtClean="0"/>
              <a:t>– 10.Jun.2016</a:t>
            </a:r>
            <a:endParaRPr lang="pt-BR" altLang="pt-BR" sz="1200" dirty="0"/>
          </a:p>
        </p:txBody>
      </p:sp>
    </p:spTree>
    <p:extLst>
      <p:ext uri="{BB962C8B-B14F-4D97-AF65-F5344CB8AC3E}">
        <p14:creationId xmlns:p14="http://schemas.microsoft.com/office/powerpoint/2010/main" val="30643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16</a:t>
            </a:r>
            <a:endParaRPr lang="en-US" dirty="0"/>
          </a:p>
        </p:txBody>
      </p:sp>
      <p:pic>
        <p:nvPicPr>
          <p:cNvPr id="5" name="Espaço Reservado para Conteúdo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2870200"/>
            <a:ext cx="3544616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994138"/>
            <a:ext cx="4667200" cy="2416062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304800" y="990600"/>
            <a:ext cx="7924800" cy="137160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b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6600" kern="1200" spc="-100">
                <a:ln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C00000"/>
                </a:solidFill>
              </a:rPr>
              <a:t>Parte 2</a:t>
            </a:r>
            <a:br>
              <a:rPr lang="pt-BR" sz="3600" b="1" dirty="0">
                <a:solidFill>
                  <a:srgbClr val="C00000"/>
                </a:solidFill>
              </a:rPr>
            </a:br>
            <a:r>
              <a:rPr lang="pt-BR" sz="3600" b="1" dirty="0">
                <a:solidFill>
                  <a:srgbClr val="C00000"/>
                </a:solidFill>
              </a:rPr>
              <a:t>Futuro da Educação e da EaD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0" y="6616700"/>
            <a:ext cx="42983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altLang="pt-BR" sz="1200" dirty="0"/>
              <a:t>Marcondes M. De Araujo – </a:t>
            </a:r>
            <a:r>
              <a:rPr lang="pt-BR" altLang="pt-BR" sz="1200" dirty="0" smtClean="0"/>
              <a:t>12 SENAED-ABED-UNIT </a:t>
            </a:r>
            <a:r>
              <a:rPr lang="en-US" altLang="pt-BR" sz="1200" dirty="0" smtClean="0"/>
              <a:t>– 10.Jun.2016</a:t>
            </a:r>
            <a:endParaRPr lang="pt-BR" altLang="pt-BR" sz="1200" dirty="0"/>
          </a:p>
        </p:txBody>
      </p:sp>
    </p:spTree>
    <p:extLst>
      <p:ext uri="{BB962C8B-B14F-4D97-AF65-F5344CB8AC3E}">
        <p14:creationId xmlns:p14="http://schemas.microsoft.com/office/powerpoint/2010/main" val="25829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388" y="1295400"/>
            <a:ext cx="4316412" cy="1558704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17</a:t>
            </a:r>
            <a:endParaRPr lang="en-US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2819400"/>
            <a:ext cx="5332413" cy="3492500"/>
          </a:xfrm>
          <a:prstGeom prst="rect">
            <a:avLst/>
          </a:prstGeom>
        </p:spPr>
      </p:pic>
      <p:sp>
        <p:nvSpPr>
          <p:cNvPr id="8" name="Título 6"/>
          <p:cNvSpPr>
            <a:spLocks noGrp="1"/>
          </p:cNvSpPr>
          <p:nvPr>
            <p:ph type="title"/>
          </p:nvPr>
        </p:nvSpPr>
        <p:spPr>
          <a:xfrm>
            <a:off x="76199" y="139700"/>
            <a:ext cx="8305801" cy="1003300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pt-BR" sz="3000" b="1" dirty="0" smtClean="0">
                <a:solidFill>
                  <a:srgbClr val="002060"/>
                </a:solidFill>
              </a:rPr>
              <a:t>      </a:t>
            </a:r>
            <a:r>
              <a:rPr lang="pt-BR" sz="3000" b="1" dirty="0" smtClean="0">
                <a:solidFill>
                  <a:schemeClr val="bg1"/>
                </a:solidFill>
              </a:rPr>
              <a:t>Projeto Milênio: Estado do Futuro (2015-2016)</a:t>
            </a:r>
            <a:br>
              <a:rPr lang="pt-BR" sz="3000" b="1" dirty="0" smtClean="0">
                <a:solidFill>
                  <a:schemeClr val="bg1"/>
                </a:solidFill>
              </a:rPr>
            </a:br>
            <a:r>
              <a:rPr lang="pt-BR" sz="2400" b="1" i="1" dirty="0" smtClean="0">
                <a:solidFill>
                  <a:srgbClr val="C00000"/>
                </a:solidFill>
              </a:rPr>
              <a:t>Educação e Possibilidades da Aprendizagem em 2030</a:t>
            </a:r>
            <a:endParaRPr lang="en-US" sz="2400" b="1" i="1" dirty="0">
              <a:solidFill>
                <a:srgbClr val="C0000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28600" y="6277570"/>
            <a:ext cx="8077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+mn-lt"/>
              </a:rPr>
              <a:t>http://www.millennium-project.org/millennium/Education-2030.html</a:t>
            </a:r>
            <a:endParaRPr lang="en-US" sz="1400" b="1" dirty="0">
              <a:latin typeface="+mn-lt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6616700"/>
            <a:ext cx="42983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altLang="pt-BR" sz="1200" dirty="0"/>
              <a:t>Marcondes M. De Araujo – </a:t>
            </a:r>
            <a:r>
              <a:rPr lang="pt-BR" altLang="pt-BR" sz="1200" dirty="0" smtClean="0"/>
              <a:t>12 SENAED-ABED-UNIT </a:t>
            </a:r>
            <a:r>
              <a:rPr lang="en-US" altLang="pt-BR" sz="1200" dirty="0" smtClean="0"/>
              <a:t>– 10.Jun.2016</a:t>
            </a:r>
            <a:endParaRPr lang="pt-BR" altLang="pt-BR" sz="1200" dirty="0"/>
          </a:p>
        </p:txBody>
      </p:sp>
    </p:spTree>
    <p:extLst>
      <p:ext uri="{BB962C8B-B14F-4D97-AF65-F5344CB8AC3E}">
        <p14:creationId xmlns:p14="http://schemas.microsoft.com/office/powerpoint/2010/main" val="335312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400" y="1104900"/>
            <a:ext cx="8305800" cy="5511800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 i="1" dirty="0" smtClean="0">
                <a:solidFill>
                  <a:srgbClr val="FF0000"/>
                </a:solidFill>
                <a:latin typeface="Cambria" pitchFamily="18" charset="0"/>
              </a:rPr>
              <a:t>Estudo Fundação Catar (Out/2014)*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WISE “Escola </a:t>
            </a:r>
            <a:r>
              <a:rPr lang="en-US" sz="2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2030”</a:t>
            </a:r>
            <a:r>
              <a:rPr lang="en-US" sz="2600" b="1" i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endParaRPr lang="pt-BR" sz="2600" b="1" i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300" b="1" dirty="0" smtClean="0"/>
              <a:t>Especialistas consultados (645-mundo) afirmam </a:t>
            </a:r>
            <a:r>
              <a:rPr lang="pt-BR" sz="2300" b="1" dirty="0"/>
              <a:t>que </a:t>
            </a:r>
            <a:r>
              <a:rPr lang="en-US" sz="2300" b="1" dirty="0" smtClean="0"/>
              <a:t>“</a:t>
            </a:r>
            <a:r>
              <a:rPr lang="pt-BR" sz="2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habilidades </a:t>
            </a:r>
            <a:r>
              <a:rPr lang="pt-BR" sz="2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socioemocionais </a:t>
            </a:r>
            <a:r>
              <a:rPr lang="pt-BR" sz="2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terão </a:t>
            </a:r>
            <a:r>
              <a:rPr lang="pt-BR" sz="2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importância maior </a:t>
            </a:r>
            <a:r>
              <a:rPr lang="pt-BR" sz="2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o currículo</a:t>
            </a:r>
            <a:r>
              <a:rPr lang="pt-BR" sz="2300" b="1" dirty="0" smtClean="0"/>
              <a:t>”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pt-BR" b="1" i="1" dirty="0">
                <a:solidFill>
                  <a:srgbClr val="C00000"/>
                </a:solidFill>
              </a:rPr>
              <a:t>T</a:t>
            </a:r>
            <a:r>
              <a:rPr lang="pt-BR" b="1" i="1" dirty="0" smtClean="0">
                <a:solidFill>
                  <a:srgbClr val="C00000"/>
                </a:solidFill>
              </a:rPr>
              <a:t>ecnologia</a:t>
            </a:r>
            <a:r>
              <a:rPr lang="pt-BR" dirty="0" smtClean="0">
                <a:solidFill>
                  <a:srgbClr val="C00000"/>
                </a:solidFill>
              </a:rPr>
              <a:t> </a:t>
            </a:r>
            <a:r>
              <a:rPr lang="pt-BR" dirty="0" smtClean="0"/>
              <a:t>estará </a:t>
            </a:r>
            <a:r>
              <a:rPr lang="pt-BR" dirty="0"/>
              <a:t>mais </a:t>
            </a:r>
            <a:r>
              <a:rPr lang="pt-BR" dirty="0" smtClean="0"/>
              <a:t>presente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pt-BR" dirty="0" smtClean="0"/>
              <a:t>Aprendizagem será </a:t>
            </a:r>
            <a:r>
              <a:rPr lang="pt-BR" b="1" i="1" dirty="0" smtClean="0">
                <a:solidFill>
                  <a:srgbClr val="002060"/>
                </a:solidFill>
              </a:rPr>
              <a:t>personalizada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pt-BR" dirty="0" smtClean="0"/>
              <a:t>Mais </a:t>
            </a:r>
            <a:r>
              <a:rPr lang="pt-BR" b="1" i="1" dirty="0" smtClean="0"/>
              <a:t>abordagens </a:t>
            </a:r>
            <a:r>
              <a:rPr lang="pt-BR" b="1" i="1" dirty="0"/>
              <a:t>híbridas </a:t>
            </a:r>
            <a:r>
              <a:rPr lang="pt-BR" dirty="0"/>
              <a:t>de </a:t>
            </a:r>
            <a:r>
              <a:rPr lang="pt-BR" dirty="0" smtClean="0"/>
              <a:t>aprendizagem 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pt-BR" dirty="0" smtClean="0"/>
              <a:t>Foco migrará </a:t>
            </a:r>
            <a:r>
              <a:rPr lang="pt-BR" dirty="0"/>
              <a:t>do conteúdo curricular </a:t>
            </a:r>
            <a:r>
              <a:rPr lang="pt-BR" dirty="0" smtClean="0"/>
              <a:t>para </a:t>
            </a:r>
            <a:r>
              <a:rPr lang="pt-BR" dirty="0"/>
              <a:t>habilidades </a:t>
            </a:r>
            <a:r>
              <a:rPr lang="pt-BR" dirty="0" smtClean="0"/>
              <a:t>socioemocionais, assumindo papel fundamental formação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pt-BR" b="1" dirty="0"/>
              <a:t>75% </a:t>
            </a:r>
            <a:r>
              <a:rPr lang="pt-BR" b="1" dirty="0" smtClean="0"/>
              <a:t>afirmam</a:t>
            </a:r>
            <a:r>
              <a:rPr lang="pt-BR" dirty="0" smtClean="0"/>
              <a:t>: conhecimento </a:t>
            </a:r>
            <a:r>
              <a:rPr lang="pt-BR" dirty="0"/>
              <a:t>acadêmico não </a:t>
            </a:r>
            <a:r>
              <a:rPr lang="pt-BR" dirty="0" smtClean="0"/>
              <a:t>será o </a:t>
            </a:r>
            <a:r>
              <a:rPr lang="pt-BR" dirty="0"/>
              <a:t>mais </a:t>
            </a:r>
            <a:r>
              <a:rPr lang="pt-BR" dirty="0" smtClean="0"/>
              <a:t>valorizado formação estudantes</a:t>
            </a:r>
            <a:r>
              <a:rPr lang="pt-BR" dirty="0"/>
              <a:t>, </a:t>
            </a:r>
            <a:r>
              <a:rPr lang="pt-BR" dirty="0" smtClean="0"/>
              <a:t>mas, as </a:t>
            </a:r>
            <a:r>
              <a:rPr lang="pt-BR" dirty="0"/>
              <a:t>competências pessoais, </a:t>
            </a:r>
            <a:r>
              <a:rPr lang="pt-BR" dirty="0" smtClean="0"/>
              <a:t>habilidade </a:t>
            </a:r>
            <a:r>
              <a:rPr lang="pt-BR" dirty="0"/>
              <a:t>de </a:t>
            </a:r>
            <a:r>
              <a:rPr lang="pt-BR" b="1" i="1" u="sng" dirty="0"/>
              <a:t>interagir</a:t>
            </a:r>
            <a:r>
              <a:rPr lang="pt-BR" dirty="0"/>
              <a:t> com os outros, </a:t>
            </a:r>
            <a:r>
              <a:rPr lang="pt-BR" dirty="0" smtClean="0"/>
              <a:t>se </a:t>
            </a:r>
            <a:r>
              <a:rPr lang="pt-BR" b="1" i="1" u="sng" dirty="0"/>
              <a:t>comunicar</a:t>
            </a:r>
            <a:r>
              <a:rPr lang="pt-BR" dirty="0"/>
              <a:t>, </a:t>
            </a:r>
            <a:r>
              <a:rPr lang="pt-BR" b="1" i="1" u="sng" dirty="0" smtClean="0"/>
              <a:t>tomar </a:t>
            </a:r>
            <a:r>
              <a:rPr lang="pt-BR" b="1" i="1" u="sng" dirty="0"/>
              <a:t>decisões</a:t>
            </a:r>
            <a:r>
              <a:rPr lang="pt-BR" dirty="0"/>
              <a:t> e </a:t>
            </a:r>
            <a:r>
              <a:rPr lang="pt-BR" b="1" i="1" u="sng" dirty="0" smtClean="0"/>
              <a:t>gerir</a:t>
            </a:r>
            <a:r>
              <a:rPr lang="pt-BR" dirty="0" smtClean="0"/>
              <a:t> </a:t>
            </a:r>
            <a:r>
              <a:rPr lang="pt-BR" dirty="0"/>
              <a:t>o tempo de forma eficaz</a:t>
            </a:r>
            <a:endParaRPr lang="pt-BR" b="1" dirty="0"/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i="1" dirty="0">
                <a:solidFill>
                  <a:srgbClr val="FF0000"/>
                </a:solidFill>
                <a:latin typeface="Cambria" pitchFamily="18" charset="0"/>
                <a:hlinkClick r:id="rId2"/>
              </a:rPr>
              <a:t>http://porvir.org/pesquisa-mostra-como-serao-escolas-em-2030</a:t>
            </a:r>
            <a:r>
              <a:rPr lang="pt-BR" sz="1600" b="1" i="1" dirty="0" smtClean="0">
                <a:solidFill>
                  <a:srgbClr val="FF0000"/>
                </a:solidFill>
                <a:latin typeface="Cambria" pitchFamily="18" charset="0"/>
                <a:hlinkClick r:id="rId2"/>
              </a:rPr>
              <a:t>/</a:t>
            </a:r>
            <a:endParaRPr lang="pt-BR" sz="1600" b="1" i="1" dirty="0" smtClean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18</a:t>
            </a:r>
            <a:endParaRPr lang="en-US" dirty="0"/>
          </a:p>
        </p:txBody>
      </p:sp>
      <p:sp>
        <p:nvSpPr>
          <p:cNvPr id="5" name="Título 6"/>
          <p:cNvSpPr>
            <a:spLocks noGrp="1"/>
          </p:cNvSpPr>
          <p:nvPr>
            <p:ph type="title"/>
          </p:nvPr>
        </p:nvSpPr>
        <p:spPr>
          <a:xfrm>
            <a:off x="241300" y="292100"/>
            <a:ext cx="8001000" cy="762000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pt-BR" sz="3200" b="1" dirty="0" smtClean="0">
                <a:solidFill>
                  <a:srgbClr val="C00000"/>
                </a:solidFill>
              </a:rPr>
              <a:t>Bases da Argumentação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6" name="Imagem 5" descr="The Economist - Pearl Shell - The Search for Talen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870200"/>
            <a:ext cx="17653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0" y="6616700"/>
            <a:ext cx="42983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altLang="pt-BR" sz="1200" dirty="0"/>
              <a:t>Marcondes M. De Araujo – </a:t>
            </a:r>
            <a:r>
              <a:rPr lang="pt-BR" altLang="pt-BR" sz="1200" dirty="0" smtClean="0"/>
              <a:t>12 SENAED-ABED-UNIT </a:t>
            </a:r>
            <a:r>
              <a:rPr lang="en-US" altLang="pt-BR" sz="1200" dirty="0" smtClean="0"/>
              <a:t>– 10.Jun.2016</a:t>
            </a:r>
            <a:endParaRPr lang="pt-BR" alt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3700" y="312738"/>
            <a:ext cx="7772400" cy="639762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</a:rPr>
              <a:t>Roteiro e Objetivo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8600" y="914400"/>
            <a:ext cx="8153400" cy="56007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None/>
            </a:pPr>
            <a:endParaRPr lang="pt-BR" b="1" dirty="0" smtClean="0">
              <a:solidFill>
                <a:srgbClr val="002060"/>
              </a:solidFill>
              <a:latin typeface="+mj-lt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pt-BR" b="1" dirty="0" smtClean="0">
                <a:solidFill>
                  <a:srgbClr val="00B050"/>
                </a:solidFill>
                <a:latin typeface="+mj-lt"/>
              </a:rPr>
              <a:t>Rápidas transformações tecnológicas globais e impactos potenciais na economia e em  EaD (Parte 1)</a:t>
            </a:r>
          </a:p>
          <a:p>
            <a:pPr lvl="2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pt-BR" sz="1900" dirty="0" smtClean="0">
                <a:latin typeface="+mj-lt"/>
              </a:rPr>
              <a:t>Importância Prontidão para o Futuro;</a:t>
            </a:r>
          </a:p>
          <a:p>
            <a:pPr lvl="2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pt-BR" sz="1900" dirty="0" smtClean="0">
                <a:latin typeface="Cambria" pitchFamily="18" charset="0"/>
              </a:rPr>
              <a:t>Convergência Tecnológica e Tecnologias Disruptivas;</a:t>
            </a:r>
            <a:endParaRPr lang="pt-BR" sz="1900" dirty="0" smtClean="0"/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1900" dirty="0" smtClean="0">
                <a:latin typeface="Cambria" pitchFamily="18" charset="0"/>
              </a:rPr>
              <a:t>Terceira e Quarta Revoluções Industriais</a:t>
            </a:r>
          </a:p>
          <a:p>
            <a:pPr marL="776288" lvl="2" indent="0">
              <a:spcBef>
                <a:spcPts val="0"/>
              </a:spcBef>
              <a:spcAft>
                <a:spcPts val="600"/>
              </a:spcAft>
              <a:buNone/>
            </a:pPr>
            <a:endParaRPr lang="pt-BR" dirty="0" smtClean="0">
              <a:latin typeface="Cambria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pt-BR" b="1" dirty="0" smtClean="0">
                <a:solidFill>
                  <a:srgbClr val="C00000"/>
                </a:solidFill>
                <a:latin typeface="+mj-lt"/>
              </a:rPr>
              <a:t>Oportunidades-Desafios EaD: Trilhas a Percorrer </a:t>
            </a:r>
            <a:r>
              <a:rPr lang="pt-BR" b="1" dirty="0" smtClean="0">
                <a:solidFill>
                  <a:srgbClr val="00B050"/>
                </a:solidFill>
                <a:latin typeface="+mj-lt"/>
              </a:rPr>
              <a:t>(Parte 2)</a:t>
            </a: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endParaRPr lang="pt-BR" b="1" dirty="0" smtClean="0">
              <a:solidFill>
                <a:srgbClr val="0070C0"/>
              </a:solidFill>
              <a:latin typeface="+mj-lt"/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pt-BR" b="1" dirty="0" smtClean="0">
              <a:solidFill>
                <a:srgbClr val="0070C0"/>
              </a:solidFill>
              <a:latin typeface="+mj-lt"/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 smtClean="0">
                <a:solidFill>
                  <a:srgbClr val="0070C0"/>
                </a:solidFill>
                <a:latin typeface="+mj-lt"/>
              </a:rPr>
              <a:t>Conclusões, Sugestões, Debate</a:t>
            </a:r>
            <a:endParaRPr lang="en-US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0" y="6616700"/>
            <a:ext cx="42983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altLang="pt-BR" sz="1200" dirty="0"/>
              <a:t>Marcondes M. De Araujo – </a:t>
            </a:r>
            <a:r>
              <a:rPr lang="pt-BR" altLang="pt-BR" sz="1200" dirty="0" smtClean="0"/>
              <a:t>12 SENAED-ABED-UNIT </a:t>
            </a:r>
            <a:r>
              <a:rPr lang="en-US" altLang="pt-BR" sz="1200" dirty="0" smtClean="0"/>
              <a:t>– 10.Jun.2016</a:t>
            </a:r>
            <a:endParaRPr lang="pt-BR" altLang="pt-BR" sz="1200" dirty="0"/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4800600" y="4343400"/>
            <a:ext cx="3581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2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419600" y="3992045"/>
            <a:ext cx="3962400" cy="26776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i="1" dirty="0" smtClean="0">
                <a:solidFill>
                  <a:srgbClr val="002060"/>
                </a:solidFill>
                <a:latin typeface="Cambria" pitchFamily="18" charset="0"/>
              </a:rPr>
              <a:t>Objetivo</a:t>
            </a:r>
          </a:p>
          <a:p>
            <a:r>
              <a:rPr lang="pt-BR" b="1" i="1" dirty="0" smtClean="0">
                <a:solidFill>
                  <a:srgbClr val="002060"/>
                </a:solidFill>
                <a:latin typeface="Cambria" pitchFamily="18" charset="0"/>
              </a:rPr>
              <a:t>Apresentar um panorama global das rápidas mudanças tecnológicas com impacto na economia e educação, tendências da EaD e possíveis alternativas para rápida absorção - </a:t>
            </a:r>
            <a:r>
              <a:rPr lang="pt-BR" b="1" i="1" dirty="0" smtClean="0">
                <a:solidFill>
                  <a:srgbClr val="FF0000"/>
                </a:solidFill>
                <a:latin typeface="Cambria" pitchFamily="18" charset="0"/>
              </a:rPr>
              <a:t>com qualidade </a:t>
            </a:r>
            <a:r>
              <a:rPr lang="pt-BR" b="1" i="1" dirty="0" smtClean="0">
                <a:solidFill>
                  <a:srgbClr val="002060"/>
                </a:solidFill>
                <a:latin typeface="Cambria" pitchFamily="18" charset="0"/>
              </a:rPr>
              <a:t>– pelo sistema brasileiro de educação formal e não formal.</a:t>
            </a:r>
            <a:endParaRPr lang="pt-BR" b="1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19</a:t>
            </a:r>
            <a:endParaRPr lang="en-US" dirty="0"/>
          </a:p>
        </p:txBody>
      </p:sp>
      <p:pic>
        <p:nvPicPr>
          <p:cNvPr id="5" name="Picture 2" descr="C:\PRINT-Screen\CNI Mapa Estrategico Industria 2013-20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1" y="1600200"/>
            <a:ext cx="1231899" cy="1638300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215900" y="3733800"/>
            <a:ext cx="8077200" cy="2211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lnSpc>
                <a:spcPct val="90000"/>
              </a:lnSpc>
              <a:spcAft>
                <a:spcPts val="800"/>
              </a:spcAft>
              <a:buClr>
                <a:schemeClr val="tx1"/>
              </a:buClr>
            </a:pPr>
            <a:r>
              <a:rPr lang="pt-BR" b="1" i="1" dirty="0" smtClean="0">
                <a:latin typeface="Cambria" pitchFamily="18" charset="0"/>
                <a:cs typeface="Calibri" pitchFamily="34" charset="0"/>
              </a:rPr>
              <a:t>Primeira</a:t>
            </a:r>
            <a:r>
              <a:rPr lang="pt-BR" dirty="0" smtClean="0">
                <a:latin typeface="Cambria" pitchFamily="18" charset="0"/>
                <a:cs typeface="Calibri" pitchFamily="34" charset="0"/>
              </a:rPr>
              <a:t>:</a:t>
            </a:r>
            <a:r>
              <a:rPr lang="pt-BR" b="1" dirty="0" smtClean="0">
                <a:latin typeface="Cambria" pitchFamily="18" charset="0"/>
                <a:cs typeface="Calibri" pitchFamily="34" charset="0"/>
              </a:rPr>
              <a:t> Universidades de Ensino </a:t>
            </a:r>
            <a:r>
              <a:rPr lang="pt-BR" dirty="0" smtClean="0">
                <a:latin typeface="Cambria" pitchFamily="18" charset="0"/>
                <a:cs typeface="Calibri" pitchFamily="34" charset="0"/>
              </a:rPr>
              <a:t>– Século XI, fundação em ordens religiosas;</a:t>
            </a:r>
          </a:p>
          <a:p>
            <a:pPr marL="273050" indent="-273050">
              <a:spcAft>
                <a:spcPts val="800"/>
              </a:spcAft>
              <a:buClr>
                <a:schemeClr val="tx1"/>
              </a:buClr>
            </a:pPr>
            <a:r>
              <a:rPr lang="pt-BR" b="1" i="1" dirty="0" smtClean="0">
                <a:latin typeface="Cambria" pitchFamily="18" charset="0"/>
                <a:cs typeface="Calibri" pitchFamily="34" charset="0"/>
              </a:rPr>
              <a:t>Segunda</a:t>
            </a:r>
            <a:r>
              <a:rPr lang="pt-BR" dirty="0" smtClean="0">
                <a:latin typeface="Cambria" pitchFamily="18" charset="0"/>
                <a:cs typeface="Calibri" pitchFamily="34" charset="0"/>
              </a:rPr>
              <a:t>: </a:t>
            </a:r>
            <a:r>
              <a:rPr lang="pt-BR" b="1" dirty="0" smtClean="0">
                <a:latin typeface="Cambria" pitchFamily="18" charset="0"/>
                <a:cs typeface="Calibri" pitchFamily="34" charset="0"/>
              </a:rPr>
              <a:t>Universidade de Pesquisa </a:t>
            </a:r>
            <a:r>
              <a:rPr lang="pt-BR" dirty="0" smtClean="0">
                <a:latin typeface="Cambria" pitchFamily="18" charset="0"/>
                <a:cs typeface="Calibri" pitchFamily="34" charset="0"/>
              </a:rPr>
              <a:t>– Von Humboldt – Século XIX;</a:t>
            </a:r>
          </a:p>
          <a:p>
            <a:pPr marL="273050" indent="-273050">
              <a:spcAft>
                <a:spcPts val="800"/>
              </a:spcAft>
              <a:buClr>
                <a:schemeClr val="tx1"/>
              </a:buClr>
            </a:pPr>
            <a:r>
              <a:rPr lang="pt-BR" b="1" i="1" dirty="0" smtClean="0">
                <a:latin typeface="Cambria" pitchFamily="18" charset="0"/>
                <a:cs typeface="Calibri" pitchFamily="34" charset="0"/>
              </a:rPr>
              <a:t>Terceira</a:t>
            </a:r>
            <a:r>
              <a:rPr lang="pt-BR" dirty="0" smtClean="0">
                <a:latin typeface="Cambria" pitchFamily="18" charset="0"/>
                <a:cs typeface="Calibri" pitchFamily="34" charset="0"/>
              </a:rPr>
              <a:t>: </a:t>
            </a:r>
            <a:r>
              <a:rPr lang="pt-BR" b="1" dirty="0" smtClean="0">
                <a:latin typeface="Cambria" pitchFamily="18" charset="0"/>
                <a:cs typeface="Calibri" pitchFamily="34" charset="0"/>
              </a:rPr>
              <a:t>Universidade de Serviços</a:t>
            </a:r>
            <a:r>
              <a:rPr lang="pt-BR" dirty="0" smtClean="0">
                <a:latin typeface="Cambria" pitchFamily="18" charset="0"/>
                <a:cs typeface="Calibri" pitchFamily="34" charset="0"/>
              </a:rPr>
              <a:t>, Século XX (extensão, indutora desenvolvimento socioeconômico, inovação tecnológica). Comissão </a:t>
            </a:r>
            <a:r>
              <a:rPr lang="pt-BR" dirty="0" err="1" smtClean="0">
                <a:latin typeface="Cambria" pitchFamily="18" charset="0"/>
                <a:cs typeface="Calibri" pitchFamily="34" charset="0"/>
              </a:rPr>
              <a:t>Flexner</a:t>
            </a:r>
            <a:r>
              <a:rPr lang="pt-BR" dirty="0" smtClean="0">
                <a:latin typeface="Cambria" pitchFamily="18" charset="0"/>
                <a:cs typeface="Calibri" pitchFamily="34" charset="0"/>
              </a:rPr>
              <a:t>;</a:t>
            </a:r>
          </a:p>
          <a:p>
            <a:pPr marL="273050" indent="-273050">
              <a:spcAft>
                <a:spcPts val="1000"/>
              </a:spcAft>
              <a:buClr>
                <a:schemeClr val="tx1"/>
              </a:buClr>
            </a:pPr>
            <a:r>
              <a:rPr lang="pt-BR" b="1" i="1" dirty="0" smtClean="0">
                <a:solidFill>
                  <a:srgbClr val="00B050"/>
                </a:solidFill>
                <a:latin typeface="Cambria" pitchFamily="18" charset="0"/>
                <a:cs typeface="Calibri" pitchFamily="34" charset="0"/>
              </a:rPr>
              <a:t>Quarta</a:t>
            </a:r>
            <a:r>
              <a:rPr lang="pt-BR" b="1" dirty="0" smtClean="0">
                <a:solidFill>
                  <a:srgbClr val="00B050"/>
                </a:solidFill>
                <a:latin typeface="Cambria" pitchFamily="18" charset="0"/>
                <a:cs typeface="Calibri" pitchFamily="34" charset="0"/>
              </a:rPr>
              <a:t>: Internacionalização, Séc. XXI – Pós Processo Bolonha</a:t>
            </a:r>
            <a:r>
              <a:rPr lang="pt-BR" dirty="0" smtClean="0">
                <a:latin typeface="Cambria" pitchFamily="18" charset="0"/>
                <a:cs typeface="Calibri" pitchFamily="34" charset="0"/>
              </a:rPr>
              <a:t>;</a:t>
            </a:r>
          </a:p>
          <a:p>
            <a:pPr marL="273050" indent="-273050">
              <a:lnSpc>
                <a:spcPct val="90000"/>
              </a:lnSpc>
              <a:buClr>
                <a:schemeClr val="tx1"/>
              </a:buClr>
            </a:pPr>
            <a:endParaRPr lang="pt-BR" b="1" dirty="0">
              <a:latin typeface="Cambria" pitchFamily="18" charset="0"/>
              <a:cs typeface="Calibri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228600" y="223838"/>
            <a:ext cx="8077200" cy="766762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2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900" b="1" i="0" u="none" strike="noStrike" kern="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</a:rPr>
              <a:t>Universidade</a:t>
            </a:r>
            <a:r>
              <a:rPr kumimoji="0" lang="pt-BR" sz="2900" b="1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</a:rPr>
              <a:t>:</a:t>
            </a:r>
            <a:r>
              <a:rPr kumimoji="0" lang="pt-BR" sz="2900" b="1" i="0" u="none" strike="noStrike" kern="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pt-BR" sz="2900" b="1" i="0" u="none" strike="noStrike" kern="0" cap="none" spc="0" normalizeH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itchFamily="18" charset="0"/>
              </a:rPr>
              <a:t>Missões Acadêmicas Essenciais</a:t>
            </a:r>
            <a:endParaRPr kumimoji="0" lang="pt-BR" sz="2900" b="1" i="0" u="none" strike="noStrike" kern="0" cap="none" spc="0" normalizeH="0" baseline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0" y="6616700"/>
            <a:ext cx="42983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altLang="pt-BR" sz="1200" dirty="0"/>
              <a:t>Marcondes M. De Araujo – </a:t>
            </a:r>
            <a:r>
              <a:rPr lang="pt-BR" altLang="pt-BR" sz="1200" dirty="0" smtClean="0"/>
              <a:t>12 SENAED-ABED-UNIT </a:t>
            </a:r>
            <a:r>
              <a:rPr lang="en-US" altLang="pt-BR" sz="1200" dirty="0" smtClean="0"/>
              <a:t>– 10.Jun.2016</a:t>
            </a:r>
            <a:endParaRPr lang="pt-BR" altLang="pt-BR" sz="12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156504"/>
            <a:ext cx="6096000" cy="2348696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533400" y="5599112"/>
            <a:ext cx="7239000" cy="9683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73050" indent="-273050" algn="ctr">
              <a:buClr>
                <a:schemeClr val="tx1"/>
              </a:buClr>
            </a:pPr>
            <a:r>
              <a:rPr lang="pt-BR" sz="2000" b="1" dirty="0">
                <a:solidFill>
                  <a:srgbClr val="00B050"/>
                </a:solidFill>
                <a:latin typeface="Cambria" pitchFamily="18" charset="0"/>
                <a:cs typeface="Calibri" pitchFamily="34" charset="0"/>
                <a:sym typeface="Wingdings" pitchFamily="2" charset="2"/>
              </a:rPr>
              <a:t>Revolução pensamento remove separação rígida Ciências Humanas- </a:t>
            </a:r>
            <a:r>
              <a:rPr lang="pt-BR" sz="2000" b="1" dirty="0" smtClean="0">
                <a:solidFill>
                  <a:srgbClr val="00B050"/>
                </a:solidFill>
                <a:latin typeface="Cambria" pitchFamily="18" charset="0"/>
                <a:cs typeface="Calibri" pitchFamily="34" charset="0"/>
                <a:sym typeface="Wingdings" pitchFamily="2" charset="2"/>
              </a:rPr>
              <a:t>Sociais, </a:t>
            </a:r>
            <a:r>
              <a:rPr lang="pt-BR" sz="2000" b="1" dirty="0">
                <a:solidFill>
                  <a:srgbClr val="00B050"/>
                </a:solidFill>
                <a:latin typeface="Cambria" pitchFamily="18" charset="0"/>
                <a:cs typeface="Calibri" pitchFamily="34" charset="0"/>
                <a:sym typeface="Wingdings" pitchFamily="2" charset="2"/>
              </a:rPr>
              <a:t>Ciências Exatas-Natureza. Favorece </a:t>
            </a:r>
            <a:r>
              <a:rPr lang="pt-BR" sz="20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Calibri" pitchFamily="34" charset="0"/>
                <a:sym typeface="Wingdings" pitchFamily="2" charset="2"/>
              </a:rPr>
              <a:t>autêntica </a:t>
            </a:r>
            <a:r>
              <a:rPr lang="pt-BR" sz="2000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Calibri" pitchFamily="34" charset="0"/>
                <a:sym typeface="Wingdings" pitchFamily="2" charset="2"/>
              </a:rPr>
              <a:t>transdisciplinaridade</a:t>
            </a:r>
            <a:endParaRPr lang="pt-BR" sz="20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Calibri" pitchFamily="34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6"/>
          <p:cNvSpPr txBox="1">
            <a:spLocks/>
          </p:cNvSpPr>
          <p:nvPr/>
        </p:nvSpPr>
        <p:spPr>
          <a:xfrm>
            <a:off x="152400" y="292100"/>
            <a:ext cx="8153400" cy="685800"/>
          </a:xfrm>
          <a:prstGeom prst="rect">
            <a:avLst/>
          </a:prstGeom>
          <a:solidFill>
            <a:srgbClr val="00B0F0"/>
          </a:solidFill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6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 algn="ctr"/>
            <a:r>
              <a:rPr lang="pt-BR" sz="3000" b="1" i="1" u="sng" dirty="0" smtClean="0">
                <a:solidFill>
                  <a:schemeClr val="bg1"/>
                </a:solidFill>
              </a:rPr>
              <a:t>EaD</a:t>
            </a:r>
            <a:r>
              <a:rPr lang="pt-BR" sz="3000" b="1" dirty="0" smtClean="0">
                <a:solidFill>
                  <a:schemeClr val="bg1"/>
                </a:solidFill>
              </a:rPr>
              <a:t>: </a:t>
            </a:r>
            <a:r>
              <a:rPr lang="pt-BR" sz="2800" b="1" dirty="0" smtClean="0">
                <a:solidFill>
                  <a:srgbClr val="C00000"/>
                </a:solidFill>
              </a:rPr>
              <a:t>Metodologia mais cresce (Mundo e Brasil)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0" y="6616700"/>
            <a:ext cx="42983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altLang="pt-BR" sz="1200" dirty="0"/>
              <a:t>Marcondes M. De Araujo – </a:t>
            </a:r>
            <a:r>
              <a:rPr lang="pt-BR" altLang="pt-BR" sz="1200" dirty="0" smtClean="0"/>
              <a:t>12 SENAED-ABED-UNIT </a:t>
            </a:r>
            <a:r>
              <a:rPr lang="en-US" altLang="pt-BR" sz="1200" dirty="0" smtClean="0"/>
              <a:t>– 10.Jun.2016</a:t>
            </a:r>
            <a:endParaRPr lang="pt-BR" altLang="pt-BR" sz="12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52399" y="1143000"/>
            <a:ext cx="8378825" cy="5473700"/>
          </a:xfrm>
        </p:spPr>
        <p:txBody>
          <a:bodyPr/>
          <a:lstStyle/>
          <a:p>
            <a:pPr marL="214313" indent="-214313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pt-BR" sz="1900" dirty="0"/>
              <a:t>Open </a:t>
            </a:r>
            <a:r>
              <a:rPr lang="pt-BR" sz="1900" dirty="0" err="1"/>
              <a:t>University</a:t>
            </a:r>
            <a:r>
              <a:rPr lang="pt-BR" sz="1900" dirty="0"/>
              <a:t> UK, Observatório Aprendizagem </a:t>
            </a:r>
            <a:r>
              <a:rPr lang="pt-BR" sz="1900" dirty="0" err="1"/>
              <a:t>Transfronteiras</a:t>
            </a:r>
            <a:r>
              <a:rPr lang="pt-BR" sz="1900" dirty="0"/>
              <a:t> Londres</a:t>
            </a:r>
          </a:p>
          <a:p>
            <a:pPr marL="214313" indent="-214313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pt-BR" sz="1900" dirty="0" err="1"/>
              <a:t>Coursera</a:t>
            </a:r>
            <a:r>
              <a:rPr lang="pt-BR" sz="1900" dirty="0"/>
              <a:t>, Open </a:t>
            </a:r>
            <a:r>
              <a:rPr lang="pt-BR" sz="1900" i="1" dirty="0" err="1"/>
              <a:t>CourseWare</a:t>
            </a:r>
            <a:r>
              <a:rPr lang="pt-BR" sz="1900" dirty="0"/>
              <a:t> (+ 4 mil cursos, acesso </a:t>
            </a:r>
            <a:r>
              <a:rPr lang="pt-BR" sz="1900" dirty="0" smtClean="0"/>
              <a:t>global)</a:t>
            </a:r>
            <a:endParaRPr lang="pt-BR" sz="1900" dirty="0"/>
          </a:p>
          <a:p>
            <a:pPr marL="214313" indent="-214313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pt-BR" sz="1900" dirty="0"/>
              <a:t>OCDE, equilíbrio presencial e EaD: Cerca </a:t>
            </a:r>
            <a:r>
              <a:rPr lang="pt-BR" sz="1900" dirty="0" smtClean="0"/>
              <a:t>50</a:t>
            </a:r>
            <a:r>
              <a:rPr lang="pt-BR" sz="1900" dirty="0"/>
              <a:t>%</a:t>
            </a:r>
          </a:p>
          <a:p>
            <a:pPr marL="214313" indent="-214313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pt-BR" sz="1900" dirty="0"/>
              <a:t>Brasil (2011-2012) </a:t>
            </a:r>
            <a:r>
              <a:rPr lang="pt-BR" sz="1900" b="1" i="1" dirty="0"/>
              <a:t>Educação Superior</a:t>
            </a:r>
            <a:r>
              <a:rPr lang="pt-BR" sz="1900" dirty="0"/>
              <a:t>, </a:t>
            </a:r>
            <a:r>
              <a:rPr lang="pt-BR" sz="1900" b="1" i="1" dirty="0"/>
              <a:t>EaD </a:t>
            </a:r>
            <a:r>
              <a:rPr lang="pt-BR" sz="1900" dirty="0"/>
              <a:t>cresceu (13%) presencial (12%)</a:t>
            </a:r>
          </a:p>
          <a:p>
            <a:pPr marL="214313" indent="-21431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1900" dirty="0" smtClean="0"/>
              <a:t>CensoEaD2014 </a:t>
            </a:r>
            <a:r>
              <a:rPr lang="pt-BR" sz="1900" dirty="0"/>
              <a:t>(2003-2014) </a:t>
            </a:r>
            <a:r>
              <a:rPr lang="pt-BR" sz="1900" dirty="0" smtClean="0"/>
              <a:t>No. curso superior (+2.588,5%) presencial (+66,9%)</a:t>
            </a:r>
            <a:endParaRPr lang="pt-BR" sz="1900" dirty="0"/>
          </a:p>
          <a:p>
            <a:endParaRPr lang="en-US" dirty="0"/>
          </a:p>
        </p:txBody>
      </p:sp>
      <p:sp>
        <p:nvSpPr>
          <p:cNvPr id="8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20</a:t>
            </a:r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981325"/>
            <a:ext cx="4031656" cy="3114675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50800" y="6130925"/>
            <a:ext cx="4914900" cy="1809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 smtClean="0"/>
              <a:t>Brasil: Evolução matrícula Educação Superior (Graduação) - Modalidade</a:t>
            </a:r>
            <a:endParaRPr lang="en-US" sz="1200" b="1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993" y="3416299"/>
            <a:ext cx="2085007" cy="211060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255" y="3429000"/>
            <a:ext cx="1861144" cy="2054224"/>
          </a:xfrm>
          <a:prstGeom prst="rect">
            <a:avLst/>
          </a:prstGeom>
        </p:spPr>
      </p:pic>
      <p:sp>
        <p:nvSpPr>
          <p:cNvPr id="13" name="Elipse 12"/>
          <p:cNvSpPr/>
          <p:nvPr/>
        </p:nvSpPr>
        <p:spPr>
          <a:xfrm>
            <a:off x="4572000" y="5521324"/>
            <a:ext cx="1699593" cy="44608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rgbClr val="C00000"/>
                </a:solidFill>
              </a:rPr>
              <a:t>Matricula EaD (Região)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6781800" y="5562600"/>
            <a:ext cx="1600200" cy="3603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</a:rPr>
              <a:t>Matricula PRESENCIAL (Região)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62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9"/>
          <p:cNvSpPr>
            <a:spLocks noChangeArrowheads="1"/>
          </p:cNvSpPr>
          <p:nvPr/>
        </p:nvSpPr>
        <p:spPr bwMode="auto">
          <a:xfrm>
            <a:off x="694152" y="1652163"/>
            <a:ext cx="172515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</a:rPr>
              <a:t>Aprendizagem </a:t>
            </a:r>
          </a:p>
          <a:p>
            <a:pPr algn="ctr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</a:rPr>
              <a:t>Onnline  </a:t>
            </a:r>
          </a:p>
          <a:p>
            <a:pPr algn="ctr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</a:rPr>
              <a:t>“Online Learning”</a:t>
            </a:r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6163965" y="1662737"/>
            <a:ext cx="173477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</a:rPr>
              <a:t>Aprendizagem </a:t>
            </a:r>
          </a:p>
          <a:p>
            <a:pPr algn="ctr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</a:rPr>
              <a:t>Presencial  </a:t>
            </a:r>
          </a:p>
          <a:p>
            <a:pPr algn="ctr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</a:rPr>
              <a:t>“Offline Learning”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26900" y="2454041"/>
            <a:ext cx="1096424" cy="485775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sz="1350" dirty="0">
              <a:latin typeface="Calibri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923322" y="2454041"/>
            <a:ext cx="1154336" cy="485775"/>
          </a:xfrm>
          <a:prstGeom prst="rect">
            <a:avLst/>
          </a:prstGeom>
          <a:solidFill>
            <a:srgbClr val="33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sz="1350" dirty="0">
              <a:latin typeface="Calibri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77658" y="2454041"/>
            <a:ext cx="1094700" cy="485775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sz="1350" dirty="0">
              <a:latin typeface="Calibri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172358" y="2454041"/>
            <a:ext cx="1154336" cy="48577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sz="1350" dirty="0">
              <a:latin typeface="Calibri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326694" y="2454041"/>
            <a:ext cx="1241437" cy="485775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sz="1350" dirty="0">
              <a:latin typeface="Calibri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568131" y="2454041"/>
            <a:ext cx="1276294" cy="485775"/>
          </a:xfrm>
          <a:prstGeom prst="rect">
            <a:avLst/>
          </a:prstGeom>
          <a:solidFill>
            <a:srgbClr val="E8F3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sz="1350" dirty="0">
              <a:latin typeface="Calibri" pitchFamily="34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6647470" y="2978934"/>
            <a:ext cx="11176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pt-BR" sz="1200" b="1" dirty="0">
                <a:solidFill>
                  <a:schemeClr val="accent1">
                    <a:lumMod val="50000"/>
                  </a:schemeClr>
                </a:solidFill>
              </a:rPr>
              <a:t>Sala de aula </a:t>
            </a:r>
          </a:p>
          <a:p>
            <a:pPr algn="ctr"/>
            <a:r>
              <a:rPr lang="pt-BR" sz="1200" b="1" dirty="0">
                <a:solidFill>
                  <a:schemeClr val="accent1">
                    <a:lumMod val="50000"/>
                  </a:schemeClr>
                </a:solidFill>
              </a:rPr>
              <a:t>tradicional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5378031" y="2960432"/>
            <a:ext cx="11865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pt-BR" sz="1200" b="1" dirty="0">
                <a:solidFill>
                  <a:schemeClr val="accent1">
                    <a:lumMod val="50000"/>
                  </a:schemeClr>
                </a:solidFill>
              </a:rPr>
              <a:t>Baixo uso de </a:t>
            </a:r>
          </a:p>
          <a:p>
            <a:pPr algn="ctr"/>
            <a:r>
              <a:rPr lang="pt-BR" sz="1200" b="1" dirty="0">
                <a:solidFill>
                  <a:schemeClr val="accent1">
                    <a:lumMod val="50000"/>
                  </a:schemeClr>
                </a:solidFill>
              </a:rPr>
              <a:t>tecnologia 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379932" y="2897605"/>
            <a:ext cx="16117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pt-BR" sz="1200" b="1" dirty="0">
                <a:solidFill>
                  <a:schemeClr val="accent1">
                    <a:lumMod val="50000"/>
                  </a:schemeClr>
                </a:solidFill>
              </a:rPr>
              <a:t>Aprendizagem Mista ou </a:t>
            </a:r>
          </a:p>
          <a:p>
            <a:pPr algn="ctr"/>
            <a:r>
              <a:rPr lang="pt-BR" sz="1200" b="1" dirty="0">
                <a:solidFill>
                  <a:schemeClr val="accent1">
                    <a:lumMod val="50000"/>
                  </a:schemeClr>
                </a:solidFill>
              </a:rPr>
              <a:t>Blended Learning</a:t>
            </a: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1947786" y="2946265"/>
            <a:ext cx="11352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pt-BR" sz="1200" b="1" dirty="0">
                <a:solidFill>
                  <a:schemeClr val="accent1">
                    <a:lumMod val="50000"/>
                  </a:schemeClr>
                </a:solidFill>
              </a:rPr>
              <a:t>Alto uso </a:t>
            </a:r>
          </a:p>
          <a:p>
            <a:pPr algn="ctr"/>
            <a:r>
              <a:rPr lang="pt-BR" sz="1200" b="1" dirty="0">
                <a:solidFill>
                  <a:schemeClr val="accent1">
                    <a:lumMod val="50000"/>
                  </a:schemeClr>
                </a:solidFill>
              </a:rPr>
              <a:t>meios de </a:t>
            </a:r>
          </a:p>
          <a:p>
            <a:pPr algn="ctr"/>
            <a:r>
              <a:rPr lang="pt-BR" sz="1200" b="1" dirty="0">
                <a:solidFill>
                  <a:schemeClr val="accent1">
                    <a:lumMod val="50000"/>
                  </a:schemeClr>
                </a:solidFill>
              </a:rPr>
              <a:t>tecnológicos</a:t>
            </a: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40786" y="2865500"/>
            <a:ext cx="13372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pt-BR" sz="1200" b="1" dirty="0">
                <a:solidFill>
                  <a:schemeClr val="accent1">
                    <a:lumMod val="50000"/>
                  </a:schemeClr>
                </a:solidFill>
              </a:rPr>
              <a:t>Completamente</a:t>
            </a:r>
          </a:p>
          <a:p>
            <a:pPr algn="ctr"/>
            <a:r>
              <a:rPr lang="pt-BR" sz="1200" b="1" i="1" dirty="0">
                <a:solidFill>
                  <a:schemeClr val="accent1">
                    <a:lumMod val="50000"/>
                  </a:schemeClr>
                </a:solidFill>
              </a:rPr>
              <a:t>online,</a:t>
            </a:r>
            <a:r>
              <a:rPr lang="pt-BR" sz="1200" b="1" dirty="0">
                <a:solidFill>
                  <a:schemeClr val="accent1">
                    <a:lumMod val="50000"/>
                  </a:schemeClr>
                </a:solidFill>
              </a:rPr>
              <a:t> sem o </a:t>
            </a:r>
          </a:p>
          <a:p>
            <a:pPr algn="ctr"/>
            <a:r>
              <a:rPr lang="pt-BR" sz="1200" b="1" dirty="0">
                <a:solidFill>
                  <a:schemeClr val="accent1">
                    <a:lumMod val="50000"/>
                  </a:schemeClr>
                </a:solidFill>
              </a:rPr>
              <a:t>componente </a:t>
            </a:r>
          </a:p>
          <a:p>
            <a:pPr algn="ctr"/>
            <a:r>
              <a:rPr lang="pt-BR" sz="1200" b="1" dirty="0">
                <a:solidFill>
                  <a:schemeClr val="accent1">
                    <a:lumMod val="50000"/>
                  </a:schemeClr>
                </a:solidFill>
              </a:rPr>
              <a:t>face-a-face</a:t>
            </a:r>
            <a:endParaRPr lang="pt-BR" sz="1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3209952" y="3606919"/>
            <a:ext cx="20152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</a:rPr>
              <a:t>Uso intermediário de </a:t>
            </a:r>
          </a:p>
          <a:p>
            <a:pPr algn="ctr"/>
            <a:r>
              <a:rPr lang="pt-BR" sz="1400" b="1" dirty="0">
                <a:solidFill>
                  <a:schemeClr val="accent1">
                    <a:lumMod val="50000"/>
                  </a:schemeClr>
                </a:solidFill>
              </a:rPr>
              <a:t>meios tecnológicos</a:t>
            </a:r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 flipH="1" flipV="1">
            <a:off x="1409399" y="4153134"/>
            <a:ext cx="5645103" cy="2906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dirty="0"/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1517264" y="4190531"/>
            <a:ext cx="54006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pt-BR" sz="1600" b="1" dirty="0">
                <a:solidFill>
                  <a:schemeClr val="accent1">
                    <a:lumMod val="50000"/>
                  </a:schemeClr>
                </a:solidFill>
              </a:rPr>
              <a:t>Aumento gradativo de meios tecnológicos online</a:t>
            </a:r>
          </a:p>
        </p:txBody>
      </p:sp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1100966" y="4413871"/>
            <a:ext cx="189666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pt-BR" sz="1200" b="1" dirty="0">
                <a:solidFill>
                  <a:schemeClr val="accent1">
                    <a:lumMod val="50000"/>
                  </a:schemeClr>
                </a:solidFill>
              </a:rPr>
              <a:t>Curso inteiramente</a:t>
            </a:r>
          </a:p>
          <a:p>
            <a:pPr algn="ctr"/>
            <a:r>
              <a:rPr lang="pt-BR" sz="1200" b="1" dirty="0">
                <a:solidFill>
                  <a:schemeClr val="accent1">
                    <a:lumMod val="50000"/>
                  </a:schemeClr>
                </a:solidFill>
              </a:rPr>
              <a:t>entregue por meio de </a:t>
            </a:r>
          </a:p>
          <a:p>
            <a:pPr algn="ctr"/>
            <a:r>
              <a:rPr lang="pt-BR" sz="1200" b="1" dirty="0">
                <a:solidFill>
                  <a:schemeClr val="accent1">
                    <a:lumMod val="50000"/>
                  </a:schemeClr>
                </a:solidFill>
              </a:rPr>
              <a:t>plataforma de </a:t>
            </a:r>
          </a:p>
          <a:p>
            <a:pPr algn="ctr"/>
            <a:r>
              <a:rPr lang="pt-BR" sz="1200" b="1" dirty="0">
                <a:solidFill>
                  <a:schemeClr val="accent1">
                    <a:lumMod val="50000"/>
                  </a:schemeClr>
                </a:solidFill>
              </a:rPr>
              <a:t>aprendizagem </a:t>
            </a:r>
          </a:p>
          <a:p>
            <a:pPr algn="ctr"/>
            <a:r>
              <a:rPr lang="pt-BR" sz="1200" b="1" dirty="0">
                <a:solidFill>
                  <a:schemeClr val="accent1">
                    <a:lumMod val="50000"/>
                  </a:schemeClr>
                </a:solidFill>
              </a:rPr>
              <a:t>eletrônica</a:t>
            </a:r>
            <a:endParaRPr lang="pt-BR" sz="1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Rectangle 26"/>
          <p:cNvSpPr>
            <a:spLocks noChangeArrowheads="1"/>
          </p:cNvSpPr>
          <p:nvPr/>
        </p:nvSpPr>
        <p:spPr bwMode="auto">
          <a:xfrm>
            <a:off x="5521750" y="4556768"/>
            <a:ext cx="18101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pt-BR" sz="1200" b="1" dirty="0">
                <a:solidFill>
                  <a:schemeClr val="accent1">
                    <a:lumMod val="50000"/>
                  </a:schemeClr>
                </a:solidFill>
              </a:rPr>
              <a:t>Curso de uso de</a:t>
            </a:r>
          </a:p>
          <a:p>
            <a:pPr algn="ctr"/>
            <a:r>
              <a:rPr lang="pt-BR" sz="1200" b="1" dirty="0">
                <a:solidFill>
                  <a:schemeClr val="accent1">
                    <a:lumMod val="50000"/>
                  </a:schemeClr>
                </a:solidFill>
              </a:rPr>
              <a:t>pequena participação </a:t>
            </a:r>
          </a:p>
          <a:p>
            <a:pPr algn="ctr"/>
            <a:r>
              <a:rPr lang="pt-BR" sz="1200" b="1" dirty="0">
                <a:solidFill>
                  <a:schemeClr val="accent1">
                    <a:lumMod val="50000"/>
                  </a:schemeClr>
                </a:solidFill>
              </a:rPr>
              <a:t>de tecnologia</a:t>
            </a:r>
            <a:endParaRPr lang="pt-BR" sz="1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Line 23"/>
          <p:cNvSpPr>
            <a:spLocks noChangeShapeType="1"/>
          </p:cNvSpPr>
          <p:nvPr/>
        </p:nvSpPr>
        <p:spPr bwMode="auto">
          <a:xfrm flipH="1" flipV="1">
            <a:off x="1409398" y="5603825"/>
            <a:ext cx="5824382" cy="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dirty="0"/>
          </a:p>
        </p:txBody>
      </p:sp>
      <p:sp>
        <p:nvSpPr>
          <p:cNvPr id="22" name="Rectangle 24"/>
          <p:cNvSpPr>
            <a:spLocks noChangeArrowheads="1"/>
          </p:cNvSpPr>
          <p:nvPr/>
        </p:nvSpPr>
        <p:spPr bwMode="auto">
          <a:xfrm>
            <a:off x="1653827" y="5164537"/>
            <a:ext cx="54006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pt-BR" sz="1600" b="1" dirty="0">
                <a:solidFill>
                  <a:schemeClr val="accent1">
                    <a:lumMod val="50000"/>
                  </a:schemeClr>
                </a:solidFill>
              </a:rPr>
              <a:t>e-learning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153830" y="3037414"/>
            <a:ext cx="25315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1350" dirty="0">
                <a:solidFill>
                  <a:schemeClr val="accent1">
                    <a:lumMod val="50000"/>
                  </a:schemeClr>
                </a:solidFill>
              </a:rPr>
              <a:t>+</a:t>
            </a:r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5215456" y="2970773"/>
            <a:ext cx="24878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sz="1500" dirty="0">
                <a:solidFill>
                  <a:schemeClr val="accent1">
                    <a:lumMod val="50000"/>
                  </a:schemeClr>
                </a:solidFill>
              </a:rPr>
              <a:t>-</a:t>
            </a:r>
          </a:p>
        </p:txBody>
      </p:sp>
      <p:sp>
        <p:nvSpPr>
          <p:cNvPr id="25" name="AutoShape 11"/>
          <p:cNvSpPr>
            <a:spLocks/>
          </p:cNvSpPr>
          <p:nvPr/>
        </p:nvSpPr>
        <p:spPr bwMode="auto">
          <a:xfrm rot="16200000">
            <a:off x="4151702" y="2598871"/>
            <a:ext cx="172988" cy="1954523"/>
          </a:xfrm>
          <a:prstGeom prst="leftBrace">
            <a:avLst>
              <a:gd name="adj1" fmla="val 54956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 sz="135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8" name="Título 6"/>
          <p:cNvSpPr txBox="1">
            <a:spLocks/>
          </p:cNvSpPr>
          <p:nvPr/>
        </p:nvSpPr>
        <p:spPr>
          <a:xfrm>
            <a:off x="152400" y="369204"/>
            <a:ext cx="8153400" cy="683481"/>
          </a:xfrm>
          <a:prstGeom prst="rect">
            <a:avLst/>
          </a:prstGeom>
          <a:solidFill>
            <a:srgbClr val="00B0F0"/>
          </a:solidFill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6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 algn="ctr"/>
            <a:r>
              <a:rPr lang="pt-BR" sz="3000" b="1" dirty="0" smtClean="0">
                <a:solidFill>
                  <a:srgbClr val="C00000"/>
                </a:solidFill>
              </a:rPr>
              <a:t>Descrição Esquemática Aprendizagem Mista</a:t>
            </a:r>
            <a:endParaRPr lang="en-US" sz="3000" b="1" dirty="0">
              <a:solidFill>
                <a:srgbClr val="C00000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031050" y="5994400"/>
            <a:ext cx="6360350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Apud. Robin Mason</a:t>
            </a:r>
            <a:endParaRPr lang="en-US" sz="1600" b="1" dirty="0"/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0" y="6616700"/>
            <a:ext cx="42983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altLang="pt-BR" sz="1200" dirty="0"/>
              <a:t>Marcondes M. De Araujo – </a:t>
            </a:r>
            <a:r>
              <a:rPr lang="pt-BR" altLang="pt-BR" sz="1200" dirty="0" smtClean="0"/>
              <a:t>12 SENAED-ABED-UNIT </a:t>
            </a:r>
            <a:r>
              <a:rPr lang="en-US" altLang="pt-BR" sz="1200" dirty="0" smtClean="0"/>
              <a:t>– 10.Jun.2016</a:t>
            </a:r>
            <a:endParaRPr lang="pt-BR" altLang="pt-BR" sz="1200" dirty="0"/>
          </a:p>
        </p:txBody>
      </p:sp>
      <p:sp>
        <p:nvSpPr>
          <p:cNvPr id="31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8531225" y="5648325"/>
            <a:ext cx="549275" cy="396875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2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7848600" cy="563562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pt-BR" sz="3000" b="1" dirty="0" smtClean="0">
                <a:solidFill>
                  <a:srgbClr val="C00000"/>
                </a:solidFill>
              </a:rPr>
              <a:t>Modernidade, Tendências e Inovação em EaD</a:t>
            </a:r>
            <a:endParaRPr lang="en-US" sz="3000" b="1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977900"/>
            <a:ext cx="8001000" cy="5549900"/>
          </a:xfrm>
        </p:spPr>
        <p:txBody>
          <a:bodyPr/>
          <a:lstStyle/>
          <a:p>
            <a:pPr marL="91440" indent="-182880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pt-BR" sz="2000" dirty="0"/>
              <a:t>Transportar ou vestir </a:t>
            </a:r>
            <a:r>
              <a:rPr lang="pt-BR" sz="2000" dirty="0" smtClean="0"/>
              <a:t>próprio </a:t>
            </a:r>
            <a:r>
              <a:rPr lang="pt-BR" sz="2000" dirty="0"/>
              <a:t>dispositivo – </a:t>
            </a:r>
            <a:r>
              <a:rPr lang="pt-BR" sz="2000" dirty="0" smtClean="0"/>
              <a:t>BYOD </a:t>
            </a:r>
            <a:r>
              <a:rPr lang="pt-BR" sz="2000" dirty="0"/>
              <a:t>(</a:t>
            </a:r>
            <a:r>
              <a:rPr lang="pt-BR" sz="2000" i="1" dirty="0" err="1"/>
              <a:t>Bring</a:t>
            </a:r>
            <a:r>
              <a:rPr lang="pt-BR" sz="2000" i="1" dirty="0"/>
              <a:t> </a:t>
            </a:r>
            <a:r>
              <a:rPr lang="pt-BR" sz="2000" i="1" dirty="0" err="1"/>
              <a:t>your</a:t>
            </a:r>
            <a:r>
              <a:rPr lang="pt-BR" sz="2000" i="1" dirty="0"/>
              <a:t> </a:t>
            </a:r>
            <a:r>
              <a:rPr lang="pt-BR" sz="2000" i="1" dirty="0" err="1"/>
              <a:t>own</a:t>
            </a:r>
            <a:r>
              <a:rPr lang="pt-BR" sz="2000" i="1" dirty="0"/>
              <a:t> </a:t>
            </a:r>
            <a:r>
              <a:rPr lang="pt-BR" sz="2000" i="1" dirty="0" err="1"/>
              <a:t>device</a:t>
            </a:r>
            <a:r>
              <a:rPr lang="pt-BR" sz="2000" dirty="0"/>
              <a:t>)</a:t>
            </a:r>
          </a:p>
          <a:p>
            <a:pPr marL="91440" indent="-182880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pt-BR" sz="2000" dirty="0" smtClean="0"/>
              <a:t>Tecnologias </a:t>
            </a:r>
            <a:r>
              <a:rPr lang="pt-BR" sz="2000" dirty="0"/>
              <a:t>móveis, </a:t>
            </a:r>
            <a:r>
              <a:rPr lang="pt-BR" sz="2000" dirty="0" err="1"/>
              <a:t>tablet</a:t>
            </a:r>
            <a:r>
              <a:rPr lang="pt-BR" sz="2000" dirty="0"/>
              <a:t>, </a:t>
            </a:r>
            <a:r>
              <a:rPr lang="pt-BR" sz="2000" dirty="0" smtClean="0"/>
              <a:t>smartphone</a:t>
            </a:r>
            <a:endParaRPr lang="pt-BR" sz="2000" dirty="0"/>
          </a:p>
          <a:p>
            <a:pPr marL="91440" indent="-182880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pt-BR" sz="2000" dirty="0"/>
              <a:t>Redes e mídias sociais</a:t>
            </a:r>
          </a:p>
          <a:p>
            <a:pPr marL="91440" indent="-182880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pt-BR" sz="2000" dirty="0"/>
              <a:t>REA – Recursos Educacionais </a:t>
            </a:r>
            <a:r>
              <a:rPr lang="pt-BR" sz="2000" dirty="0" smtClean="0"/>
              <a:t>Abertos</a:t>
            </a:r>
            <a:endParaRPr lang="pt-BR" sz="2000" dirty="0"/>
          </a:p>
          <a:p>
            <a:pPr marL="91440" indent="-182880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pt-BR" sz="2000" dirty="0"/>
              <a:t>E-Book</a:t>
            </a:r>
          </a:p>
          <a:p>
            <a:pPr marL="91440" indent="-182880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pt-BR" sz="2000" dirty="0"/>
              <a:t>Certificação (</a:t>
            </a:r>
            <a:r>
              <a:rPr lang="pt-BR" sz="2000" dirty="0" err="1"/>
              <a:t>Badges</a:t>
            </a:r>
            <a:r>
              <a:rPr lang="pt-BR" sz="2000" dirty="0" smtClean="0"/>
              <a:t>)</a:t>
            </a:r>
            <a:endParaRPr lang="pt-BR" sz="2000" dirty="0"/>
          </a:p>
          <a:p>
            <a:pPr marL="91440" indent="-182880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pt-BR" sz="2000" dirty="0" err="1" smtClean="0"/>
              <a:t>MOOCs</a:t>
            </a:r>
            <a:r>
              <a:rPr lang="pt-BR" sz="2000" dirty="0" smtClean="0"/>
              <a:t> </a:t>
            </a:r>
            <a:r>
              <a:rPr lang="pt-BR" sz="2000" dirty="0"/>
              <a:t>(Cursos abertos online para </a:t>
            </a:r>
            <a:r>
              <a:rPr lang="pt-BR" sz="2000" dirty="0" smtClean="0"/>
              <a:t>grande público)</a:t>
            </a:r>
            <a:endParaRPr lang="pt-BR" sz="2000" dirty="0"/>
          </a:p>
          <a:p>
            <a:pPr marL="91440" indent="-182880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pt-BR" sz="2000" dirty="0" err="1"/>
              <a:t>Flipped</a:t>
            </a:r>
            <a:r>
              <a:rPr lang="pt-BR" sz="2000" dirty="0"/>
              <a:t> </a:t>
            </a:r>
            <a:r>
              <a:rPr lang="pt-BR" sz="2000" dirty="0" err="1"/>
              <a:t>Classroom</a:t>
            </a:r>
            <a:r>
              <a:rPr lang="pt-BR" sz="2000" dirty="0"/>
              <a:t> (Aprendizagem mista), presencial e </a:t>
            </a:r>
            <a:r>
              <a:rPr lang="pt-BR" sz="2000" dirty="0" smtClean="0"/>
              <a:t>distância</a:t>
            </a:r>
            <a:endParaRPr lang="pt-BR" sz="2000" dirty="0"/>
          </a:p>
          <a:p>
            <a:pPr marL="91440" indent="-182880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pt-BR" sz="2000" dirty="0"/>
              <a:t>Analíticas de </a:t>
            </a:r>
            <a:r>
              <a:rPr lang="pt-BR" sz="2000" dirty="0" smtClean="0"/>
              <a:t>aprendizagem</a:t>
            </a:r>
            <a:endParaRPr lang="pt-BR" sz="2000" dirty="0"/>
          </a:p>
          <a:p>
            <a:pPr marL="91440" indent="-182880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pt-BR" sz="2000" dirty="0"/>
              <a:t>Realidade aumentada</a:t>
            </a:r>
          </a:p>
          <a:p>
            <a:pPr marL="91440" indent="-182880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pt-BR" sz="2000" dirty="0"/>
              <a:t>QR </a:t>
            </a:r>
            <a:r>
              <a:rPr lang="pt-BR" sz="2000" dirty="0" err="1"/>
              <a:t>Code</a:t>
            </a:r>
            <a:r>
              <a:rPr lang="pt-BR" sz="2000" dirty="0"/>
              <a:t> (</a:t>
            </a:r>
            <a:r>
              <a:rPr lang="pt-BR" sz="2000" dirty="0" err="1"/>
              <a:t>Quik</a:t>
            </a:r>
            <a:r>
              <a:rPr lang="pt-BR" sz="2000" dirty="0"/>
              <a:t> Response</a:t>
            </a:r>
            <a:r>
              <a:rPr lang="pt-BR" sz="2000" dirty="0" smtClean="0"/>
              <a:t>)</a:t>
            </a:r>
            <a:endParaRPr lang="pt-BR" sz="2000" dirty="0"/>
          </a:p>
          <a:p>
            <a:pPr marL="91440" indent="-182880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pt-BR" sz="2000" dirty="0"/>
              <a:t>Impressão </a:t>
            </a:r>
            <a:r>
              <a:rPr lang="pt-BR" sz="2000" dirty="0" smtClean="0"/>
              <a:t>3D</a:t>
            </a:r>
            <a:endParaRPr lang="pt-BR" sz="2000" dirty="0"/>
          </a:p>
          <a:p>
            <a:pPr marL="91440" indent="-182880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pt-BR" sz="2000" dirty="0"/>
              <a:t>Big Data</a:t>
            </a:r>
          </a:p>
          <a:p>
            <a:pPr marL="91440" indent="-182880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pt-BR" sz="2000" dirty="0"/>
              <a:t>Era da Adaptação (Imaginação e capacidade de inovar)</a:t>
            </a:r>
          </a:p>
          <a:p>
            <a:pPr marL="91440" indent="-182880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pt-BR" sz="2000" dirty="0"/>
              <a:t>STEM (</a:t>
            </a:r>
            <a:r>
              <a:rPr lang="pt-BR" sz="2000" dirty="0" smtClean="0"/>
              <a:t>C&amp;T, </a:t>
            </a:r>
            <a:r>
              <a:rPr lang="pt-BR" sz="2000" dirty="0"/>
              <a:t>Engenharia e Matemática) - </a:t>
            </a:r>
            <a:r>
              <a:rPr lang="pt-BR" sz="2000" dirty="0" smtClean="0"/>
              <a:t>abordagem educacional</a:t>
            </a:r>
            <a:endParaRPr lang="pt-BR" sz="2000" dirty="0"/>
          </a:p>
          <a:p>
            <a:pPr marL="91440" indent="-182880">
              <a:spcBef>
                <a:spcPts val="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pt-BR" sz="2000" dirty="0"/>
              <a:t>NBIC (Nanotecnologia, Biotecnologia, </a:t>
            </a:r>
            <a:r>
              <a:rPr lang="pt-BR" sz="2000" dirty="0" err="1" smtClean="0"/>
              <a:t>TICs</a:t>
            </a:r>
            <a:r>
              <a:rPr lang="pt-BR" sz="2000" dirty="0" smtClean="0"/>
              <a:t> e </a:t>
            </a:r>
            <a:r>
              <a:rPr lang="pt-BR" sz="2000" dirty="0"/>
              <a:t>Ciências </a:t>
            </a:r>
            <a:r>
              <a:rPr lang="pt-BR" sz="2000" dirty="0" smtClean="0"/>
              <a:t>Cognitivas)</a:t>
            </a:r>
            <a:endParaRPr lang="en-US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22</a:t>
            </a:r>
            <a:endParaRPr lang="en-US" dirty="0"/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0" y="6616700"/>
            <a:ext cx="42983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altLang="pt-BR" sz="1200" dirty="0"/>
              <a:t>Marcondes M. De Araujo – </a:t>
            </a:r>
            <a:r>
              <a:rPr lang="pt-BR" altLang="pt-BR" sz="1200" dirty="0" smtClean="0"/>
              <a:t>12 SENAED-ABED-UNIT </a:t>
            </a:r>
            <a:r>
              <a:rPr lang="en-US" altLang="pt-BR" sz="1200" dirty="0" smtClean="0"/>
              <a:t>– 10.Jun.2016</a:t>
            </a:r>
            <a:endParaRPr lang="pt-BR" altLang="pt-BR" sz="1200" dirty="0"/>
          </a:p>
        </p:txBody>
      </p:sp>
    </p:spTree>
    <p:extLst>
      <p:ext uri="{BB962C8B-B14F-4D97-AF65-F5344CB8AC3E}">
        <p14:creationId xmlns:p14="http://schemas.microsoft.com/office/powerpoint/2010/main" val="93509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23</a:t>
            </a:r>
            <a:endParaRPr lang="en-US" dirty="0"/>
          </a:p>
        </p:txBody>
      </p:sp>
      <p:pic>
        <p:nvPicPr>
          <p:cNvPr id="5" name="Picture 2" descr="E:\FORMIGA-2013\APRESENTAÇÕES\MOOC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56536"/>
            <a:ext cx="8077200" cy="5523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228600" y="185738"/>
            <a:ext cx="8153400" cy="766762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2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0" cap="none" spc="0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itchFamily="18" charset="0"/>
              </a:rPr>
              <a:t>MOOCs</a:t>
            </a:r>
            <a:r>
              <a:rPr kumimoji="0" lang="pt-BR" sz="3000" b="1" i="0" u="none" strike="noStrike" kern="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itchFamily="18" charset="0"/>
              </a:rPr>
              <a:t>: O Futuro da Aprendizagem</a:t>
            </a:r>
            <a:endParaRPr kumimoji="0" lang="pt-BR" sz="3000" b="1" i="0" u="none" strike="noStrike" kern="0" cap="none" spc="0" normalizeH="0" baseline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0" y="6616700"/>
            <a:ext cx="42983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altLang="pt-BR" sz="1200" dirty="0"/>
              <a:t>Marcondes M. De Araujo – </a:t>
            </a:r>
            <a:r>
              <a:rPr lang="pt-BR" altLang="pt-BR" sz="1200" dirty="0" smtClean="0"/>
              <a:t>12 SENAED-ABED-UNIT </a:t>
            </a:r>
            <a:r>
              <a:rPr lang="en-US" altLang="pt-BR" sz="1200" dirty="0" smtClean="0"/>
              <a:t>– 10.Jun.2016</a:t>
            </a:r>
            <a:endParaRPr lang="pt-BR" alt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500" y="185738"/>
            <a:ext cx="8153400" cy="792162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pt-BR" sz="3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BRASIL:</a:t>
            </a:r>
            <a:r>
              <a:rPr lang="pt-BR" sz="3000" b="1" dirty="0" smtClean="0">
                <a:solidFill>
                  <a:srgbClr val="C00000"/>
                </a:solidFill>
              </a:rPr>
              <a:t> </a:t>
            </a:r>
            <a:r>
              <a:rPr lang="pt-BR" sz="3000" b="1" dirty="0" smtClean="0">
                <a:solidFill>
                  <a:schemeClr val="bg1"/>
                </a:solidFill>
              </a:rPr>
              <a:t>DESAFIOS - </a:t>
            </a:r>
            <a:r>
              <a:rPr lang="pt-BR" sz="3000" b="1" dirty="0" smtClean="0">
                <a:solidFill>
                  <a:srgbClr val="C00000"/>
                </a:solidFill>
              </a:rPr>
              <a:t>Educação Geral-EaD</a:t>
            </a:r>
            <a:endParaRPr lang="en-US" sz="3000" b="1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8600" y="1206500"/>
            <a:ext cx="8153400" cy="53594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pt-BR" sz="2400" b="1" dirty="0" smtClean="0"/>
              <a:t>QUANTITATIVOS (Acesso, Qualidade)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pt-BR" sz="2100" b="1" dirty="0" smtClean="0"/>
              <a:t>Creche e pré-escola</a:t>
            </a:r>
            <a:r>
              <a:rPr lang="pt-BR" sz="2100" dirty="0" smtClean="0"/>
              <a:t>: déficit 3,5mi. Escola pública (até 5 anos)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pt-BR" sz="2100" b="1" dirty="0" smtClean="0"/>
              <a:t>Básica-Fundamental</a:t>
            </a:r>
            <a:r>
              <a:rPr lang="pt-BR" sz="2100" dirty="0" smtClean="0"/>
              <a:t>: Cobertura 96%; Estrangula 6ª série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pt-BR" sz="2100" b="1" dirty="0" smtClean="0"/>
              <a:t>Básica-Média</a:t>
            </a:r>
            <a:r>
              <a:rPr lang="pt-BR" sz="2100" dirty="0" smtClean="0"/>
              <a:t>: Matrículas 52%; 30% concluem; 13% aprendem essencial</a:t>
            </a:r>
            <a:endParaRPr lang="pt-BR" sz="21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100" b="1" dirty="0" smtClean="0"/>
              <a:t>Superior</a:t>
            </a:r>
            <a:r>
              <a:rPr lang="pt-BR" sz="2100" dirty="0" smtClean="0"/>
              <a:t>: Dobrar número ingressos na graduação (17-24 anos)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pt-BR" sz="2400" b="1" i="1" dirty="0" smtClean="0">
                <a:solidFill>
                  <a:srgbClr val="C00000"/>
                </a:solidFill>
              </a:rPr>
              <a:t>EaD – QUALIDADE</a:t>
            </a:r>
          </a:p>
          <a:p>
            <a:pPr marL="274320" indent="-274320">
              <a:spcBef>
                <a:spcPts val="0"/>
              </a:spcBef>
              <a:spcAft>
                <a:spcPts val="600"/>
              </a:spcAft>
            </a:pPr>
            <a:r>
              <a:rPr lang="pt-BR" sz="2000" dirty="0" smtClean="0">
                <a:latin typeface="+mj-lt"/>
              </a:rPr>
              <a:t>Conteúdos</a:t>
            </a:r>
            <a:endParaRPr lang="pt-BR" sz="2000" dirty="0">
              <a:latin typeface="+mj-lt"/>
            </a:endParaRP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000" dirty="0">
                <a:latin typeface="+mj-lt"/>
              </a:rPr>
              <a:t>Comunicação</a:t>
            </a: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000" dirty="0">
                <a:latin typeface="+mj-lt"/>
              </a:rPr>
              <a:t>Equipes Inter, </a:t>
            </a:r>
            <a:r>
              <a:rPr lang="pt-BR" sz="2000" dirty="0" err="1" smtClean="0">
                <a:latin typeface="+mj-lt"/>
              </a:rPr>
              <a:t>multi</a:t>
            </a:r>
            <a:r>
              <a:rPr lang="pt-BR" sz="2000" dirty="0" smtClean="0">
                <a:latin typeface="+mj-lt"/>
              </a:rPr>
              <a:t>, </a:t>
            </a:r>
            <a:r>
              <a:rPr lang="pt-BR" sz="2000" dirty="0" err="1" smtClean="0">
                <a:latin typeface="+mj-lt"/>
              </a:rPr>
              <a:t>pluridisciplinares</a:t>
            </a:r>
            <a:r>
              <a:rPr lang="pt-BR" sz="2000" dirty="0" smtClean="0">
                <a:latin typeface="+mj-lt"/>
              </a:rPr>
              <a:t>, material </a:t>
            </a:r>
            <a:r>
              <a:rPr lang="pt-BR" sz="2000" dirty="0">
                <a:latin typeface="+mj-lt"/>
              </a:rPr>
              <a:t>didático multimídia</a:t>
            </a: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000" dirty="0">
                <a:latin typeface="+mj-lt"/>
              </a:rPr>
              <a:t>Avaliação continuada</a:t>
            </a: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000" dirty="0" smtClean="0">
                <a:latin typeface="+mj-lt"/>
              </a:rPr>
              <a:t>Logística apoio </a:t>
            </a:r>
            <a:r>
              <a:rPr lang="pt-BR" sz="2000" dirty="0">
                <a:latin typeface="+mj-lt"/>
              </a:rPr>
              <a:t>instalações, equipamentos, </a:t>
            </a:r>
            <a:r>
              <a:rPr lang="pt-BR" sz="2000" dirty="0" smtClean="0">
                <a:latin typeface="+mj-lt"/>
              </a:rPr>
              <a:t>acessibilidade conectividade</a:t>
            </a:r>
            <a:endParaRPr lang="pt-BR" sz="2000" dirty="0">
              <a:latin typeface="+mj-lt"/>
            </a:endParaRP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000" dirty="0">
                <a:latin typeface="+mj-lt"/>
              </a:rPr>
              <a:t>Governança acadêmica e </a:t>
            </a:r>
            <a:r>
              <a:rPr lang="pt-BR" sz="2000" dirty="0" smtClean="0">
                <a:latin typeface="+mj-lt"/>
              </a:rPr>
              <a:t>administrativa</a:t>
            </a:r>
            <a:endParaRPr lang="pt-BR" sz="2000" dirty="0">
              <a:latin typeface="+mj-lt"/>
            </a:endParaRPr>
          </a:p>
          <a:p>
            <a:pPr marL="274320" indent="-27432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pt-BR" sz="2000" dirty="0">
                <a:latin typeface="+mj-lt"/>
              </a:rPr>
              <a:t>Sustentabilidade </a:t>
            </a:r>
            <a:r>
              <a:rPr lang="pt-BR" sz="2000" dirty="0" smtClean="0">
                <a:latin typeface="+mj-lt"/>
              </a:rPr>
              <a:t>Financeira</a:t>
            </a:r>
            <a:endParaRPr lang="pt-BR" sz="2000" dirty="0">
              <a:latin typeface="+mj-lt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24</a:t>
            </a:r>
            <a:endParaRPr lang="en-US" dirty="0"/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0" y="6616700"/>
            <a:ext cx="42983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altLang="pt-BR" sz="1200" dirty="0"/>
              <a:t>Marcondes M. De Araujo – </a:t>
            </a:r>
            <a:r>
              <a:rPr lang="pt-BR" altLang="pt-BR" sz="1200" dirty="0" smtClean="0"/>
              <a:t>12 SENAED-ABED-UNIT </a:t>
            </a:r>
            <a:r>
              <a:rPr lang="en-US" altLang="pt-BR" sz="1200" dirty="0" smtClean="0"/>
              <a:t>– 10.Jun.2016</a:t>
            </a:r>
            <a:endParaRPr lang="pt-BR" altLang="pt-BR" sz="1200" dirty="0"/>
          </a:p>
        </p:txBody>
      </p:sp>
    </p:spTree>
    <p:extLst>
      <p:ext uri="{BB962C8B-B14F-4D97-AF65-F5344CB8AC3E}">
        <p14:creationId xmlns:p14="http://schemas.microsoft.com/office/powerpoint/2010/main" val="102533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500" y="185738"/>
            <a:ext cx="8153400" cy="792162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pt-BR" sz="3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BRASIL:</a:t>
            </a:r>
            <a:r>
              <a:rPr lang="pt-BR" sz="3000" b="1" dirty="0" smtClean="0">
                <a:solidFill>
                  <a:srgbClr val="C00000"/>
                </a:solidFill>
              </a:rPr>
              <a:t> Educação EaD </a:t>
            </a:r>
            <a:r>
              <a:rPr lang="pt-BR" sz="3000" b="1" dirty="0" smtClean="0">
                <a:solidFill>
                  <a:schemeClr val="bg1"/>
                </a:solidFill>
              </a:rPr>
              <a:t>- DESAFIOS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8600" y="1155700"/>
            <a:ext cx="8153400" cy="5702300"/>
          </a:xfrm>
        </p:spPr>
        <p:txBody>
          <a:bodyPr/>
          <a:lstStyle/>
          <a:p>
            <a:pPr marL="182880" indent="-182880">
              <a:spcBef>
                <a:spcPts val="0"/>
              </a:spcBef>
              <a:spcAft>
                <a:spcPts val="600"/>
              </a:spcAft>
            </a:pPr>
            <a:r>
              <a:rPr lang="pt-PT" sz="2000" dirty="0" smtClean="0">
                <a:latin typeface="+mj-lt"/>
              </a:rPr>
              <a:t>UNESCO </a:t>
            </a:r>
            <a:r>
              <a:rPr lang="pt-PT" sz="2000" dirty="0">
                <a:latin typeface="+mj-lt"/>
              </a:rPr>
              <a:t>recomenda </a:t>
            </a:r>
            <a:r>
              <a:rPr lang="pt-PT" sz="2000" dirty="0" smtClean="0">
                <a:latin typeface="+mj-lt"/>
              </a:rPr>
              <a:t>governos-poder legislativos </a:t>
            </a:r>
            <a:r>
              <a:rPr lang="pt-PT" sz="2000" dirty="0">
                <a:latin typeface="+mj-lt"/>
              </a:rPr>
              <a:t>países membros </a:t>
            </a:r>
            <a:r>
              <a:rPr lang="pt-PT" sz="2000" dirty="0" smtClean="0">
                <a:latin typeface="+mj-lt"/>
              </a:rPr>
              <a:t>adotem políticas </a:t>
            </a:r>
            <a:r>
              <a:rPr lang="pt-PT" sz="2000" dirty="0">
                <a:latin typeface="+mj-lt"/>
              </a:rPr>
              <a:t>públicas </a:t>
            </a:r>
            <a:r>
              <a:rPr lang="pt-PT" sz="2000" dirty="0" smtClean="0">
                <a:latin typeface="+mj-lt"/>
              </a:rPr>
              <a:t>realizar potencial educacional TICs </a:t>
            </a:r>
            <a:r>
              <a:rPr lang="pt-PT" sz="2000" dirty="0">
                <a:latin typeface="+mj-lt"/>
              </a:rPr>
              <a:t>- </a:t>
            </a:r>
            <a:r>
              <a:rPr lang="pt-PT" sz="2000" dirty="0" smtClean="0">
                <a:latin typeface="+mj-lt"/>
              </a:rPr>
              <a:t>Conferência </a:t>
            </a:r>
            <a:r>
              <a:rPr lang="pt-PT" sz="2000" dirty="0">
                <a:latin typeface="+mj-lt"/>
              </a:rPr>
              <a:t>Mundial </a:t>
            </a:r>
            <a:r>
              <a:rPr lang="pt-PT" sz="2000" dirty="0" smtClean="0">
                <a:latin typeface="+mj-lt"/>
              </a:rPr>
              <a:t>Educação </a:t>
            </a:r>
            <a:r>
              <a:rPr lang="pt-PT" sz="2000" dirty="0">
                <a:latin typeface="+mj-lt"/>
              </a:rPr>
              <a:t>Superior </a:t>
            </a:r>
            <a:r>
              <a:rPr lang="pt-PT" sz="2000" dirty="0" smtClean="0">
                <a:latin typeface="+mj-lt"/>
              </a:rPr>
              <a:t>(Paris</a:t>
            </a:r>
            <a:r>
              <a:rPr lang="pt-PT" sz="2000" dirty="0">
                <a:latin typeface="+mj-lt"/>
              </a:rPr>
              <a:t>, </a:t>
            </a:r>
            <a:r>
              <a:rPr lang="pt-PT" sz="2000" dirty="0" smtClean="0">
                <a:latin typeface="+mj-lt"/>
              </a:rPr>
              <a:t>2009)</a:t>
            </a:r>
          </a:p>
          <a:p>
            <a:pPr marL="182880" indent="-182880">
              <a:spcBef>
                <a:spcPts val="0"/>
              </a:spcBef>
              <a:spcAft>
                <a:spcPts val="600"/>
              </a:spcAft>
            </a:pPr>
            <a:r>
              <a:rPr lang="pt-PT" sz="2000" dirty="0" smtClean="0">
                <a:latin typeface="+mj-lt"/>
              </a:rPr>
              <a:t>PNE 2014-2022 </a:t>
            </a:r>
            <a:r>
              <a:rPr lang="pt-PT" sz="2000" i="1" dirty="0">
                <a:latin typeface="+mj-lt"/>
              </a:rPr>
              <a:t>limita potencial </a:t>
            </a:r>
            <a:r>
              <a:rPr lang="pt-PT" sz="2000" i="1" dirty="0" smtClean="0">
                <a:latin typeface="+mj-lt"/>
              </a:rPr>
              <a:t>EaD </a:t>
            </a:r>
            <a:r>
              <a:rPr lang="pt-PT" sz="2000" i="1" dirty="0">
                <a:latin typeface="+mj-lt"/>
              </a:rPr>
              <a:t>e </a:t>
            </a:r>
            <a:r>
              <a:rPr lang="pt-PT" sz="2000" i="1" dirty="0" smtClean="0">
                <a:latin typeface="+mj-lt"/>
              </a:rPr>
              <a:t>inovação práticas educacionais</a:t>
            </a:r>
          </a:p>
          <a:p>
            <a:pPr marL="182880" indent="-182880">
              <a:spcBef>
                <a:spcPts val="0"/>
              </a:spcBef>
              <a:spcAft>
                <a:spcPts val="600"/>
              </a:spcAft>
            </a:pPr>
            <a:r>
              <a:rPr lang="pt-PT" sz="2000" dirty="0">
                <a:latin typeface="+mj-lt"/>
              </a:rPr>
              <a:t>F</a:t>
            </a:r>
            <a:r>
              <a:rPr lang="pt-PT" sz="2000" dirty="0" smtClean="0">
                <a:latin typeface="+mj-lt"/>
              </a:rPr>
              <a:t>orte </a:t>
            </a:r>
            <a:r>
              <a:rPr lang="pt-PT" sz="2000" dirty="0">
                <a:latin typeface="+mj-lt"/>
              </a:rPr>
              <a:t>demanda popular </a:t>
            </a:r>
            <a:r>
              <a:rPr lang="pt-PT" sz="2000" dirty="0" smtClean="0">
                <a:latin typeface="+mj-lt"/>
              </a:rPr>
              <a:t>maior, melhor, acesso, </a:t>
            </a:r>
            <a:r>
              <a:rPr lang="pt-PT" sz="2000" b="1" dirty="0" smtClean="0">
                <a:latin typeface="+mj-lt"/>
              </a:rPr>
              <a:t>educação </a:t>
            </a:r>
            <a:r>
              <a:rPr lang="pt-PT" sz="2000" b="1" dirty="0">
                <a:latin typeface="+mj-lt"/>
              </a:rPr>
              <a:t>de </a:t>
            </a:r>
            <a:r>
              <a:rPr lang="pt-PT" sz="2000" b="1" dirty="0" smtClean="0">
                <a:latin typeface="+mj-lt"/>
              </a:rPr>
              <a:t>qualidade. EaD é estratégia mais eficaz</a:t>
            </a:r>
          </a:p>
          <a:p>
            <a:pPr marL="182880" indent="-182880">
              <a:spcBef>
                <a:spcPts val="0"/>
              </a:spcBef>
              <a:spcAft>
                <a:spcPts val="600"/>
              </a:spcAft>
            </a:pPr>
            <a:r>
              <a:rPr lang="pt-PT" sz="2000" dirty="0" smtClean="0">
                <a:latin typeface="+mj-lt"/>
              </a:rPr>
              <a:t>Desenvolvimento exige práticas educacionais, aprendizagem. EaD, com qualidade, acelera processo</a:t>
            </a:r>
            <a:endParaRPr lang="pt-BR" sz="2100" dirty="0">
              <a:latin typeface="+mj-lt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25</a:t>
            </a:r>
            <a:endParaRPr lang="en-US" dirty="0"/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0" y="6616700"/>
            <a:ext cx="42983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altLang="pt-BR" sz="1200" dirty="0"/>
              <a:t>Marcondes M. De Araujo – </a:t>
            </a:r>
            <a:r>
              <a:rPr lang="pt-BR" altLang="pt-BR" sz="1200" dirty="0" smtClean="0"/>
              <a:t>12 SENAED-ABED-UNIT </a:t>
            </a:r>
            <a:r>
              <a:rPr lang="en-US" altLang="pt-BR" sz="1200" dirty="0" smtClean="0"/>
              <a:t>– 10.Jun.2016</a:t>
            </a:r>
            <a:endParaRPr lang="pt-BR" altLang="pt-BR" sz="1200" dirty="0"/>
          </a:p>
        </p:txBody>
      </p:sp>
      <p:pic>
        <p:nvPicPr>
          <p:cNvPr id="6" name="Picture 2" descr="http://oficinadeimagens.org.br/wp-content/uploads/2015/07/Duk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575" y="3898900"/>
            <a:ext cx="3883025" cy="267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63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8600" y="1371600"/>
            <a:ext cx="8089900" cy="5486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1800" dirty="0" smtClean="0">
                <a:latin typeface="+mj-lt"/>
              </a:rPr>
              <a:t>Expandir matrículas educação </a:t>
            </a:r>
            <a:r>
              <a:rPr lang="pt-PT" sz="1800" dirty="0">
                <a:latin typeface="+mj-lt"/>
              </a:rPr>
              <a:t>profissional técnica </a:t>
            </a:r>
            <a:r>
              <a:rPr lang="pt-PT" sz="1800" dirty="0" smtClean="0">
                <a:latin typeface="+mj-lt"/>
              </a:rPr>
              <a:t>nível </a:t>
            </a:r>
            <a:r>
              <a:rPr lang="pt-PT" sz="1800" dirty="0">
                <a:latin typeface="+mj-lt"/>
              </a:rPr>
              <a:t>médio </a:t>
            </a:r>
            <a:r>
              <a:rPr lang="pt-PT" sz="1800" dirty="0" smtClean="0">
                <a:latin typeface="+mj-lt"/>
              </a:rPr>
              <a:t>EaD; </a:t>
            </a:r>
            <a:endParaRPr lang="en-US" sz="1800" dirty="0">
              <a:latin typeface="+mj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1800" dirty="0">
                <a:latin typeface="+mj-lt"/>
              </a:rPr>
              <a:t>Expandir matrículas EaD educação superior pública-privada; </a:t>
            </a:r>
            <a:endParaRPr lang="en-US" sz="1800" dirty="0">
              <a:latin typeface="+mj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1800" dirty="0" smtClean="0">
                <a:latin typeface="+mj-lt"/>
              </a:rPr>
              <a:t>Expandir oferta financiamento </a:t>
            </a:r>
            <a:r>
              <a:rPr lang="pt-PT" sz="1800" dirty="0">
                <a:latin typeface="+mj-lt"/>
              </a:rPr>
              <a:t>estudantil </a:t>
            </a:r>
            <a:r>
              <a:rPr lang="pt-PT" sz="1800" dirty="0" smtClean="0">
                <a:latin typeface="+mj-lt"/>
              </a:rPr>
              <a:t>(incluir FIES) EaD profissional </a:t>
            </a:r>
            <a:r>
              <a:rPr lang="pt-PT" sz="1800" dirty="0">
                <a:latin typeface="+mj-lt"/>
              </a:rPr>
              <a:t>técnica </a:t>
            </a:r>
            <a:r>
              <a:rPr lang="pt-PT" sz="1800" dirty="0" smtClean="0">
                <a:latin typeface="+mj-lt"/>
              </a:rPr>
              <a:t>nível </a:t>
            </a:r>
            <a:r>
              <a:rPr lang="pt-PT" sz="1800" dirty="0">
                <a:latin typeface="+mj-lt"/>
              </a:rPr>
              <a:t>médio e </a:t>
            </a:r>
            <a:r>
              <a:rPr lang="pt-PT" sz="1800" dirty="0" smtClean="0">
                <a:latin typeface="+mj-lt"/>
              </a:rPr>
              <a:t>superior;</a:t>
            </a:r>
            <a:endParaRPr lang="en-US" sz="1800" dirty="0">
              <a:latin typeface="+mj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1800" dirty="0" smtClean="0">
                <a:latin typeface="+mj-lt"/>
              </a:rPr>
              <a:t>Criar universidade </a:t>
            </a:r>
            <a:r>
              <a:rPr lang="pt-PT" sz="1800" dirty="0">
                <a:latin typeface="+mj-lt"/>
              </a:rPr>
              <a:t>federal </a:t>
            </a:r>
            <a:r>
              <a:rPr lang="pt-PT" sz="1800" dirty="0" smtClean="0">
                <a:latin typeface="+mj-lt"/>
              </a:rPr>
              <a:t>exclusiva cursos EaD. Universidade Aberta </a:t>
            </a:r>
            <a:r>
              <a:rPr lang="pt-PT" sz="1800" dirty="0">
                <a:latin typeface="+mj-lt"/>
              </a:rPr>
              <a:t>Brasil </a:t>
            </a:r>
            <a:r>
              <a:rPr lang="pt-PT" sz="1800" dirty="0" smtClean="0">
                <a:latin typeface="+mj-lt"/>
              </a:rPr>
              <a:t>(UaB) continua foco formação </a:t>
            </a:r>
            <a:r>
              <a:rPr lang="pt-PT" sz="1800" dirty="0">
                <a:latin typeface="+mj-lt"/>
              </a:rPr>
              <a:t>continuada </a:t>
            </a:r>
            <a:r>
              <a:rPr lang="pt-PT" sz="1800" dirty="0" smtClean="0">
                <a:latin typeface="+mj-lt"/>
              </a:rPr>
              <a:t>professores</a:t>
            </a:r>
            <a:r>
              <a:rPr lang="pt-PT" sz="1800" dirty="0">
                <a:latin typeface="+mj-lt"/>
              </a:rPr>
              <a:t>; </a:t>
            </a:r>
            <a:endParaRPr lang="en-US" sz="1800" dirty="0">
              <a:latin typeface="+mj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1800" dirty="0" smtClean="0">
                <a:latin typeface="+mj-lt"/>
              </a:rPr>
              <a:t>Normalizar regulamentação </a:t>
            </a:r>
            <a:r>
              <a:rPr lang="pt-PT" sz="1800" dirty="0">
                <a:latin typeface="+mj-lt"/>
              </a:rPr>
              <a:t>instrumentos </a:t>
            </a:r>
            <a:r>
              <a:rPr lang="pt-PT" sz="1800" dirty="0" smtClean="0">
                <a:latin typeface="+mj-lt"/>
              </a:rPr>
              <a:t>avaliação </a:t>
            </a:r>
            <a:r>
              <a:rPr lang="pt-PT" sz="1800" dirty="0">
                <a:latin typeface="+mj-lt"/>
              </a:rPr>
              <a:t>externa </a:t>
            </a:r>
            <a:r>
              <a:rPr lang="pt-PT" sz="1800" dirty="0" smtClean="0">
                <a:latin typeface="+mj-lt"/>
              </a:rPr>
              <a:t>Ministério Educação </a:t>
            </a:r>
            <a:r>
              <a:rPr lang="pt-PT" sz="1800" dirty="0">
                <a:latin typeface="+mj-lt"/>
              </a:rPr>
              <a:t>e </a:t>
            </a:r>
            <a:r>
              <a:rPr lang="pt-PT" sz="1800" dirty="0" smtClean="0">
                <a:latin typeface="+mj-lt"/>
              </a:rPr>
              <a:t>estados para expansão EaD, valorizando múltiplas vantagens; </a:t>
            </a:r>
            <a:endParaRPr lang="en-US" sz="1800" dirty="0">
              <a:latin typeface="+mj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1800" dirty="0" smtClean="0">
                <a:latin typeface="+mj-lt"/>
              </a:rPr>
              <a:t>Articular consórcios públicos-privadas oferta </a:t>
            </a:r>
            <a:r>
              <a:rPr lang="pt-PT" sz="1800" dirty="0">
                <a:latin typeface="+mj-lt"/>
              </a:rPr>
              <a:t>compartilhada </a:t>
            </a:r>
            <a:r>
              <a:rPr lang="pt-PT" sz="1800" dirty="0" smtClean="0">
                <a:latin typeface="+mj-lt"/>
              </a:rPr>
              <a:t>cursos EaD;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1800" dirty="0">
                <a:latin typeface="+mj-lt"/>
              </a:rPr>
              <a:t>Desenvolver </a:t>
            </a:r>
            <a:r>
              <a:rPr lang="pt-PT" sz="1800" dirty="0" smtClean="0">
                <a:latin typeface="+mj-lt"/>
              </a:rPr>
              <a:t>programas formação </a:t>
            </a:r>
            <a:r>
              <a:rPr lang="pt-PT" sz="1800" dirty="0">
                <a:latin typeface="+mj-lt"/>
              </a:rPr>
              <a:t>continuada docentes </a:t>
            </a:r>
            <a:r>
              <a:rPr lang="pt-PT" sz="1800" dirty="0" smtClean="0">
                <a:latin typeface="+mj-lt"/>
              </a:rPr>
              <a:t>EaD, compartilhar </a:t>
            </a:r>
            <a:r>
              <a:rPr lang="pt-PT" sz="1800" dirty="0">
                <a:latin typeface="+mj-lt"/>
              </a:rPr>
              <a:t>melhores </a:t>
            </a:r>
            <a:r>
              <a:rPr lang="pt-PT" sz="1800" dirty="0" smtClean="0">
                <a:latin typeface="+mj-lt"/>
              </a:rPr>
              <a:t>práticas, metodologias, tecnologias inovações didático-pedagógicas; </a:t>
            </a:r>
            <a:endParaRPr lang="en-US" sz="1800" dirty="0">
              <a:latin typeface="+mj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1800" dirty="0" smtClean="0">
                <a:latin typeface="+mj-lt"/>
              </a:rPr>
              <a:t>Empregar política desenvolvimento pesquisas EaD instituições públicas-privadas e ONGs referência. Financiamento MEC, MCTI;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1800" dirty="0" smtClean="0">
                <a:latin typeface="+mj-lt"/>
              </a:rPr>
              <a:t>Disseminar cultura avaliação </a:t>
            </a:r>
            <a:r>
              <a:rPr lang="pt-PT" sz="1800" dirty="0">
                <a:latin typeface="+mj-lt"/>
              </a:rPr>
              <a:t>formação, </a:t>
            </a:r>
            <a:r>
              <a:rPr lang="pt-PT" sz="1800" dirty="0" smtClean="0">
                <a:latin typeface="+mj-lt"/>
              </a:rPr>
              <a:t>pesquisa, </a:t>
            </a:r>
            <a:r>
              <a:rPr lang="pt-PT" sz="1800" dirty="0">
                <a:latin typeface="+mj-lt"/>
              </a:rPr>
              <a:t>inovação </a:t>
            </a:r>
            <a:r>
              <a:rPr lang="pt-PT" sz="1800" dirty="0" smtClean="0">
                <a:latin typeface="+mj-lt"/>
              </a:rPr>
              <a:t>EaD de qualidade</a:t>
            </a:r>
            <a:r>
              <a:rPr lang="pt-PT" sz="1800" dirty="0">
                <a:latin typeface="+mj-lt"/>
              </a:rPr>
              <a:t>; </a:t>
            </a:r>
            <a:endParaRPr lang="pt-PT" sz="1800" dirty="0" smtClean="0">
              <a:latin typeface="+mj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1800" dirty="0">
                <a:latin typeface="+mj-lt"/>
              </a:rPr>
              <a:t>Valorizar mudanças </a:t>
            </a:r>
            <a:r>
              <a:rPr lang="pt-PT" sz="1800" dirty="0" smtClean="0">
                <a:latin typeface="+mj-lt"/>
              </a:rPr>
              <a:t>contínuas paradigmas </a:t>
            </a:r>
            <a:r>
              <a:rPr lang="pt-PT" sz="1800" dirty="0">
                <a:latin typeface="+mj-lt"/>
              </a:rPr>
              <a:t>inovação educacional.</a:t>
            </a:r>
            <a:endParaRPr lang="en-US" sz="1800" dirty="0">
              <a:latin typeface="+mj-lt"/>
            </a:endParaRPr>
          </a:p>
          <a:p>
            <a:pPr marL="11430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dirty="0" smtClean="0">
                <a:latin typeface="+mj-lt"/>
              </a:rPr>
              <a:t>http</a:t>
            </a:r>
            <a:r>
              <a:rPr lang="en-US" sz="1400" b="1" dirty="0">
                <a:latin typeface="+mj-lt"/>
              </a:rPr>
              <a:t>://www.abed.org.br/informe_digital/610.htm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26</a:t>
            </a:r>
            <a:endParaRPr lang="en-US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88900" y="228600"/>
            <a:ext cx="8305800" cy="91440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lvl="2" algn="ctr">
              <a:defRPr/>
            </a:pPr>
            <a:r>
              <a:rPr kumimoji="0" lang="pt-BR" sz="3000" b="1" i="0" u="none" strike="noStrike" kern="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</a:rPr>
              <a:t>BRASIL: </a:t>
            </a:r>
            <a:r>
              <a:rPr lang="pt-BR" sz="2600" b="1" dirty="0">
                <a:solidFill>
                  <a:srgbClr val="C00000"/>
                </a:solidFill>
              </a:rPr>
              <a:t>Educação EaD </a:t>
            </a:r>
            <a:r>
              <a:rPr lang="pt-BR" sz="2600" b="1" dirty="0" smtClean="0">
                <a:solidFill>
                  <a:srgbClr val="C00000"/>
                </a:solidFill>
              </a:rPr>
              <a:t>(</a:t>
            </a:r>
            <a:r>
              <a:rPr lang="pt-BR" sz="2600" b="1" kern="0" dirty="0" smtClean="0">
                <a:solidFill>
                  <a:schemeClr val="bg1"/>
                </a:solidFill>
                <a:latin typeface="Cambria" pitchFamily="18" charset="0"/>
              </a:rPr>
              <a:t>Aberta, Flexível, Distância</a:t>
            </a:r>
            <a:r>
              <a:rPr lang="pt-BR" sz="2600" b="1" kern="0" dirty="0" smtClean="0">
                <a:solidFill>
                  <a:srgbClr val="C00000"/>
                </a:solidFill>
                <a:latin typeface="Cambria" pitchFamily="18" charset="0"/>
              </a:rPr>
              <a:t>)</a:t>
            </a:r>
            <a:r>
              <a:rPr lang="pt-BR" sz="2800" b="1" kern="0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pt-BR" sz="2800" b="1" dirty="0" smtClean="0">
                <a:solidFill>
                  <a:schemeClr val="bg1"/>
                </a:solidFill>
              </a:rPr>
              <a:t>Recomendações </a:t>
            </a:r>
            <a:r>
              <a:rPr lang="pt-BR" sz="2800" b="1" kern="0" dirty="0">
                <a:solidFill>
                  <a:schemeClr val="bg1"/>
                </a:solidFill>
                <a:latin typeface="Cambria" pitchFamily="18" charset="0"/>
              </a:rPr>
              <a:t>– </a:t>
            </a:r>
            <a:r>
              <a:rPr lang="pt-BR" sz="2800" b="1" kern="0" dirty="0" smtClean="0">
                <a:solidFill>
                  <a:srgbClr val="C00000"/>
                </a:solidFill>
                <a:latin typeface="Cambria" pitchFamily="18" charset="0"/>
              </a:rPr>
              <a:t>(Decálogo ABED)</a:t>
            </a:r>
            <a:endParaRPr kumimoji="0" lang="pt-BR" sz="2800" b="1" i="0" u="none" strike="noStrike" kern="0" cap="none" spc="0" normalizeH="0" baseline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0" y="6616700"/>
            <a:ext cx="42983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altLang="pt-BR" sz="1200" dirty="0"/>
              <a:t>Marcondes M. De Araujo – </a:t>
            </a:r>
            <a:r>
              <a:rPr lang="pt-BR" altLang="pt-BR" sz="1200" dirty="0" smtClean="0"/>
              <a:t>12 SENAED-ABED-UNIT </a:t>
            </a:r>
            <a:r>
              <a:rPr lang="en-US" altLang="pt-BR" sz="1200" dirty="0" smtClean="0"/>
              <a:t>– 10.Jun.2016</a:t>
            </a:r>
            <a:endParaRPr lang="pt-BR" altLang="pt-BR" sz="1200" dirty="0"/>
          </a:p>
        </p:txBody>
      </p:sp>
    </p:spTree>
    <p:extLst>
      <p:ext uri="{BB962C8B-B14F-4D97-AF65-F5344CB8AC3E}">
        <p14:creationId xmlns:p14="http://schemas.microsoft.com/office/powerpoint/2010/main" val="124188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3400" y="2055813"/>
            <a:ext cx="7543800" cy="114458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800" b="1" dirty="0" smtClean="0"/>
              <a:t>Obrigado!</a:t>
            </a:r>
            <a:endParaRPr lang="en-US" sz="48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5213" y="4851400"/>
            <a:ext cx="6461125" cy="1600200"/>
          </a:xfrm>
        </p:spPr>
        <p:txBody>
          <a:bodyPr rtlCol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1" dirty="0">
                <a:solidFill>
                  <a:srgbClr val="002060"/>
                </a:solidFill>
              </a:rPr>
              <a:t>Marcondes M. De </a:t>
            </a:r>
            <a:r>
              <a:rPr lang="pt-BR" sz="1800" b="1" dirty="0" err="1">
                <a:solidFill>
                  <a:srgbClr val="002060"/>
                </a:solidFill>
              </a:rPr>
              <a:t>Araujo</a:t>
            </a:r>
            <a:endParaRPr lang="pt-BR" sz="1800" b="1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dirty="0">
                <a:solidFill>
                  <a:srgbClr val="002060"/>
                </a:solidFill>
              </a:rPr>
              <a:t>Analista C&amp;T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dirty="0" smtClean="0">
                <a:solidFill>
                  <a:srgbClr val="002060"/>
                </a:solidFill>
              </a:rPr>
              <a:t>MCTI/SUDECO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dirty="0" smtClean="0">
                <a:solidFill>
                  <a:srgbClr val="002060"/>
                </a:solidFill>
                <a:hlinkClick r:id="rId2"/>
              </a:rPr>
              <a:t>marcondes.brazil@gmail.com</a:t>
            </a:r>
            <a:r>
              <a:rPr lang="pt-BR" sz="1800" dirty="0" smtClean="0">
                <a:solidFill>
                  <a:srgbClr val="002060"/>
                </a:solidFill>
              </a:rPr>
              <a:t> </a:t>
            </a:r>
            <a:endParaRPr lang="pt-BR" sz="1800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dirty="0">
                <a:solidFill>
                  <a:srgbClr val="002060"/>
                </a:solidFill>
              </a:rPr>
              <a:t>12</a:t>
            </a:r>
            <a:r>
              <a:rPr lang="en-US" sz="1800" dirty="0">
                <a:solidFill>
                  <a:srgbClr val="002060"/>
                </a:solidFill>
              </a:rPr>
              <a:t>º</a:t>
            </a:r>
            <a:r>
              <a:rPr lang="pt-BR" sz="1800" dirty="0">
                <a:solidFill>
                  <a:srgbClr val="002060"/>
                </a:solidFill>
              </a:rPr>
              <a:t> Seminário ABED - EaD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dirty="0" err="1">
                <a:solidFill>
                  <a:srgbClr val="002060"/>
                </a:solidFill>
              </a:rPr>
              <a:t>Aracaju-SE</a:t>
            </a:r>
            <a:r>
              <a:rPr lang="pt-BR" sz="1800" dirty="0">
                <a:solidFill>
                  <a:srgbClr val="002060"/>
                </a:solidFill>
              </a:rPr>
              <a:t> 10</a:t>
            </a:r>
            <a:r>
              <a:rPr lang="en-US" sz="1800" dirty="0">
                <a:solidFill>
                  <a:srgbClr val="002060"/>
                </a:solidFill>
              </a:rPr>
              <a:t>/</a:t>
            </a:r>
            <a:r>
              <a:rPr lang="en-US" sz="1800" dirty="0" err="1">
                <a:solidFill>
                  <a:srgbClr val="002060"/>
                </a:solidFill>
              </a:rPr>
              <a:t>Junho</a:t>
            </a:r>
            <a:r>
              <a:rPr lang="pt-BR" sz="1800" dirty="0">
                <a:solidFill>
                  <a:srgbClr val="002060"/>
                </a:solidFill>
              </a:rPr>
              <a:t>/2016</a:t>
            </a:r>
          </a:p>
        </p:txBody>
      </p:sp>
      <p:sp>
        <p:nvSpPr>
          <p:cNvPr id="21508" name="Espaço Reservado para Número de Slide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dirty="0" smtClean="0">
                <a:solidFill>
                  <a:srgbClr val="FFFFFF"/>
                </a:solidFill>
              </a:rPr>
              <a:t>27</a:t>
            </a:r>
            <a:endParaRPr lang="en-US" altLang="pt-BR" dirty="0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0" y="6616700"/>
            <a:ext cx="42983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altLang="pt-BR" sz="1200" dirty="0"/>
              <a:t>Marcondes M. De Araujo – </a:t>
            </a:r>
            <a:r>
              <a:rPr lang="pt-BR" altLang="pt-BR" sz="1200" dirty="0" smtClean="0"/>
              <a:t>12 SENAED-ABED-UNIT </a:t>
            </a:r>
            <a:r>
              <a:rPr lang="en-US" altLang="pt-BR" sz="1200" dirty="0" smtClean="0"/>
              <a:t>– 10.Jun.2016</a:t>
            </a:r>
            <a:endParaRPr lang="pt-BR" alt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7500" y="1511300"/>
            <a:ext cx="8001000" cy="4749800"/>
          </a:xfrm>
        </p:spPr>
        <p:txBody>
          <a:bodyPr/>
          <a:lstStyle/>
          <a:p>
            <a:pPr marL="252000" indent="-252000">
              <a:spcBef>
                <a:spcPts val="1200"/>
              </a:spcBef>
              <a:spcAft>
                <a:spcPts val="600"/>
              </a:spcAft>
              <a:buNone/>
            </a:pPr>
            <a:r>
              <a:rPr lang="pt-BR" sz="2400" b="1" i="1" dirty="0" smtClean="0">
                <a:latin typeface="Cambria" pitchFamily="18" charset="0"/>
              </a:rPr>
              <a:t>“O problema do nosso tempo é que o </a:t>
            </a:r>
            <a:r>
              <a:rPr lang="pt-BR" b="1" i="1" dirty="0" smtClean="0">
                <a:solidFill>
                  <a:srgbClr val="00B050"/>
                </a:solidFill>
                <a:latin typeface="Cambria" pitchFamily="18" charset="0"/>
              </a:rPr>
              <a:t>futuro </a:t>
            </a:r>
            <a:r>
              <a:rPr lang="pt-BR" sz="2400" b="1" i="1" dirty="0" smtClean="0">
                <a:latin typeface="Cambria" pitchFamily="18" charset="0"/>
              </a:rPr>
              <a:t>não é mais o que costumava ser”</a:t>
            </a:r>
            <a:endParaRPr lang="pt-BR" sz="2400" b="1" dirty="0" smtClean="0">
              <a:latin typeface="Cambria" pitchFamily="18" charset="0"/>
            </a:endParaRPr>
          </a:p>
          <a:p>
            <a:pPr marL="252000" indent="-25200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 smtClean="0">
                <a:latin typeface="Cambria" pitchFamily="18" charset="0"/>
              </a:rPr>
              <a:t>Paul </a:t>
            </a:r>
            <a:r>
              <a:rPr lang="pt-BR" sz="1800" dirty="0" err="1" smtClean="0">
                <a:latin typeface="Cambria" pitchFamily="18" charset="0"/>
              </a:rPr>
              <a:t>Valery</a:t>
            </a:r>
            <a:r>
              <a:rPr lang="pt-BR" sz="1800" dirty="0" smtClean="0">
                <a:latin typeface="Cambria" pitchFamily="18" charset="0"/>
              </a:rPr>
              <a:t> (1871 – 1945) Poeta/Filósofo Francês</a:t>
            </a:r>
          </a:p>
          <a:p>
            <a:pPr marL="252000" indent="-252000">
              <a:spcBef>
                <a:spcPts val="1200"/>
              </a:spcBef>
              <a:spcAft>
                <a:spcPts val="600"/>
              </a:spcAft>
              <a:buNone/>
            </a:pPr>
            <a:endParaRPr lang="en-US" sz="2400" b="1" i="1" dirty="0" smtClean="0">
              <a:latin typeface="Cambria" pitchFamily="18" charset="0"/>
            </a:endParaRPr>
          </a:p>
          <a:p>
            <a:pPr marL="252000" indent="-25200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i="1" dirty="0" smtClean="0">
                <a:latin typeface="Cambria" pitchFamily="18" charset="0"/>
              </a:rPr>
              <a:t>“</a:t>
            </a:r>
            <a:r>
              <a:rPr lang="pt-BR" sz="2400" b="1" i="1" dirty="0" smtClean="0">
                <a:latin typeface="Cambria" pitchFamily="18" charset="0"/>
              </a:rPr>
              <a:t>O </a:t>
            </a:r>
            <a:r>
              <a:rPr lang="pt-BR" b="1" i="1" dirty="0" smtClean="0">
                <a:solidFill>
                  <a:srgbClr val="00B050"/>
                </a:solidFill>
                <a:latin typeface="Cambria" pitchFamily="18" charset="0"/>
              </a:rPr>
              <a:t>futuro</a:t>
            </a:r>
            <a:r>
              <a:rPr lang="pt-BR" sz="2400" b="1" i="1" dirty="0" smtClean="0">
                <a:latin typeface="Cambria" pitchFamily="18" charset="0"/>
              </a:rPr>
              <a:t> das Organizações e Nações dependerá cada vez mais de sua capacidade de </a:t>
            </a:r>
            <a:r>
              <a:rPr lang="pt-BR" b="1" i="1" dirty="0" smtClean="0">
                <a:solidFill>
                  <a:srgbClr val="00B050"/>
                </a:solidFill>
                <a:latin typeface="Cambria" pitchFamily="18" charset="0"/>
              </a:rPr>
              <a:t>aprender</a:t>
            </a:r>
            <a:r>
              <a:rPr lang="pt-BR" sz="2400" b="1" i="1" dirty="0" smtClean="0">
                <a:latin typeface="Cambria" pitchFamily="18" charset="0"/>
              </a:rPr>
              <a:t> coletivamente” 					</a:t>
            </a:r>
            <a:r>
              <a:rPr lang="pt-BR" sz="1800" dirty="0" smtClean="0">
                <a:latin typeface="Cambria" pitchFamily="18" charset="0"/>
              </a:rPr>
              <a:t>Peter </a:t>
            </a:r>
            <a:r>
              <a:rPr lang="pt-BR" sz="1800" dirty="0" err="1" smtClean="0">
                <a:latin typeface="Cambria" pitchFamily="18" charset="0"/>
              </a:rPr>
              <a:t>Senge</a:t>
            </a:r>
            <a:r>
              <a:rPr lang="pt-BR" sz="1800" dirty="0" smtClean="0">
                <a:latin typeface="Cambria" pitchFamily="18" charset="0"/>
              </a:rPr>
              <a:t> 1947, autor americano</a:t>
            </a:r>
          </a:p>
          <a:p>
            <a:pPr marL="252000" indent="-252000">
              <a:spcBef>
                <a:spcPts val="1200"/>
              </a:spcBef>
              <a:spcAft>
                <a:spcPts val="0"/>
              </a:spcAft>
              <a:buNone/>
            </a:pPr>
            <a:endParaRPr lang="pt-BR" sz="2400" b="1" i="1" dirty="0" smtClean="0">
              <a:latin typeface="Cambria" pitchFamily="18" charset="0"/>
            </a:endParaRPr>
          </a:p>
          <a:p>
            <a:pPr marL="252000" indent="-252000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400" b="1" i="1" dirty="0" smtClean="0">
                <a:latin typeface="Cambria" pitchFamily="18" charset="0"/>
              </a:rPr>
              <a:t>“Nada é permanente a não ser a </a:t>
            </a:r>
            <a:r>
              <a:rPr lang="pt-BR" b="1" i="1" dirty="0" smtClean="0">
                <a:solidFill>
                  <a:srgbClr val="00B050"/>
                </a:solidFill>
                <a:latin typeface="Cambria" pitchFamily="18" charset="0"/>
              </a:rPr>
              <a:t>mudança</a:t>
            </a:r>
            <a:r>
              <a:rPr lang="pt-BR" sz="2400" b="1" i="1" dirty="0" smtClean="0">
                <a:latin typeface="Cambria" pitchFamily="18" charset="0"/>
              </a:rPr>
              <a:t>”</a:t>
            </a:r>
          </a:p>
          <a:p>
            <a:pPr marL="252000" indent="-25200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 smtClean="0">
                <a:latin typeface="Cambria" pitchFamily="18" charset="0"/>
              </a:rPr>
              <a:t>Heráclito de </a:t>
            </a:r>
            <a:r>
              <a:rPr lang="pt-BR" sz="1800" dirty="0" err="1" smtClean="0">
                <a:latin typeface="Cambria" pitchFamily="18" charset="0"/>
              </a:rPr>
              <a:t>Ephesus</a:t>
            </a:r>
            <a:r>
              <a:rPr lang="pt-BR" sz="1800" dirty="0" smtClean="0">
                <a:latin typeface="Cambria" pitchFamily="18" charset="0"/>
              </a:rPr>
              <a:t> – 540-480 AC, Filósofo Grego</a:t>
            </a:r>
          </a:p>
          <a:p>
            <a:pPr marL="252000" indent="-25200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1" dirty="0" smtClean="0">
                <a:latin typeface="Cambria" pitchFamily="18" charset="0"/>
              </a:rPr>
              <a:t>					</a:t>
            </a:r>
            <a:endParaRPr lang="pt-BR" sz="1600" dirty="0" smtClean="0">
              <a:latin typeface="Cambria" pitchFamily="18" charset="0"/>
            </a:endParaRPr>
          </a:p>
          <a:p>
            <a:pPr marL="252000" indent="-252000">
              <a:spcBef>
                <a:spcPts val="1200"/>
              </a:spcBef>
              <a:spcAft>
                <a:spcPts val="0"/>
              </a:spcAft>
            </a:pPr>
            <a:endParaRPr lang="pt-BR" sz="2400" b="1" i="1" dirty="0" smtClean="0">
              <a:latin typeface="Cambria" pitchFamily="18" charset="0"/>
            </a:endParaRPr>
          </a:p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Título 6"/>
          <p:cNvSpPr>
            <a:spLocks noGrp="1"/>
          </p:cNvSpPr>
          <p:nvPr>
            <p:ph type="title"/>
          </p:nvPr>
        </p:nvSpPr>
        <p:spPr>
          <a:xfrm>
            <a:off x="241300" y="355600"/>
            <a:ext cx="8001000" cy="637401"/>
          </a:xfrm>
          <a:solidFill>
            <a:srgbClr val="D3E907"/>
          </a:solidFill>
        </p:spPr>
        <p:txBody>
          <a:bodyPr/>
          <a:lstStyle/>
          <a:p>
            <a:pPr algn="ctr"/>
            <a:r>
              <a:rPr lang="pt-BR" sz="3200" b="1" dirty="0" smtClean="0">
                <a:solidFill>
                  <a:srgbClr val="C00000"/>
                </a:solidFill>
              </a:rPr>
              <a:t>Dando o Tom:</a:t>
            </a:r>
            <a:r>
              <a:rPr lang="pt-BR" sz="3200" b="1" dirty="0" smtClean="0">
                <a:solidFill>
                  <a:srgbClr val="002060"/>
                </a:solidFill>
              </a:rPr>
              <a:t> Reflexões sobre o Futuro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0" y="6616700"/>
            <a:ext cx="42983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altLang="pt-BR" sz="1200" dirty="0"/>
              <a:t>Marcondes M. De Araujo – </a:t>
            </a:r>
            <a:r>
              <a:rPr lang="pt-BR" altLang="pt-BR" sz="1200" dirty="0" smtClean="0"/>
              <a:t>12 SENAED-ABED-UNIT </a:t>
            </a:r>
            <a:r>
              <a:rPr lang="en-US" altLang="pt-BR" sz="1200" dirty="0" smtClean="0"/>
              <a:t>– 10.Jun.2016</a:t>
            </a:r>
            <a:endParaRPr lang="pt-BR" alt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8600" y="457200"/>
            <a:ext cx="8077200" cy="1371600"/>
          </a:xfrm>
          <a:solidFill>
            <a:srgbClr val="D3E907"/>
          </a:solidFill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i="1" dirty="0" smtClean="0">
                <a:solidFill>
                  <a:srgbClr val="002060"/>
                </a:solidFill>
              </a:rPr>
              <a:t>Principais Tendências e Transformações Globais: </a:t>
            </a:r>
            <a:br>
              <a:rPr lang="pt-BR" sz="3000" b="1" i="1" dirty="0" smtClean="0">
                <a:solidFill>
                  <a:srgbClr val="002060"/>
                </a:solidFill>
              </a:rPr>
            </a:br>
            <a:r>
              <a:rPr lang="pt-BR" sz="3000" b="1" i="1" dirty="0" smtClean="0">
                <a:solidFill>
                  <a:srgbClr val="002060"/>
                </a:solidFill>
              </a:rPr>
              <a:t>2025-2030</a:t>
            </a:r>
            <a:endParaRPr lang="pt-BR" sz="3000" b="1" dirty="0"/>
          </a:p>
        </p:txBody>
      </p:sp>
      <p:sp>
        <p:nvSpPr>
          <p:cNvPr id="3075" name="Espaço Reservado para Número de Slide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pt-BR" dirty="0">
                <a:solidFill>
                  <a:srgbClr val="FFFFFF"/>
                </a:solidFill>
              </a:rPr>
              <a:t>3</a:t>
            </a:r>
          </a:p>
        </p:txBody>
      </p:sp>
      <p:pic>
        <p:nvPicPr>
          <p:cNvPr id="6" name="Picture 2" descr="E:\Print Screen\Innovation2010 BC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438400"/>
            <a:ext cx="2895600" cy="3302000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3288" y="2438400"/>
            <a:ext cx="2982912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0" y="6616700"/>
            <a:ext cx="42983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altLang="pt-BR" sz="1200" dirty="0"/>
              <a:t>Marcondes M. De Araujo – </a:t>
            </a:r>
            <a:r>
              <a:rPr lang="pt-BR" altLang="pt-BR" sz="1200" dirty="0" smtClean="0"/>
              <a:t>12 SENAED-ABED-UNIT </a:t>
            </a:r>
            <a:r>
              <a:rPr lang="en-US" altLang="pt-BR" sz="1200" dirty="0" smtClean="0"/>
              <a:t>– 10.Jun.2016</a:t>
            </a:r>
            <a:endParaRPr lang="pt-BR" alt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7000" y="1854200"/>
            <a:ext cx="8295456" cy="5029200"/>
          </a:xfrm>
        </p:spPr>
        <p:txBody>
          <a:bodyPr/>
          <a:lstStyle/>
          <a:p>
            <a:pPr indent="-288000" eaLnBrk="1" hangingPunct="1">
              <a:spcAft>
                <a:spcPts val="600"/>
              </a:spcAft>
            </a:pPr>
            <a:r>
              <a:rPr lang="pt-BR" dirty="0" smtClean="0">
                <a:latin typeface="Cambria" pitchFamily="18" charset="0"/>
              </a:rPr>
              <a:t>“</a:t>
            </a:r>
            <a:r>
              <a:rPr lang="pt-B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Sociedade do Conhecimento</a:t>
            </a:r>
            <a:r>
              <a:rPr lang="pt-BR" dirty="0" smtClean="0">
                <a:latin typeface="Cambria" pitchFamily="18" charset="0"/>
              </a:rPr>
              <a:t>”: forte mobilidade profissional, competição </a:t>
            </a:r>
            <a:r>
              <a:rPr lang="pt-BR" dirty="0">
                <a:latin typeface="Cambria" pitchFamily="18" charset="0"/>
              </a:rPr>
              <a:t>e </a:t>
            </a:r>
            <a:r>
              <a:rPr lang="pt-BR" dirty="0" smtClean="0">
                <a:latin typeface="Cambria" pitchFamily="18" charset="0"/>
              </a:rPr>
              <a:t>colaboração progresso econômico;</a:t>
            </a:r>
          </a:p>
          <a:p>
            <a:pPr indent="-288000" eaLnBrk="1" hangingPunct="1">
              <a:spcBef>
                <a:spcPts val="600"/>
              </a:spcBef>
              <a:spcAft>
                <a:spcPts val="600"/>
              </a:spcAft>
            </a:pPr>
            <a:r>
              <a:rPr lang="pt-BR" dirty="0" smtClean="0">
                <a:latin typeface="Cambria" pitchFamily="18" charset="0"/>
              </a:rPr>
              <a:t>Forte impulsão das </a:t>
            </a:r>
            <a:r>
              <a:rPr lang="pt-BR" dirty="0" err="1" smtClean="0">
                <a:latin typeface="Cambria" pitchFamily="18" charset="0"/>
              </a:rPr>
              <a:t>TICs</a:t>
            </a:r>
            <a:r>
              <a:rPr lang="pt-BR" dirty="0" smtClean="0">
                <a:latin typeface="Cambria" pitchFamily="18" charset="0"/>
              </a:rPr>
              <a:t> e convergência tecnológica (</a:t>
            </a:r>
            <a:r>
              <a:rPr lang="pt-BR" dirty="0" err="1" smtClean="0">
                <a:latin typeface="Cambria" pitchFamily="18" charset="0"/>
              </a:rPr>
              <a:t>NBICs</a:t>
            </a:r>
            <a:r>
              <a:rPr lang="pt-BR" dirty="0" smtClean="0">
                <a:latin typeface="Cambria" pitchFamily="18" charset="0"/>
              </a:rPr>
              <a:t>);</a:t>
            </a:r>
          </a:p>
          <a:p>
            <a:pPr indent="-288000" eaLnBrk="1" hangingPunct="1">
              <a:spcBef>
                <a:spcPts val="600"/>
              </a:spcBef>
              <a:spcAft>
                <a:spcPts val="600"/>
              </a:spcAft>
            </a:pPr>
            <a:r>
              <a:rPr lang="pt-BR" dirty="0" smtClean="0">
                <a:latin typeface="Cambria" pitchFamily="18" charset="0"/>
              </a:rPr>
              <a:t>Rápido crescimento idosos, redução jovens, grande impacto na saúde, pensões, benefícios, aposentadorias;</a:t>
            </a:r>
          </a:p>
          <a:p>
            <a:pPr indent="-288000" eaLnBrk="1" hangingPunct="1">
              <a:spcBef>
                <a:spcPts val="600"/>
              </a:spcBef>
              <a:spcAft>
                <a:spcPts val="600"/>
              </a:spcAft>
            </a:pPr>
            <a:r>
              <a:rPr lang="pt-BR" dirty="0" smtClean="0">
                <a:latin typeface="Cambria" pitchFamily="18" charset="0"/>
              </a:rPr>
              <a:t>“</a:t>
            </a:r>
            <a:r>
              <a:rPr lang="pt-BR" i="1" dirty="0" smtClean="0">
                <a:latin typeface="Cambria" pitchFamily="18" charset="0"/>
              </a:rPr>
              <a:t>Profissional do Conhecimento</a:t>
            </a:r>
            <a:r>
              <a:rPr lang="pt-BR" dirty="0" smtClean="0">
                <a:latin typeface="Cambria" pitchFamily="18" charset="0"/>
              </a:rPr>
              <a:t>“ - </a:t>
            </a:r>
            <a:r>
              <a:rPr lang="pt-BR" b="1" i="1" dirty="0" smtClean="0">
                <a:latin typeface="Cambria" pitchFamily="18" charset="0"/>
              </a:rPr>
              <a:t>motor da nova transformação do capitalismo</a:t>
            </a:r>
            <a:r>
              <a:rPr lang="pt-BR" dirty="0" smtClean="0">
                <a:latin typeface="Cambria" pitchFamily="18" charset="0"/>
              </a:rPr>
              <a:t>. Trabalho não convencional (integral): consultor, temporário, jornada parcial, tarefa, produto;</a:t>
            </a:r>
          </a:p>
          <a:p>
            <a:pPr indent="-288000" eaLnBrk="1" hangingPunct="1">
              <a:spcBef>
                <a:spcPts val="600"/>
              </a:spcBef>
              <a:spcAft>
                <a:spcPts val="600"/>
              </a:spcAft>
            </a:pPr>
            <a:r>
              <a:rPr lang="pt-BR" dirty="0" smtClean="0">
                <a:latin typeface="Cambria" pitchFamily="18" charset="0"/>
              </a:rPr>
              <a:t>Aumento potencial </a:t>
            </a:r>
            <a:r>
              <a:rPr lang="pt-BR" b="1" i="1" dirty="0" smtClean="0">
                <a:latin typeface="Cambria" pitchFamily="18" charset="0"/>
              </a:rPr>
              <a:t>sucesso</a:t>
            </a:r>
            <a:r>
              <a:rPr lang="pt-BR" dirty="0" smtClean="0">
                <a:latin typeface="Cambria" pitchFamily="18" charset="0"/>
              </a:rPr>
              <a:t>/</a:t>
            </a:r>
            <a:r>
              <a:rPr lang="pt-BR" b="1" i="1" dirty="0" smtClean="0">
                <a:latin typeface="Cambria" pitchFamily="18" charset="0"/>
              </a:rPr>
              <a:t>fracasso</a:t>
            </a:r>
            <a:r>
              <a:rPr lang="pt-BR" dirty="0" smtClean="0">
                <a:latin typeface="Cambria" pitchFamily="18" charset="0"/>
              </a:rPr>
              <a:t> indivíduos. </a:t>
            </a:r>
            <a:r>
              <a:rPr lang="pt-BR" b="1" dirty="0" smtClean="0">
                <a:latin typeface="Cambria" pitchFamily="18" charset="0"/>
              </a:rPr>
              <a:t>Ascensão social </a:t>
            </a:r>
            <a:r>
              <a:rPr lang="pt-BR" dirty="0" smtClean="0">
                <a:latin typeface="Cambria" pitchFamily="18" charset="0"/>
              </a:rPr>
              <a:t>(educação de qualidade) e </a:t>
            </a:r>
            <a:r>
              <a:rPr lang="pt-BR" b="1" dirty="0" smtClean="0">
                <a:latin typeface="Cambria" pitchFamily="18" charset="0"/>
              </a:rPr>
              <a:t>oposto</a:t>
            </a:r>
            <a:r>
              <a:rPr lang="pt-BR" dirty="0" smtClean="0">
                <a:latin typeface="Cambria" pitchFamily="18" charset="0"/>
              </a:rPr>
              <a:t>, </a:t>
            </a:r>
            <a:r>
              <a:rPr lang="pt-BR" i="1" dirty="0" smtClean="0">
                <a:latin typeface="Cambria" pitchFamily="18" charset="0"/>
              </a:rPr>
              <a:t>com risco de exclusão</a:t>
            </a:r>
            <a:r>
              <a:rPr lang="pt-BR" dirty="0" smtClean="0">
                <a:latin typeface="Cambria" pitchFamily="18" charset="0"/>
              </a:rPr>
              <a:t>;</a:t>
            </a:r>
          </a:p>
          <a:p>
            <a:pPr indent="-288000" eaLnBrk="1" hangingPunct="1">
              <a:spcBef>
                <a:spcPts val="600"/>
              </a:spcBef>
              <a:spcAft>
                <a:spcPts val="600"/>
              </a:spcAft>
            </a:pPr>
            <a:r>
              <a:rPr lang="pt-BR" dirty="0" smtClean="0">
                <a:latin typeface="Cambria" pitchFamily="18" charset="0"/>
              </a:rPr>
              <a:t>Organizações dependem mais dos indivíduos, que o oposto.</a:t>
            </a:r>
          </a:p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4</a:t>
            </a:r>
            <a:endParaRPr lang="en-US" dirty="0"/>
          </a:p>
        </p:txBody>
      </p:sp>
      <p:sp>
        <p:nvSpPr>
          <p:cNvPr id="5" name="Título 6"/>
          <p:cNvSpPr>
            <a:spLocks noGrp="1"/>
          </p:cNvSpPr>
          <p:nvPr>
            <p:ph type="title"/>
          </p:nvPr>
        </p:nvSpPr>
        <p:spPr>
          <a:xfrm>
            <a:off x="127000" y="279400"/>
            <a:ext cx="7416800" cy="838200"/>
          </a:xfrm>
          <a:solidFill>
            <a:srgbClr val="D3E907"/>
          </a:solidFill>
        </p:spPr>
        <p:txBody>
          <a:bodyPr/>
          <a:lstStyle/>
          <a:p>
            <a:pPr algn="ctr"/>
            <a:r>
              <a:rPr lang="pt-BR" sz="3200" b="1" dirty="0" smtClean="0">
                <a:solidFill>
                  <a:srgbClr val="002060"/>
                </a:solidFill>
              </a:rPr>
              <a:t>Futuro Já: A Sociedade Global em 2025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4600" y="277813"/>
            <a:ext cx="82785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0" y="6616700"/>
            <a:ext cx="42983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altLang="pt-BR" sz="1200" dirty="0"/>
              <a:t>Marcondes M. De Araujo – </a:t>
            </a:r>
            <a:r>
              <a:rPr lang="pt-BR" altLang="pt-BR" sz="1200" dirty="0" smtClean="0"/>
              <a:t>12 SENAED-ABED-UNIT </a:t>
            </a:r>
            <a:r>
              <a:rPr lang="en-US" altLang="pt-BR" sz="1200" dirty="0" smtClean="0"/>
              <a:t>– 10.Jun.2016</a:t>
            </a:r>
            <a:endParaRPr lang="pt-BR" altLang="pt-BR" sz="1200" dirty="0"/>
          </a:p>
        </p:txBody>
      </p:sp>
      <p:sp>
        <p:nvSpPr>
          <p:cNvPr id="2" name="Retângulo 1"/>
          <p:cNvSpPr/>
          <p:nvPr/>
        </p:nvSpPr>
        <p:spPr>
          <a:xfrm>
            <a:off x="1536700" y="1308100"/>
            <a:ext cx="5562600" cy="35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bg1"/>
                </a:solidFill>
              </a:rPr>
              <a:t>Peter Drucker: </a:t>
            </a:r>
            <a:r>
              <a:rPr lang="en-US" sz="2000" dirty="0" smtClean="0">
                <a:solidFill>
                  <a:schemeClr val="bg1"/>
                </a:solidFill>
              </a:rPr>
              <a:t>“</a:t>
            </a:r>
            <a:r>
              <a:rPr lang="pt-BR" sz="2000" b="1" i="1" dirty="0" smtClean="0">
                <a:solidFill>
                  <a:schemeClr val="bg1"/>
                </a:solidFill>
              </a:rPr>
              <a:t>A próxima sociedade</a:t>
            </a:r>
            <a:r>
              <a:rPr lang="pt-BR" sz="2000" b="1" dirty="0" smtClean="0">
                <a:solidFill>
                  <a:schemeClr val="bg1"/>
                </a:solidFill>
              </a:rPr>
              <a:t>” </a:t>
            </a:r>
            <a:r>
              <a:rPr lang="pt-BR" sz="2000" dirty="0" smtClean="0">
                <a:solidFill>
                  <a:schemeClr val="bg1"/>
                </a:solidFill>
              </a:rPr>
              <a:t>(2000)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6700" y="274638"/>
            <a:ext cx="8001000" cy="1058396"/>
          </a:xfrm>
          <a:solidFill>
            <a:srgbClr val="D3E907"/>
          </a:solidFill>
        </p:spPr>
        <p:txBody>
          <a:bodyPr/>
          <a:lstStyle/>
          <a:p>
            <a:pPr lvl="2" algn="ctr"/>
            <a:r>
              <a:rPr lang="pt-BR" sz="3000" b="1" dirty="0" smtClean="0">
                <a:solidFill>
                  <a:srgbClr val="002060"/>
                </a:solidFill>
              </a:rPr>
              <a:t>Importância da Prontidão para o Futuro:</a:t>
            </a:r>
            <a:br>
              <a:rPr lang="pt-BR" sz="3000" b="1" dirty="0" smtClean="0">
                <a:solidFill>
                  <a:srgbClr val="002060"/>
                </a:solidFill>
              </a:rPr>
            </a:br>
            <a:r>
              <a:rPr lang="pt-BR" sz="3000" b="1" dirty="0" smtClean="0">
                <a:solidFill>
                  <a:srgbClr val="002060"/>
                </a:solidFill>
              </a:rPr>
              <a:t>Convergência Tecnológica</a:t>
            </a:r>
            <a:endParaRPr lang="en-US" sz="3000" b="1" dirty="0">
              <a:solidFill>
                <a:srgbClr val="00206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28600" y="1549400"/>
            <a:ext cx="8001000" cy="1016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2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itchFamily="18" charset="0"/>
              </a:rPr>
              <a:t>Convergência Tecnológica:</a:t>
            </a:r>
            <a:r>
              <a:rPr kumimoji="0" lang="pt-BR" sz="2400" b="1" i="1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itchFamily="18" charset="0"/>
              </a:rPr>
              <a:t> </a:t>
            </a:r>
            <a:r>
              <a:rPr kumimoji="0" lang="pt-BR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itchFamily="18" charset="0"/>
              </a:rPr>
              <a:t>As Novas Fronteiras do Conhecimento e Inovação (NBIC)</a:t>
            </a:r>
          </a:p>
        </p:txBody>
      </p:sp>
      <p:pic>
        <p:nvPicPr>
          <p:cNvPr id="2051" name="Picture 3" descr="C:\PRINT-Screen\NBIC Log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1200" y="2768600"/>
            <a:ext cx="3886201" cy="2773144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901" y="2981177"/>
            <a:ext cx="3886199" cy="239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0" y="6616700"/>
            <a:ext cx="42983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altLang="pt-BR" sz="1200" dirty="0"/>
              <a:t>Marcondes M. De Araujo – </a:t>
            </a:r>
            <a:r>
              <a:rPr lang="pt-BR" altLang="pt-BR" sz="1200" dirty="0" smtClean="0"/>
              <a:t>12 SENAED-ABED-UNIT </a:t>
            </a:r>
            <a:r>
              <a:rPr lang="en-US" altLang="pt-BR" sz="1200" dirty="0" smtClean="0"/>
              <a:t>– 10.Jun.2016</a:t>
            </a:r>
            <a:endParaRPr lang="pt-BR" altLang="pt-BR" sz="1200" dirty="0"/>
          </a:p>
        </p:txBody>
      </p:sp>
      <p:sp>
        <p:nvSpPr>
          <p:cNvPr id="3" name="Retângulo 2"/>
          <p:cNvSpPr/>
          <p:nvPr/>
        </p:nvSpPr>
        <p:spPr>
          <a:xfrm>
            <a:off x="228600" y="5955259"/>
            <a:ext cx="807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pt-BR" sz="1600" b="1" i="1" kern="0" dirty="0">
                <a:solidFill>
                  <a:srgbClr val="C00000"/>
                </a:solidFill>
                <a:latin typeface="Cambria" pitchFamily="18" charset="0"/>
              </a:rPr>
              <a:t>Fonte: </a:t>
            </a:r>
            <a:r>
              <a:rPr lang="pt-BR" sz="1600" b="1" i="1" kern="0" dirty="0">
                <a:solidFill>
                  <a:srgbClr val="C00000"/>
                </a:solidFill>
                <a:latin typeface="Cambria" pitchFamily="18" charset="0"/>
                <a:hlinkClick r:id="rId4"/>
              </a:rPr>
              <a:t>http://www.whitehouse.gov/sites/default/files/microsites/ostp/bioecon-(%23%20023SUPP)%20NSF-NBIC.pdf</a:t>
            </a:r>
            <a:r>
              <a:rPr lang="pt-BR" sz="1600" b="1" i="1" kern="0" dirty="0">
                <a:solidFill>
                  <a:srgbClr val="C00000"/>
                </a:solidFill>
                <a:latin typeface="Cambria" pitchFamily="18" charset="0"/>
              </a:rPr>
              <a:t> </a:t>
            </a:r>
            <a:endParaRPr lang="en-US" sz="1600" b="1" i="1" kern="0" dirty="0">
              <a:solidFill>
                <a:srgbClr val="C0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6</a:t>
            </a:r>
          </a:p>
        </p:txBody>
      </p:sp>
      <p:pic>
        <p:nvPicPr>
          <p:cNvPr id="5" name="Picture 7" descr="C:\Users\Jose\Desktop\SingularityTime20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" y="1193800"/>
            <a:ext cx="2655262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RotatingBook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73741" y="999267"/>
            <a:ext cx="1821740" cy="2713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79400" y="274638"/>
            <a:ext cx="8001000" cy="652462"/>
          </a:xfrm>
          <a:solidFill>
            <a:srgbClr val="D3E907"/>
          </a:solidFill>
        </p:spPr>
        <p:txBody>
          <a:bodyPr/>
          <a:lstStyle/>
          <a:p>
            <a:pPr lvl="2" algn="ctr"/>
            <a:r>
              <a:rPr lang="pt-BR" sz="3200" b="1" dirty="0" smtClean="0">
                <a:solidFill>
                  <a:srgbClr val="002060"/>
                </a:solidFill>
              </a:rPr>
              <a:t>Singularidade Tecnológica: </a:t>
            </a:r>
            <a:r>
              <a:rPr lang="pt-BR" sz="2200" b="1" dirty="0" smtClean="0">
                <a:solidFill>
                  <a:srgbClr val="002060"/>
                </a:solidFill>
              </a:rPr>
              <a:t>(</a:t>
            </a:r>
            <a:r>
              <a:rPr lang="pt-BR" sz="2200" b="1" dirty="0" smtClean="0">
                <a:solidFill>
                  <a:schemeClr val="bg1"/>
                </a:solidFill>
              </a:rPr>
              <a:t>Ray </a:t>
            </a:r>
            <a:r>
              <a:rPr lang="pt-BR" sz="2200" b="1" dirty="0" err="1" smtClean="0">
                <a:solidFill>
                  <a:schemeClr val="bg1"/>
                </a:solidFill>
              </a:rPr>
              <a:t>Kurzweil</a:t>
            </a:r>
            <a:r>
              <a:rPr lang="pt-BR" sz="2200" b="1" dirty="0" smtClean="0">
                <a:solidFill>
                  <a:srgbClr val="002060"/>
                </a:solidFill>
              </a:rPr>
              <a:t>)</a:t>
            </a:r>
            <a:endParaRPr lang="en-US" sz="2200" b="1" dirty="0">
              <a:solidFill>
                <a:srgbClr val="002060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0" y="6616700"/>
            <a:ext cx="42983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altLang="pt-BR" sz="1200" dirty="0"/>
              <a:t>Marcondes M. De Araujo – </a:t>
            </a:r>
            <a:r>
              <a:rPr lang="pt-BR" altLang="pt-BR" sz="1200" dirty="0" smtClean="0"/>
              <a:t>12 SENAED-ABED-UNIT </a:t>
            </a:r>
            <a:r>
              <a:rPr lang="en-US" altLang="pt-BR" sz="1200" dirty="0" smtClean="0"/>
              <a:t>– 10.Jun.2016</a:t>
            </a:r>
            <a:endParaRPr lang="pt-BR" altLang="pt-BR" sz="12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92100" y="6151602"/>
            <a:ext cx="7632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+mn-lt"/>
                <a:hlinkClick r:id="rId6"/>
              </a:rPr>
              <a:t>http://content.time.com/time/magazine/article/0,9171,2048299,00.</a:t>
            </a:r>
            <a:r>
              <a:rPr lang="pt-BR" sz="1400" b="1" dirty="0" err="1" smtClean="0">
                <a:latin typeface="+mn-lt"/>
                <a:hlinkClick r:id="rId6"/>
              </a:rPr>
              <a:t>html</a:t>
            </a:r>
            <a:endParaRPr lang="pt-BR" sz="1400" b="1" dirty="0" smtClean="0">
              <a:latin typeface="+mn-lt"/>
            </a:endParaRPr>
          </a:p>
          <a:p>
            <a:pPr algn="ctr"/>
            <a:r>
              <a:rPr lang="en-US" sz="1400" b="1" dirty="0" smtClean="0">
                <a:hlinkClick r:id="rId7"/>
              </a:rPr>
              <a:t>http://www.amazon.com/The-Singularity-Is-Near-Transcend/dp/0143037889</a:t>
            </a:r>
            <a:r>
              <a:rPr lang="en-US" sz="1400" b="1" dirty="0" smtClean="0"/>
              <a:t> </a:t>
            </a:r>
            <a:r>
              <a:rPr lang="pt-BR" sz="1400" b="1" dirty="0" smtClean="0">
                <a:latin typeface="+mn-lt"/>
              </a:rPr>
              <a:t> </a:t>
            </a:r>
            <a:endParaRPr lang="en-US" sz="1400" b="1" dirty="0">
              <a:latin typeface="+mn-lt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92100" y="5295900"/>
            <a:ext cx="3822700" cy="6985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500" dirty="0" smtClean="0"/>
              <a:t>Lei de Moore (INTEL) - </a:t>
            </a:r>
            <a:r>
              <a:rPr lang="pt-BR" sz="1500" dirty="0"/>
              <a:t>(</a:t>
            </a:r>
            <a:r>
              <a:rPr lang="pt-BR" sz="1500" dirty="0" smtClean="0"/>
              <a:t>1965-2016) Transistores/semicondutores</a:t>
            </a:r>
            <a:br>
              <a:rPr lang="pt-BR" sz="1500" dirty="0" smtClean="0"/>
            </a:br>
            <a:r>
              <a:rPr lang="pt-BR" sz="1500" dirty="0" smtClean="0"/>
              <a:t> </a:t>
            </a:r>
            <a:r>
              <a:rPr lang="pt-BR" sz="1500" b="1" dirty="0" err="1" smtClean="0">
                <a:solidFill>
                  <a:srgbClr val="C00000"/>
                </a:solidFill>
              </a:rPr>
              <a:t>Nanotubos</a:t>
            </a:r>
            <a:r>
              <a:rPr lang="pt-BR" sz="1500" b="1" dirty="0" smtClean="0">
                <a:solidFill>
                  <a:srgbClr val="C00000"/>
                </a:solidFill>
              </a:rPr>
              <a:t> Carbono e Grafeno (futuro) </a:t>
            </a:r>
            <a:endParaRPr lang="en-US" sz="15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://images.slideplayer.com.br/7/1866092/slides/slide_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487698"/>
            <a:ext cx="4267200" cy="269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Create a Mind: The Secret of Human Thought Revealed by Ray Kurzwei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881" y="1075512"/>
            <a:ext cx="1595919" cy="248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8600" y="1358900"/>
            <a:ext cx="8153400" cy="5181600"/>
          </a:xfrm>
        </p:spPr>
        <p:txBody>
          <a:bodyPr/>
          <a:lstStyle/>
          <a:p>
            <a:pPr marL="182880" indent="-182880">
              <a:spcBef>
                <a:spcPts val="0"/>
              </a:spcBef>
              <a:spcAft>
                <a:spcPts val="1200"/>
              </a:spcAft>
            </a:pPr>
            <a:r>
              <a:rPr lang="pt-BR" b="1" dirty="0" smtClean="0">
                <a:latin typeface="Cambria" pitchFamily="18" charset="0"/>
              </a:rPr>
              <a:t>Inteligência Artificial</a:t>
            </a:r>
            <a:r>
              <a:rPr lang="en-US" b="1" dirty="0" smtClean="0">
                <a:latin typeface="Cambria" pitchFamily="18" charset="0"/>
              </a:rPr>
              <a:t>/</a:t>
            </a:r>
            <a:r>
              <a:rPr lang="pt-BR" b="1" dirty="0" smtClean="0">
                <a:latin typeface="Cambria" pitchFamily="18" charset="0"/>
              </a:rPr>
              <a:t>Robótica (4ª Revolução Industrial)</a:t>
            </a:r>
          </a:p>
          <a:p>
            <a:pPr marL="182880" indent="-182880">
              <a:spcBef>
                <a:spcPts val="0"/>
              </a:spcBef>
              <a:spcAft>
                <a:spcPts val="1200"/>
              </a:spcAft>
            </a:pPr>
            <a:r>
              <a:rPr lang="pt-BR" b="1" dirty="0" smtClean="0">
                <a:latin typeface="Cambria" pitchFamily="18" charset="0"/>
              </a:rPr>
              <a:t>Melhoria genética </a:t>
            </a:r>
            <a:r>
              <a:rPr lang="pt-BR" dirty="0" smtClean="0">
                <a:latin typeface="Cambria" pitchFamily="18" charset="0"/>
              </a:rPr>
              <a:t>equivale corrida espacial século XX (saúde, medicina personalizada, longevidade, terapias celulares)</a:t>
            </a:r>
          </a:p>
          <a:p>
            <a:pPr marL="182880" indent="-182880">
              <a:spcBef>
                <a:spcPts val="0"/>
              </a:spcBef>
              <a:spcAft>
                <a:spcPts val="1200"/>
              </a:spcAft>
            </a:pPr>
            <a:r>
              <a:rPr lang="pt-BR" dirty="0" smtClean="0">
                <a:latin typeface="Cambria" pitchFamily="18" charset="0"/>
              </a:rPr>
              <a:t>Alimentos, água potável</a:t>
            </a:r>
          </a:p>
          <a:p>
            <a:pPr marL="182880" indent="-182880">
              <a:spcBef>
                <a:spcPts val="0"/>
              </a:spcBef>
              <a:spcAft>
                <a:spcPts val="1200"/>
              </a:spcAft>
            </a:pPr>
            <a:r>
              <a:rPr lang="pt-BR" dirty="0" smtClean="0">
                <a:latin typeface="Cambria" pitchFamily="18" charset="0"/>
              </a:rPr>
              <a:t>Meio Ambiente, Mudança Climática</a:t>
            </a:r>
          </a:p>
          <a:p>
            <a:pPr marL="182880" indent="-182880">
              <a:spcBef>
                <a:spcPts val="0"/>
              </a:spcBef>
              <a:spcAft>
                <a:spcPts val="1200"/>
              </a:spcAft>
            </a:pPr>
            <a:r>
              <a:rPr lang="pt-BR" dirty="0" smtClean="0">
                <a:latin typeface="Cambria" pitchFamily="18" charset="0"/>
              </a:rPr>
              <a:t>Energia limpa, renovável </a:t>
            </a:r>
            <a:br>
              <a:rPr lang="pt-BR" dirty="0" smtClean="0">
                <a:latin typeface="Cambria" pitchFamily="18" charset="0"/>
              </a:rPr>
            </a:br>
            <a:r>
              <a:rPr lang="pt-BR" dirty="0" smtClean="0">
                <a:latin typeface="Cambria" pitchFamily="18" charset="0"/>
              </a:rPr>
              <a:t>(bicombustível, microalgas, </a:t>
            </a:r>
            <a:br>
              <a:rPr lang="pt-BR" dirty="0" smtClean="0">
                <a:latin typeface="Cambria" pitchFamily="18" charset="0"/>
              </a:rPr>
            </a:br>
            <a:r>
              <a:rPr lang="pt-BR" dirty="0" smtClean="0">
                <a:latin typeface="Cambria" pitchFamily="18" charset="0"/>
              </a:rPr>
              <a:t>vegetais,  solar, eólica, geotérmica)</a:t>
            </a:r>
          </a:p>
          <a:p>
            <a:pPr marL="182880" indent="-182880">
              <a:spcBef>
                <a:spcPts val="0"/>
              </a:spcBef>
              <a:spcAft>
                <a:spcPts val="1200"/>
              </a:spcAft>
            </a:pPr>
            <a:r>
              <a:rPr lang="pt-BR" dirty="0" smtClean="0">
                <a:latin typeface="Cambria" pitchFamily="18" charset="0"/>
              </a:rPr>
              <a:t>Internet sem fio cobrem países</a:t>
            </a:r>
          </a:p>
          <a:p>
            <a:pPr marL="182880" indent="-182880">
              <a:spcBef>
                <a:spcPts val="0"/>
              </a:spcBef>
              <a:spcAft>
                <a:spcPts val="1200"/>
              </a:spcAft>
            </a:pPr>
            <a:r>
              <a:rPr lang="pt-BR" dirty="0" smtClean="0">
                <a:latin typeface="Cambria" pitchFamily="18" charset="0"/>
              </a:rPr>
              <a:t>Computação Quântica</a:t>
            </a:r>
          </a:p>
          <a:p>
            <a:pPr marL="182880" indent="-182880">
              <a:spcBef>
                <a:spcPts val="0"/>
              </a:spcBef>
              <a:spcAft>
                <a:spcPts val="1200"/>
              </a:spcAft>
            </a:pPr>
            <a:r>
              <a:rPr lang="pt-BR" dirty="0" smtClean="0">
                <a:latin typeface="Cambria" pitchFamily="18" charset="0"/>
              </a:rPr>
              <a:t>Transportes elétricos, autônomos</a:t>
            </a:r>
          </a:p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7</a:t>
            </a:r>
            <a:endParaRPr lang="en-US" dirty="0"/>
          </a:p>
        </p:txBody>
      </p:sp>
      <p:sp>
        <p:nvSpPr>
          <p:cNvPr id="5" name="Título 6"/>
          <p:cNvSpPr>
            <a:spLocks noGrp="1"/>
          </p:cNvSpPr>
          <p:nvPr>
            <p:ph type="title"/>
          </p:nvPr>
        </p:nvSpPr>
        <p:spPr>
          <a:xfrm>
            <a:off x="279400" y="241300"/>
            <a:ext cx="8039100" cy="825500"/>
          </a:xfrm>
          <a:solidFill>
            <a:srgbClr val="D3E907"/>
          </a:solidFill>
        </p:spPr>
        <p:txBody>
          <a:bodyPr/>
          <a:lstStyle/>
          <a:p>
            <a:r>
              <a:rPr lang="pt-BR" sz="3200" b="1" dirty="0" smtClean="0">
                <a:solidFill>
                  <a:srgbClr val="002060"/>
                </a:solidFill>
              </a:rPr>
              <a:t>      Grandes Desafios Tecnológicos 2025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8" name="Picture 5" descr="15GC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32100"/>
            <a:ext cx="369570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6616700"/>
            <a:ext cx="42983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altLang="pt-BR" sz="1200" dirty="0"/>
              <a:t>Marcondes M. De Araujo – </a:t>
            </a:r>
            <a:r>
              <a:rPr lang="pt-BR" altLang="pt-BR" sz="1200" dirty="0" smtClean="0"/>
              <a:t>12 SENAED-ABED-UNIT </a:t>
            </a:r>
            <a:r>
              <a:rPr lang="en-US" altLang="pt-BR" sz="1200" dirty="0" smtClean="0"/>
              <a:t>– 10.Jun.2016</a:t>
            </a:r>
            <a:endParaRPr lang="pt-BR" alt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8</a:t>
            </a:r>
            <a:endParaRPr lang="en-US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79400" y="147638"/>
            <a:ext cx="8001000" cy="639762"/>
          </a:xfrm>
          <a:solidFill>
            <a:srgbClr val="D3E907"/>
          </a:solidFill>
        </p:spPr>
        <p:txBody>
          <a:bodyPr/>
          <a:lstStyle/>
          <a:p>
            <a:pPr lvl="2" algn="ctr"/>
            <a:r>
              <a:rPr lang="pt-BR" sz="3200" b="1" dirty="0" smtClean="0">
                <a:solidFill>
                  <a:srgbClr val="002060"/>
                </a:solidFill>
              </a:rPr>
              <a:t>12 Tecnologias Disruptivas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6" name="Título 1"/>
          <p:cNvSpPr txBox="1">
            <a:spLocks noGrp="1"/>
          </p:cNvSpPr>
          <p:nvPr>
            <p:ph idx="1"/>
          </p:nvPr>
        </p:nvSpPr>
        <p:spPr>
          <a:xfrm>
            <a:off x="457200" y="825500"/>
            <a:ext cx="7772400" cy="2413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lvl="2" indent="0" algn="ctr">
              <a:spcBef>
                <a:spcPct val="0"/>
              </a:spcBef>
              <a:buClrTx/>
              <a:buNone/>
            </a:pPr>
            <a:r>
              <a:rPr lang="en-US" sz="1400" b="1" kern="0" dirty="0" smtClean="0">
                <a:solidFill>
                  <a:srgbClr val="C00000"/>
                </a:solidFill>
                <a:latin typeface="Cambria" pitchFamily="18" charset="0"/>
                <a:hlinkClick r:id="rId2"/>
              </a:rPr>
              <a:t>http://www.mckinsey.com/insights/business_technology/disruptive_technologies</a:t>
            </a:r>
            <a:r>
              <a:rPr lang="en-US" sz="1400" b="1" kern="0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061" y="1219200"/>
            <a:ext cx="3170039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6400" y="1231900"/>
            <a:ext cx="4150519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0" y="6616700"/>
            <a:ext cx="42983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altLang="pt-BR" sz="1200" dirty="0"/>
              <a:t>Marcondes M. De Araujo – </a:t>
            </a:r>
            <a:r>
              <a:rPr lang="pt-BR" altLang="pt-BR" sz="1200" dirty="0" smtClean="0"/>
              <a:t>12 SENAED-ABED-UNIT </a:t>
            </a:r>
            <a:r>
              <a:rPr lang="en-US" altLang="pt-BR" sz="1200" dirty="0" smtClean="0"/>
              <a:t>– 10.Jun.2016</a:t>
            </a:r>
            <a:endParaRPr lang="pt-BR" alt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8763</TotalTime>
  <Words>1633</Words>
  <Application>Microsoft Office PowerPoint</Application>
  <PresentationFormat>Apresentação na tela (4:3)</PresentationFormat>
  <Paragraphs>244</Paragraphs>
  <Slides>28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Adjacência</vt:lpstr>
      <vt:lpstr>O Futuro da EaD: Tendências Tecnológicas Globais, Desafios e Oportunidades ao Brasil</vt:lpstr>
      <vt:lpstr>Roteiro e Objetivo</vt:lpstr>
      <vt:lpstr>Dando o Tom: Reflexões sobre o Futuro</vt:lpstr>
      <vt:lpstr>Principais Tendências e Transformações Globais:  2025-2030</vt:lpstr>
      <vt:lpstr>Futuro Já: A Sociedade Global em 2025</vt:lpstr>
      <vt:lpstr>Importância da Prontidão para o Futuro: Convergência Tecnológica</vt:lpstr>
      <vt:lpstr>Singularidade Tecnológica: (Ray Kurzweil)</vt:lpstr>
      <vt:lpstr>      Grandes Desafios Tecnológicos 2025</vt:lpstr>
      <vt:lpstr>12 Tecnologias Disruptivas</vt:lpstr>
      <vt:lpstr>Terceira-Quarta Revoluções Industriais</vt:lpstr>
      <vt:lpstr>Mundo: TIC’s Evolução Conexões (2001-2014)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   Projeto Milênio: Estado do Futuro (2015-2016) Educação e Possibilidades da Aprendizagem em 2030</vt:lpstr>
      <vt:lpstr>Bases da Argumentação</vt:lpstr>
      <vt:lpstr>Apresentação do PowerPoint</vt:lpstr>
      <vt:lpstr>Apresentação do PowerPoint</vt:lpstr>
      <vt:lpstr>Apresentação do PowerPoint</vt:lpstr>
      <vt:lpstr>Modernidade, Tendências e Inovação em EaD</vt:lpstr>
      <vt:lpstr>Apresentação do PowerPoint</vt:lpstr>
      <vt:lpstr>BRASIL: DESAFIOS - Educação Geral-EaD</vt:lpstr>
      <vt:lpstr>BRASIL: Educação EaD - DESAFIOS</vt:lpstr>
      <vt:lpstr>Apresentação do PowerPoint</vt:lpstr>
      <vt:lpstr>Obrigado!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Inovação Tecnológica oportunidades captação Chamada à ação</dc:title>
  <dc:creator>teste</dc:creator>
  <cp:lastModifiedBy>Windows User</cp:lastModifiedBy>
  <cp:revision>753</cp:revision>
  <dcterms:created xsi:type="dcterms:W3CDTF">2013-07-16T19:29:13Z</dcterms:created>
  <dcterms:modified xsi:type="dcterms:W3CDTF">2016-06-09T03:01:13Z</dcterms:modified>
</cp:coreProperties>
</file>