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</p:sldMasterIdLst>
  <p:notesMasterIdLst>
    <p:notesMasterId r:id="rId30"/>
  </p:notesMasterIdLst>
  <p:sldIdLst>
    <p:sldId id="256" r:id="rId3"/>
    <p:sldId id="333" r:id="rId4"/>
    <p:sldId id="317" r:id="rId5"/>
    <p:sldId id="331" r:id="rId6"/>
    <p:sldId id="324" r:id="rId7"/>
    <p:sldId id="334" r:id="rId8"/>
    <p:sldId id="327" r:id="rId9"/>
    <p:sldId id="318" r:id="rId10"/>
    <p:sldId id="328" r:id="rId11"/>
    <p:sldId id="312" r:id="rId12"/>
    <p:sldId id="325" r:id="rId13"/>
    <p:sldId id="326" r:id="rId14"/>
    <p:sldId id="257" r:id="rId15"/>
    <p:sldId id="258" r:id="rId16"/>
    <p:sldId id="259" r:id="rId17"/>
    <p:sldId id="260" r:id="rId18"/>
    <p:sldId id="263" r:id="rId19"/>
    <p:sldId id="264" r:id="rId20"/>
    <p:sldId id="262" r:id="rId21"/>
    <p:sldId id="329" r:id="rId22"/>
    <p:sldId id="266" r:id="rId23"/>
    <p:sldId id="267" r:id="rId24"/>
    <p:sldId id="268" r:id="rId25"/>
    <p:sldId id="269" r:id="rId26"/>
    <p:sldId id="332" r:id="rId27"/>
    <p:sldId id="335" r:id="rId28"/>
    <p:sldId id="30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76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21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D189C-22CF-0A4D-98BC-0BA9DCFBC749}" type="datetimeFigureOut">
              <a:rPr lang="en-US" smtClean="0"/>
              <a:t>09/06/16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95BBB-775F-6846-BEF0-BDEA704502E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123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3817-D209-EF43-BEBC-5C0D6F7F90DA}" type="datetimeFigureOut">
              <a:rPr lang="en-US" smtClean="0"/>
              <a:t>09/06/16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299C-0741-6A47-8FE5-D7BEE08C58B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13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3817-D209-EF43-BEBC-5C0D6F7F90DA}" type="datetimeFigureOut">
              <a:rPr lang="en-US" smtClean="0"/>
              <a:t>09/06/16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299C-0741-6A47-8FE5-D7BEE08C58B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89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3817-D209-EF43-BEBC-5C0D6F7F90DA}" type="datetimeFigureOut">
              <a:rPr lang="en-US" smtClean="0"/>
              <a:t>09/06/16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299C-0741-6A47-8FE5-D7BEE08C58B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479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877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C26D-DC55-4496-9808-DE2D1BAC5374}" type="datetimeFigureOut">
              <a:rPr lang="pt-BR" smtClean="0"/>
              <a:t>09/06/16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9F4945-363E-42C4-9DCB-CC69C7C45360}" type="slidenum">
              <a:rPr lang="pt-BR" smtClean="0"/>
              <a:t>‹#›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8064500" cy="453650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108012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490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7524328" y="76564"/>
            <a:ext cx="1641277" cy="504455"/>
            <a:chOff x="6178521" y="-26012"/>
            <a:chExt cx="3206477" cy="790716"/>
          </a:xfrm>
        </p:grpSpPr>
        <p:sp>
          <p:nvSpPr>
            <p:cNvPr id="8" name="Retângulo 7"/>
            <p:cNvSpPr/>
            <p:nvPr/>
          </p:nvSpPr>
          <p:spPr>
            <a:xfrm>
              <a:off x="7608697" y="-26012"/>
              <a:ext cx="1776301" cy="6271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00" dirty="0" smtClean="0"/>
                <a:t>EDUCAÇÃO A </a:t>
              </a:r>
            </a:p>
            <a:p>
              <a:r>
                <a:rPr lang="pt-BR" sz="1000" dirty="0" smtClean="0"/>
                <a:t>DISTÂNCIA</a:t>
              </a:r>
              <a:endParaRPr lang="pt-BR" sz="1000" dirty="0"/>
            </a:p>
          </p:txBody>
        </p:sp>
        <p:pic>
          <p:nvPicPr>
            <p:cNvPr id="9" name="Picture 9" descr="http://catenga.com/wp-content/uploads/2012/06/unit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11" b="24604"/>
            <a:stretch/>
          </p:blipFill>
          <p:spPr bwMode="auto">
            <a:xfrm>
              <a:off x="6178521" y="17928"/>
              <a:ext cx="1489823" cy="746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Conector reto 9"/>
          <p:cNvCxnSpPr/>
          <p:nvPr userDrawn="1"/>
        </p:nvCxnSpPr>
        <p:spPr>
          <a:xfrm flipV="1">
            <a:off x="107505" y="620688"/>
            <a:ext cx="63007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 userDrawn="1"/>
        </p:nvCxnSpPr>
        <p:spPr>
          <a:xfrm flipV="1">
            <a:off x="3923928" y="6669362"/>
            <a:ext cx="496855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95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7524328" y="76564"/>
            <a:ext cx="1641277" cy="504455"/>
            <a:chOff x="6178521" y="-26012"/>
            <a:chExt cx="3206477" cy="790716"/>
          </a:xfrm>
        </p:grpSpPr>
        <p:sp>
          <p:nvSpPr>
            <p:cNvPr id="8" name="Retângulo 7"/>
            <p:cNvSpPr/>
            <p:nvPr/>
          </p:nvSpPr>
          <p:spPr>
            <a:xfrm>
              <a:off x="7608697" y="-26012"/>
              <a:ext cx="1776301" cy="6271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00" dirty="0" smtClean="0"/>
                <a:t>EDUCAÇÃO A </a:t>
              </a:r>
            </a:p>
            <a:p>
              <a:r>
                <a:rPr lang="pt-BR" sz="1000" dirty="0" smtClean="0"/>
                <a:t>DISTÂNCIA</a:t>
              </a:r>
              <a:endParaRPr lang="pt-BR" sz="1000" dirty="0"/>
            </a:p>
          </p:txBody>
        </p:sp>
        <p:pic>
          <p:nvPicPr>
            <p:cNvPr id="9" name="Picture 9" descr="http://catenga.com/wp-content/uploads/2012/06/unit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11" b="24604"/>
            <a:stretch/>
          </p:blipFill>
          <p:spPr bwMode="auto">
            <a:xfrm>
              <a:off x="6178521" y="17928"/>
              <a:ext cx="1489823" cy="746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Conector reto 9"/>
          <p:cNvCxnSpPr/>
          <p:nvPr userDrawn="1"/>
        </p:nvCxnSpPr>
        <p:spPr>
          <a:xfrm flipV="1">
            <a:off x="107505" y="620688"/>
            <a:ext cx="63007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 userDrawn="1"/>
        </p:nvCxnSpPr>
        <p:spPr>
          <a:xfrm flipV="1">
            <a:off x="3923928" y="6669362"/>
            <a:ext cx="496855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19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786874" cy="705395"/>
          </a:xfrm>
        </p:spPr>
        <p:txBody>
          <a:bodyPr>
            <a:noAutofit/>
          </a:bodyPr>
          <a:lstStyle>
            <a:lvl1pPr>
              <a:defRPr sz="3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071547"/>
            <a:ext cx="8229600" cy="4929221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b="1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b="1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b="1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b="1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4" name="Grupo 3"/>
          <p:cNvGrpSpPr/>
          <p:nvPr userDrawn="1"/>
        </p:nvGrpSpPr>
        <p:grpSpPr>
          <a:xfrm>
            <a:off x="8100392" y="6309320"/>
            <a:ext cx="982594" cy="415949"/>
            <a:chOff x="8100392" y="6309320"/>
            <a:chExt cx="982594" cy="415949"/>
          </a:xfrm>
        </p:grpSpPr>
        <p:sp>
          <p:nvSpPr>
            <p:cNvPr id="5" name="Retângulo de cantos arredondados 4"/>
            <p:cNvSpPr/>
            <p:nvPr userDrawn="1"/>
          </p:nvSpPr>
          <p:spPr>
            <a:xfrm>
              <a:off x="8100392" y="6309320"/>
              <a:ext cx="982594" cy="41594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1" descr="C:\Users\daniel_neves\AppData\Local\Microsoft\Windows\Temporary Internet Files\Content.Outlook\0W12JSBZ\Grupo Tiradentes_principal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0458" y="6373931"/>
              <a:ext cx="846038" cy="286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0761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7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5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470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7B98-313F-B448-913C-20E02DD0854C}" type="datetimeFigureOut">
              <a:rPr lang="en-US" smtClean="0"/>
              <a:pPr/>
              <a:t>09/06/16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76" y="6356822"/>
            <a:ext cx="2895451" cy="365001"/>
          </a:xfrm>
          <a:prstGeom prst="rect">
            <a:avLst/>
          </a:prstGeom>
        </p:spPr>
        <p:txBody>
          <a:bodyPr lIns="64288" tIns="32144" rIns="64288" bIns="32144"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75" y="6356822"/>
            <a:ext cx="2133079" cy="365001"/>
          </a:xfrm>
          <a:prstGeom prst="rect">
            <a:avLst/>
          </a:prstGeom>
        </p:spPr>
        <p:txBody>
          <a:bodyPr lIns="64288" tIns="32144" rIns="64288" bIns="32144"/>
          <a:lstStyle/>
          <a:p>
            <a:fld id="{D11DD72C-3FAD-0E41-8088-09F23FD2EC38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211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41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3817-D209-EF43-BEBC-5C0D6F7F90DA}" type="datetimeFigureOut">
              <a:rPr lang="en-US" smtClean="0"/>
              <a:t>09/06/16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299C-0741-6A47-8FE5-D7BEE08C58B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09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784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3780526"/>
            <a:ext cx="8228707" cy="234524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7122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341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816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7B98-313F-B448-913C-20E02DD0854C}" type="datetimeFigureOut">
              <a:rPr lang="en-US" smtClean="0"/>
              <a:pPr/>
              <a:t>09/06/16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76" y="6356822"/>
            <a:ext cx="2895451" cy="365001"/>
          </a:xfrm>
          <a:prstGeom prst="rect">
            <a:avLst/>
          </a:prstGeom>
        </p:spPr>
        <p:txBody>
          <a:bodyPr lIns="64288" tIns="32144" rIns="64288" bIns="32144"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75" y="6356822"/>
            <a:ext cx="2133079" cy="365001"/>
          </a:xfrm>
          <a:prstGeom prst="rect">
            <a:avLst/>
          </a:prstGeom>
        </p:spPr>
        <p:txBody>
          <a:bodyPr lIns="64288" tIns="32144" rIns="64288" bIns="32144"/>
          <a:lstStyle/>
          <a:p>
            <a:fld id="{D11DD72C-3FAD-0E41-8088-09F23FD2EC3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392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7B98-313F-B448-913C-20E02DD0854C}" type="datetimeFigureOut">
              <a:rPr lang="en-US" smtClean="0"/>
              <a:pPr/>
              <a:t>09/06/16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76" y="6356822"/>
            <a:ext cx="2895451" cy="365001"/>
          </a:xfrm>
          <a:prstGeom prst="rect">
            <a:avLst/>
          </a:prstGeom>
        </p:spPr>
        <p:txBody>
          <a:bodyPr lIns="64288" tIns="32144" rIns="64288" bIns="32144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441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D2CDE-3768-4B62-B29F-01AC8EFF9D5B}" type="datetimeFigureOut">
              <a:rPr lang="pt-BR" smtClean="0"/>
              <a:pPr/>
              <a:t>09/06/16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64288" tIns="32144" rIns="64288" bIns="32144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64288" tIns="32144" rIns="64288" bIns="32144"/>
          <a:lstStyle/>
          <a:p>
            <a:fld id="{07BB059F-F776-4B66-989C-361298E67D6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87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D2CDE-3768-4B62-B29F-01AC8EFF9D5B}" type="datetimeFigureOut">
              <a:rPr lang="pt-BR" smtClean="0"/>
              <a:pPr/>
              <a:t>09/06/16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64288" tIns="32144" rIns="64288" bIns="32144"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64288" tIns="32144" rIns="64288" bIns="32144"/>
          <a:lstStyle/>
          <a:p>
            <a:fld id="{07BB059F-F776-4B66-989C-361298E67D6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802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D2CDE-3768-4B62-B29F-01AC8EFF9D5B}" type="datetimeFigureOut">
              <a:rPr lang="pt-BR" smtClean="0"/>
              <a:pPr/>
              <a:t>09/06/16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64288" tIns="32144" rIns="64288" bIns="32144"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64288" tIns="32144" rIns="64288" bIns="32144"/>
          <a:lstStyle/>
          <a:p>
            <a:fld id="{07BB059F-F776-4B66-989C-361298E67D6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34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1036" y="938784"/>
            <a:ext cx="8783453" cy="537053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2" y="6453341"/>
            <a:ext cx="2133601" cy="365125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09/06/16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1" y="6453341"/>
            <a:ext cx="2895600" cy="365125"/>
          </a:xfrm>
          <a:prstGeom prst="rect">
            <a:avLst/>
          </a:prstGeom>
        </p:spPr>
        <p:txBody>
          <a:bodyPr lIns="64288" tIns="32144" rIns="64288" bIns="32144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2" y="6453341"/>
            <a:ext cx="2133601" cy="365125"/>
          </a:xfrm>
          <a:prstGeom prst="rect">
            <a:avLst/>
          </a:prstGeom>
        </p:spPr>
        <p:txBody>
          <a:bodyPr lIns="64288" tIns="32144" rIns="64288" bIns="32144"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8" tIns="32144" rIns="64288" bIns="32144" rtlCol="0" anchor="ctr"/>
          <a:lstStyle/>
          <a:p>
            <a:pPr algn="ctr"/>
            <a:endParaRPr lang="pt-BR" sz="1800"/>
          </a:p>
        </p:txBody>
      </p:sp>
      <p:cxnSp>
        <p:nvCxnSpPr>
          <p:cNvPr id="11" name="Conector reto 10"/>
          <p:cNvCxnSpPr/>
          <p:nvPr userDrawn="1"/>
        </p:nvCxnSpPr>
        <p:spPr>
          <a:xfrm>
            <a:off x="0" y="692696"/>
            <a:ext cx="9144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Subtítulo 2"/>
          <p:cNvSpPr>
            <a:spLocks noGrp="1"/>
          </p:cNvSpPr>
          <p:nvPr>
            <p:ph type="subTitle" idx="13"/>
          </p:nvPr>
        </p:nvSpPr>
        <p:spPr>
          <a:xfrm>
            <a:off x="1377696" y="37463"/>
            <a:ext cx="7766305" cy="545767"/>
          </a:xfrm>
        </p:spPr>
        <p:txBody>
          <a:bodyPr>
            <a:noAutofit/>
          </a:bodyPr>
          <a:lstStyle>
            <a:lvl1pPr marL="0" indent="0" algn="r">
              <a:buNone/>
              <a:defRPr sz="2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4736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3817-D209-EF43-BEBC-5C0D6F7F90DA}" type="datetimeFigureOut">
              <a:rPr lang="en-US" smtClean="0"/>
              <a:t>09/06/16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299C-0741-6A47-8FE5-D7BEE08C58B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238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7524328" y="76564"/>
            <a:ext cx="1641277" cy="504455"/>
            <a:chOff x="6178521" y="-26012"/>
            <a:chExt cx="3206477" cy="790716"/>
          </a:xfrm>
        </p:grpSpPr>
        <p:sp>
          <p:nvSpPr>
            <p:cNvPr id="8" name="Retângulo 7"/>
            <p:cNvSpPr/>
            <p:nvPr/>
          </p:nvSpPr>
          <p:spPr>
            <a:xfrm>
              <a:off x="7608697" y="-26012"/>
              <a:ext cx="1776301" cy="6271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00" dirty="0" smtClean="0"/>
                <a:t>EDUCAÇÃO A </a:t>
              </a:r>
            </a:p>
            <a:p>
              <a:r>
                <a:rPr lang="pt-BR" sz="1000" dirty="0" smtClean="0"/>
                <a:t>DISTÂNCIA</a:t>
              </a:r>
              <a:endParaRPr lang="pt-BR" sz="1000" dirty="0"/>
            </a:p>
          </p:txBody>
        </p:sp>
        <p:pic>
          <p:nvPicPr>
            <p:cNvPr id="9" name="Picture 9" descr="http://catenga.com/wp-content/uploads/2012/06/unit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11" b="24604"/>
            <a:stretch/>
          </p:blipFill>
          <p:spPr bwMode="auto">
            <a:xfrm>
              <a:off x="6178521" y="17928"/>
              <a:ext cx="1489823" cy="746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Conector reto 9"/>
          <p:cNvCxnSpPr/>
          <p:nvPr userDrawn="1"/>
        </p:nvCxnSpPr>
        <p:spPr>
          <a:xfrm flipV="1">
            <a:off x="107505" y="620688"/>
            <a:ext cx="63007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 userDrawn="1"/>
        </p:nvCxnSpPr>
        <p:spPr>
          <a:xfrm flipV="1">
            <a:off x="3923928" y="6669362"/>
            <a:ext cx="496855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31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3817-D209-EF43-BEBC-5C0D6F7F90DA}" type="datetimeFigureOut">
              <a:rPr lang="en-US" smtClean="0"/>
              <a:t>09/06/16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299C-0741-6A47-8FE5-D7BEE08C58B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04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3817-D209-EF43-BEBC-5C0D6F7F90DA}" type="datetimeFigureOut">
              <a:rPr lang="en-US" smtClean="0"/>
              <a:t>09/06/16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299C-0741-6A47-8FE5-D7BEE08C58B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8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3817-D209-EF43-BEBC-5C0D6F7F90DA}" type="datetimeFigureOut">
              <a:rPr lang="en-US" smtClean="0"/>
              <a:t>09/06/16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299C-0741-6A47-8FE5-D7BEE08C58B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9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3817-D209-EF43-BEBC-5C0D6F7F90DA}" type="datetimeFigureOut">
              <a:rPr lang="en-US" smtClean="0"/>
              <a:t>09/06/16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299C-0741-6A47-8FE5-D7BEE08C58B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50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3817-D209-EF43-BEBC-5C0D6F7F90DA}" type="datetimeFigureOut">
              <a:rPr lang="en-US" smtClean="0"/>
              <a:t>09/06/16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299C-0741-6A47-8FE5-D7BEE08C58B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00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3817-D209-EF43-BEBC-5C0D6F7F90DA}" type="datetimeFigureOut">
              <a:rPr lang="en-US" smtClean="0"/>
              <a:t>09/06/16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299C-0741-6A47-8FE5-D7BEE08C58B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16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theme" Target="../theme/theme2.xml"/><Relationship Id="rId16" Type="http://schemas.openxmlformats.org/officeDocument/2006/relationships/image" Target="../media/image4.jpg"/><Relationship Id="rId17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B3817-D209-EF43-BEBC-5C0D6F7F90DA}" type="datetimeFigureOut">
              <a:rPr lang="en-US" smtClean="0"/>
              <a:t>09/06/16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C299C-0741-6A47-8FE5-D7BEE08C58B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77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65" r:id="rId14"/>
    <p:sldLayoutId id="2147483666" r:id="rId15"/>
    <p:sldLayoutId id="2147483667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647" y="6356821"/>
            <a:ext cx="2133079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27B98-313F-B448-913C-20E02DD0854C}" type="datetimeFigureOut">
              <a:rPr lang="en-US" smtClean="0"/>
              <a:pPr/>
              <a:t>09/06/16</a:t>
            </a:fld>
            <a:endParaRPr lang="pt-BR"/>
          </a:p>
        </p:txBody>
      </p:sp>
      <p:pic>
        <p:nvPicPr>
          <p:cNvPr id="7" name="Picture 5" descr="http://www.unit.br/wp-content/uploads/2014/11/unit1.jp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66420" y="6158185"/>
            <a:ext cx="1171936" cy="588745"/>
          </a:xfrm>
          <a:prstGeom prst="rect">
            <a:avLst/>
          </a:prstGeom>
          <a:noFill/>
        </p:spPr>
      </p:pic>
      <p:sp>
        <p:nvSpPr>
          <p:cNvPr id="12" name="Espaço Reservado para Título 11"/>
          <p:cNvSpPr>
            <a:spLocks noGrp="1"/>
          </p:cNvSpPr>
          <p:nvPr>
            <p:ph type="title"/>
          </p:nvPr>
        </p:nvSpPr>
        <p:spPr>
          <a:xfrm>
            <a:off x="1879982" y="187185"/>
            <a:ext cx="7194389" cy="862676"/>
          </a:xfrm>
          <a:prstGeom prst="rect">
            <a:avLst/>
          </a:prstGeom>
        </p:spPr>
        <p:txBody>
          <a:bodyPr vert="horz" lIns="64291" tIns="32146" rIns="64291" bIns="32146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21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txStyles>
    <p:titleStyle>
      <a:lvl1pPr algn="r" defTabSz="321457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41093" indent="-241093" algn="l" defTabSz="32145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22368" indent="-200911" algn="l" defTabSz="32145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643" indent="-160729" algn="l" defTabSz="321457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25101" indent="-160729" algn="l" defTabSz="321457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6558" indent="-160729" algn="l" defTabSz="321457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8015" indent="-160729" algn="l" defTabSz="321457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321457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321457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321457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9.jpg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://www.tiradentesmais.c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Disciplina a Distancia em cursos presenciais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255" y="0"/>
            <a:ext cx="97048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437185"/>
            <a:ext cx="8231705" cy="1470025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0090"/>
                </a:solidFill>
                <a:latin typeface="Verdana"/>
                <a:cs typeface="Verdana"/>
              </a:rPr>
              <a:t>Disciplinas a Distância em Cursos Presenciais: Case UNIT</a:t>
            </a:r>
            <a:endParaRPr lang="pt-BR" dirty="0">
              <a:solidFill>
                <a:srgbClr val="000090"/>
              </a:solidFill>
              <a:latin typeface="Verdana"/>
              <a:cs typeface="Verdan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3140" y="2473397"/>
            <a:ext cx="4202286" cy="949697"/>
          </a:xfrm>
        </p:spPr>
        <p:txBody>
          <a:bodyPr>
            <a:normAutofit fontScale="85000" lnSpcReduction="10000"/>
          </a:bodyPr>
          <a:lstStyle/>
          <a:p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Profa. Dra. </a:t>
            </a:r>
            <a:r>
              <a:rPr lang="pt-BR" dirty="0" err="1" smtClean="0">
                <a:solidFill>
                  <a:schemeClr val="accent5">
                    <a:lumMod val="50000"/>
                  </a:schemeClr>
                </a:solidFill>
              </a:rPr>
              <a:t>Jucimara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5">
                    <a:lumMod val="50000"/>
                  </a:schemeClr>
                </a:solidFill>
              </a:rPr>
              <a:t>Roesler</a:t>
            </a:r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3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Espaço Reservado para Conteúdo 3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4" y="1854991"/>
            <a:ext cx="4380277" cy="4122899"/>
          </a:xfrm>
        </p:spPr>
      </p:pic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ea typeface="ＭＳ Ｐゴシック" pitchFamily="34" charset="-128"/>
              </a:rPr>
              <a:t>Desenho metodológico</a:t>
            </a:r>
            <a:endParaRPr lang="pt-BR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7" name="Chave direita 6"/>
          <p:cNvSpPr/>
          <p:nvPr/>
        </p:nvSpPr>
        <p:spPr>
          <a:xfrm>
            <a:off x="4395331" y="2221632"/>
            <a:ext cx="440222" cy="3183383"/>
          </a:xfrm>
          <a:prstGeom prst="rightBrace">
            <a:avLst>
              <a:gd name="adj1" fmla="val 98406"/>
              <a:gd name="adj2" fmla="val 485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507558" y="5777835"/>
            <a:ext cx="18132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ＭＳ Ｐゴシック" charset="0"/>
              </a:rPr>
              <a:t>CONTEUDOS</a:t>
            </a:r>
            <a:endParaRPr lang="pt-BR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5442" y="4401241"/>
            <a:ext cx="378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5080361" y="2076205"/>
            <a:ext cx="397833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 sz="2000" b="1" dirty="0" smtClean="0"/>
              <a:t>Interações no AVA;</a:t>
            </a:r>
          </a:p>
          <a:p>
            <a:pPr marL="285750" indent="-285750">
              <a:buFont typeface="Arial"/>
              <a:buChar char="•"/>
            </a:pPr>
            <a:endParaRPr lang="pt-BR" sz="2000" b="1" dirty="0"/>
          </a:p>
          <a:p>
            <a:pPr marL="285750" indent="-285750">
              <a:buFont typeface="Arial"/>
              <a:buChar char="•"/>
            </a:pPr>
            <a:r>
              <a:rPr lang="pt-BR" sz="2000" b="1" dirty="0" smtClean="0"/>
              <a:t>Avaliações a distância + presenciais;</a:t>
            </a:r>
          </a:p>
          <a:p>
            <a:pPr marL="285750" indent="-285750">
              <a:buFont typeface="Arial"/>
              <a:buChar char="•"/>
            </a:pPr>
            <a:endParaRPr lang="pt-BR" sz="2000" b="1" dirty="0"/>
          </a:p>
          <a:p>
            <a:pPr marL="285750" indent="-285750">
              <a:buFont typeface="Arial"/>
              <a:buChar char="•"/>
            </a:pPr>
            <a:r>
              <a:rPr lang="pt-BR" sz="2000" b="1" dirty="0" smtClean="0"/>
              <a:t>Plantão pedagógico de processo;</a:t>
            </a:r>
          </a:p>
          <a:p>
            <a:pPr marL="285750" indent="-285750">
              <a:buFont typeface="Arial"/>
              <a:buChar char="•"/>
            </a:pPr>
            <a:endParaRPr lang="pt-BR" sz="2000" b="1" dirty="0"/>
          </a:p>
          <a:p>
            <a:pPr marL="285750" indent="-285750">
              <a:buFont typeface="Arial"/>
              <a:buChar char="•"/>
            </a:pPr>
            <a:r>
              <a:rPr lang="pt-BR" sz="2000" b="1" dirty="0" smtClean="0"/>
              <a:t>Dúvidas técnicas/suporte de forma remota.</a:t>
            </a:r>
          </a:p>
          <a:p>
            <a:pPr marL="285750" indent="-285750">
              <a:buFont typeface="Arial"/>
              <a:buChar char="•"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519846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esenho Metodologico__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1" r="-3001"/>
          <a:stretch/>
        </p:blipFill>
        <p:spPr>
          <a:xfrm>
            <a:off x="1677511" y="1412487"/>
            <a:ext cx="5664028" cy="539082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FF"/>
                </a:solidFill>
              </a:rPr>
              <a:t>Desenho Metodológico</a:t>
            </a: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2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strutura da disciplina onlin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59" r="-11259"/>
          <a:stretch>
            <a:fillRect/>
          </a:stretch>
        </p:blipFill>
        <p:spPr>
          <a:xfrm>
            <a:off x="16326" y="1537926"/>
            <a:ext cx="9093337" cy="500059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Estrutura de uma disciplina a distância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0262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0" b="13240"/>
          <a:stretch>
            <a:fillRect/>
          </a:stretch>
        </p:blipFill>
        <p:spPr/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Inovar com LMS?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531023" y="5552533"/>
            <a:ext cx="2745517" cy="411170"/>
          </a:xfrm>
          <a:prstGeom prst="rect">
            <a:avLst/>
          </a:prstGeom>
        </p:spPr>
        <p:txBody>
          <a:bodyPr wrap="square" lIns="64291" tIns="32146" rIns="64291" bIns="32146" rtlCol="0" anchor="ctr">
            <a:spAutoFit/>
          </a:bodyPr>
          <a:lstStyle/>
          <a:p>
            <a:r>
              <a:rPr lang="pt-BR" sz="2200" b="1" dirty="0" err="1" smtClean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BrightSpace</a:t>
            </a:r>
            <a:r>
              <a:rPr lang="pt-BR" sz="2200" b="1" dirty="0" smtClean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(D2L)</a:t>
            </a:r>
          </a:p>
        </p:txBody>
      </p:sp>
    </p:spTree>
    <p:extLst>
      <p:ext uri="{BB962C8B-B14F-4D97-AF65-F5344CB8AC3E}">
        <p14:creationId xmlns:p14="http://schemas.microsoft.com/office/powerpoint/2010/main" val="377108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" b="-1666"/>
          <a:stretch/>
        </p:blipFill>
        <p:spPr>
          <a:xfrm>
            <a:off x="407991" y="1495202"/>
            <a:ext cx="4090824" cy="2377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Interface Personalizável por Curso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5" r="8196" b="2246"/>
          <a:stretch/>
        </p:blipFill>
        <p:spPr>
          <a:xfrm>
            <a:off x="4684261" y="1495202"/>
            <a:ext cx="4223041" cy="46127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91" y="4063662"/>
            <a:ext cx="4090824" cy="2301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360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2" r="-767"/>
          <a:stretch/>
        </p:blipFill>
        <p:spPr>
          <a:xfrm>
            <a:off x="924983" y="1468002"/>
            <a:ext cx="6757075" cy="5000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375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/>
        </p:blipFill>
        <p:spPr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APP – Estudar </a:t>
            </a:r>
            <a:r>
              <a:rPr lang="pt-BR" dirty="0" err="1" smtClean="0"/>
              <a:t>on</a:t>
            </a:r>
            <a:r>
              <a:rPr lang="pt-BR" dirty="0" smtClean="0"/>
              <a:t>/off-line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869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5" b="28195"/>
          <a:stretch/>
        </p:blipFill>
        <p:spPr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Estatísticas de Acerto de Questões 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34" y="1420545"/>
            <a:ext cx="2519383" cy="3229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1" y="1385074"/>
            <a:ext cx="2962725" cy="3723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40"/>
          <a:stretch/>
        </p:blipFill>
        <p:spPr>
          <a:xfrm>
            <a:off x="2198159" y="3894306"/>
            <a:ext cx="3591011" cy="2852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389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3" b="1379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Correção de Atividades POR VOZ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306" y="1545372"/>
            <a:ext cx="2872204" cy="2206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7" y="1449800"/>
            <a:ext cx="4635417" cy="4730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5093474" y="6004516"/>
            <a:ext cx="2566715" cy="218808"/>
          </a:xfrm>
          <a:prstGeom prst="rect">
            <a:avLst/>
          </a:prstGeom>
        </p:spPr>
        <p:txBody>
          <a:bodyPr wrap="none" lIns="64291" tIns="32146" rIns="64291" bIns="32146" rtlCol="0" anchor="ctr">
            <a:spAutoFit/>
          </a:bodyPr>
          <a:lstStyle/>
          <a:p>
            <a:pPr algn="r"/>
            <a:r>
              <a:rPr lang="pt-BR" sz="1000" b="1" dirty="0">
                <a:latin typeface="Helvetica" panose="020B0604020202020204" pitchFamily="34" charset="0"/>
                <a:cs typeface="Helvetica" panose="020B0604020202020204" pitchFamily="34" charset="0"/>
              </a:rPr>
              <a:t>Retorno da correção por áudio ou vídeo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24808" y="3773586"/>
            <a:ext cx="2046992" cy="218808"/>
          </a:xfrm>
          <a:prstGeom prst="rect">
            <a:avLst/>
          </a:prstGeom>
        </p:spPr>
        <p:txBody>
          <a:bodyPr wrap="none" lIns="64291" tIns="32146" rIns="64291" bIns="32146" rtlCol="0" anchor="ctr">
            <a:spAutoFit/>
          </a:bodyPr>
          <a:lstStyle/>
          <a:p>
            <a:pPr algn="r"/>
            <a:r>
              <a:rPr lang="pt-BR" sz="1000" b="1" dirty="0">
                <a:latin typeface="Helvetica" panose="020B0604020202020204" pitchFamily="34" charset="0"/>
                <a:cs typeface="Helvetica" panose="020B0604020202020204" pitchFamily="34" charset="0"/>
              </a:rPr>
              <a:t>Padrões de Correção- Rubricas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966874" y="4960975"/>
            <a:ext cx="618285" cy="121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pt-BR"/>
          </a:p>
        </p:txBody>
      </p:sp>
      <p:grpSp>
        <p:nvGrpSpPr>
          <p:cNvPr id="12" name="Grupo 11"/>
          <p:cNvGrpSpPr/>
          <p:nvPr/>
        </p:nvGrpSpPr>
        <p:grpSpPr>
          <a:xfrm>
            <a:off x="7350899" y="4139011"/>
            <a:ext cx="1723473" cy="1866706"/>
            <a:chOff x="10454611" y="5910743"/>
            <a:chExt cx="2534475" cy="2630721"/>
          </a:xfrm>
        </p:grpSpPr>
        <p:pic>
          <p:nvPicPr>
            <p:cNvPr id="8" name="Espaço Reservado para Conteúdo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4611" y="5910743"/>
              <a:ext cx="2534475" cy="263072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Retângulo 10"/>
            <p:cNvSpPr/>
            <p:nvPr/>
          </p:nvSpPr>
          <p:spPr>
            <a:xfrm flipV="1">
              <a:off x="10837629" y="7452091"/>
              <a:ext cx="727544" cy="139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97853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Acompanhamento da Aprendizagem -  INSIGHTS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0" b="13800"/>
          <a:stretch>
            <a:fillRect/>
          </a:stretch>
        </p:blipFill>
        <p:spPr>
          <a:xfrm>
            <a:off x="2712232" y="2020416"/>
            <a:ext cx="6362139" cy="34986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0" y="1550018"/>
            <a:ext cx="4571931" cy="4090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995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514" y="1835940"/>
            <a:ext cx="856354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 dirty="0" smtClean="0">
                <a:solidFill>
                  <a:srgbClr val="3366FF"/>
                </a:solidFill>
              </a:rPr>
              <a:t>Inovar a prática de ensino e aprendizagem?</a:t>
            </a:r>
          </a:p>
          <a:p>
            <a:pPr marL="285750" indent="-285750">
              <a:buFont typeface="Arial"/>
              <a:buChar char="•"/>
            </a:pPr>
            <a:endParaRPr lang="pt-BR" dirty="0" smtClean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pt-BR" dirty="0" smtClean="0">
                <a:solidFill>
                  <a:srgbClr val="3366FF"/>
                </a:solidFill>
              </a:rPr>
              <a:t>Inserir as </a:t>
            </a:r>
            <a:r>
              <a:rPr lang="pt-BR" dirty="0" err="1" smtClean="0">
                <a:solidFill>
                  <a:srgbClr val="3366FF"/>
                </a:solidFill>
              </a:rPr>
              <a:t>TICs</a:t>
            </a:r>
            <a:r>
              <a:rPr lang="pt-BR" dirty="0" smtClean="0">
                <a:solidFill>
                  <a:srgbClr val="3366FF"/>
                </a:solidFill>
              </a:rPr>
              <a:t> para atender um perfil de aluno digital?</a:t>
            </a:r>
          </a:p>
          <a:p>
            <a:pPr marL="285750" indent="-285750">
              <a:buFont typeface="Arial"/>
              <a:buChar char="•"/>
            </a:pPr>
            <a:endParaRPr lang="pt-BR" dirty="0" smtClean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pt-BR" dirty="0" smtClean="0">
                <a:solidFill>
                  <a:srgbClr val="3366FF"/>
                </a:solidFill>
              </a:rPr>
              <a:t>Tendência da </a:t>
            </a:r>
            <a:r>
              <a:rPr lang="pt-BR" dirty="0" smtClean="0">
                <a:solidFill>
                  <a:srgbClr val="3366FF"/>
                </a:solidFill>
              </a:rPr>
              <a:t>aprendizagem?</a:t>
            </a:r>
          </a:p>
          <a:p>
            <a:pPr marL="285750" indent="-285750">
              <a:buFont typeface="Arial"/>
              <a:buChar char="•"/>
            </a:pPr>
            <a:endParaRPr lang="pt-BR" dirty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pt-BR" dirty="0" smtClean="0">
                <a:solidFill>
                  <a:srgbClr val="3366FF"/>
                </a:solidFill>
              </a:rPr>
              <a:t>Tend</a:t>
            </a:r>
            <a:r>
              <a:rPr lang="pt-BR" dirty="0" smtClean="0">
                <a:solidFill>
                  <a:srgbClr val="3366FF"/>
                </a:solidFill>
              </a:rPr>
              <a:t>ência </a:t>
            </a:r>
            <a:r>
              <a:rPr lang="pt-BR" dirty="0" smtClean="0">
                <a:solidFill>
                  <a:srgbClr val="3366FF"/>
                </a:solidFill>
              </a:rPr>
              <a:t>do </a:t>
            </a:r>
            <a:r>
              <a:rPr lang="pt-BR" dirty="0" smtClean="0">
                <a:solidFill>
                  <a:srgbClr val="3366FF"/>
                </a:solidFill>
              </a:rPr>
              <a:t>mercado?</a:t>
            </a:r>
          </a:p>
          <a:p>
            <a:pPr marL="285750" indent="-285750">
              <a:buFont typeface="Arial"/>
              <a:buChar char="•"/>
            </a:pPr>
            <a:endParaRPr lang="pt-BR" dirty="0" smtClean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pt-BR" dirty="0" smtClean="0">
                <a:solidFill>
                  <a:srgbClr val="3366FF"/>
                </a:solidFill>
              </a:rPr>
              <a:t>Reduzir custos, proporcionar flexibilidade e mobilidade no ensino?</a:t>
            </a:r>
          </a:p>
          <a:p>
            <a:pPr marL="285750" indent="-285750">
              <a:buFont typeface="Arial"/>
              <a:buChar char="•"/>
            </a:pPr>
            <a:endParaRPr lang="pt-BR" dirty="0" smtClean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pt-BR" dirty="0" smtClean="0">
                <a:solidFill>
                  <a:srgbClr val="3366FF"/>
                </a:solidFill>
              </a:rPr>
              <a:t>Diversificar o modelo de oferta da IES com os mesmos insumos, variando os processos com menor investimento (mão de obra + tecnologia)?</a:t>
            </a:r>
          </a:p>
          <a:p>
            <a:pPr marL="285750" indent="-285750">
              <a:buFont typeface="Arial"/>
              <a:buChar char="•"/>
            </a:pPr>
            <a:endParaRPr lang="pt-BR" dirty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pt-BR" dirty="0" smtClean="0">
                <a:solidFill>
                  <a:srgbClr val="3366FF"/>
                </a:solidFill>
              </a:rPr>
              <a:t>Modernizar o ensino presencial em gestão, processos e metodologias?</a:t>
            </a:r>
          </a:p>
          <a:p>
            <a:endParaRPr lang="pt-BR" dirty="0" smtClean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pt-BR" dirty="0">
              <a:solidFill>
                <a:srgbClr val="3366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PORQUE AS DISCIPLINAS A </a:t>
            </a:r>
            <a:r>
              <a:rPr lang="pt-BR" dirty="0" smtClean="0"/>
              <a:t>DISTÂNCIA?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4953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Acompanhamento da Aprendizagem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65" y="1600647"/>
            <a:ext cx="3725671" cy="3394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76" y="1627617"/>
            <a:ext cx="4081932" cy="4060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9" b="19139"/>
          <a:stretch>
            <a:fillRect/>
          </a:stretch>
        </p:blipFill>
        <p:spPr>
          <a:xfrm>
            <a:off x="2038097" y="3512960"/>
            <a:ext cx="4751259" cy="26128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986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Conteúdo de Reforço e Tutoria Automatizada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488" y="1332560"/>
            <a:ext cx="2079208" cy="2430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1317397"/>
            <a:ext cx="5254603" cy="4534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4758473" y="6067691"/>
            <a:ext cx="1426642" cy="218808"/>
          </a:xfrm>
          <a:prstGeom prst="rect">
            <a:avLst/>
          </a:prstGeom>
        </p:spPr>
        <p:txBody>
          <a:bodyPr wrap="none" lIns="64291" tIns="32146" rIns="64291" bIns="32146" rtlCol="0" anchor="ctr">
            <a:spAutoFit/>
          </a:bodyPr>
          <a:lstStyle/>
          <a:p>
            <a:pPr algn="r"/>
            <a:r>
              <a:rPr lang="pt-BR" sz="1000" b="1" dirty="0">
                <a:latin typeface="Helvetica" panose="020B0604020202020204" pitchFamily="34" charset="0"/>
                <a:cs typeface="Helvetica" panose="020B0604020202020204" pitchFamily="34" charset="0"/>
              </a:rPr>
              <a:t>Tutoria Automatizada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899302" y="3841503"/>
            <a:ext cx="3015744" cy="218808"/>
          </a:xfrm>
          <a:prstGeom prst="rect">
            <a:avLst/>
          </a:prstGeom>
        </p:spPr>
        <p:txBody>
          <a:bodyPr wrap="none" lIns="64291" tIns="32146" rIns="64291" bIns="32146" rtlCol="0" anchor="ctr">
            <a:spAutoFit/>
          </a:bodyPr>
          <a:lstStyle/>
          <a:p>
            <a:pPr algn="r"/>
            <a:r>
              <a:rPr lang="pt-BR" sz="1000" b="1" dirty="0">
                <a:latin typeface="Helvetica" panose="020B0604020202020204" pitchFamily="34" charset="0"/>
                <a:cs typeface="Helvetica" panose="020B0604020202020204" pitchFamily="34" charset="0"/>
              </a:rPr>
              <a:t>Definições da Regra da Liberação do Conteúdo  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319" b="-45319"/>
          <a:stretch>
            <a:fillRect/>
          </a:stretch>
        </p:blipFill>
        <p:spPr>
          <a:xfrm>
            <a:off x="644119" y="2601004"/>
            <a:ext cx="8228707" cy="4525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997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25" b="-1825"/>
          <a:stretch>
            <a:fillRect/>
          </a:stretch>
        </p:blipFill>
        <p:spPr>
          <a:xfrm>
            <a:off x="457648" y="1600648"/>
            <a:ext cx="3964236" cy="2180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Agentes Inteligentes 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39"/>
          <a:stretch/>
        </p:blipFill>
        <p:spPr>
          <a:xfrm>
            <a:off x="119091" y="4000390"/>
            <a:ext cx="4560911" cy="2806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-34333" y="3735415"/>
            <a:ext cx="4456217" cy="264975"/>
          </a:xfrm>
          <a:prstGeom prst="rect">
            <a:avLst/>
          </a:prstGeom>
        </p:spPr>
        <p:txBody>
          <a:bodyPr wrap="none" lIns="64291" tIns="32146" rIns="64291" bIns="32146" rtlCol="0" anchor="ctr">
            <a:spAutoFit/>
          </a:bodyPr>
          <a:lstStyle/>
          <a:p>
            <a:pPr algn="r"/>
            <a:r>
              <a:rPr lang="pt-BR" sz="1300" b="1" dirty="0">
                <a:latin typeface="Helvetica" panose="020B0604020202020204" pitchFamily="34" charset="0"/>
                <a:cs typeface="Helvetica" panose="020B0604020202020204" pitchFamily="34" charset="0"/>
              </a:rPr>
              <a:t>Mensagem que será enviada  (AVA ou e-mail do Aluno)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7406" y="1346914"/>
            <a:ext cx="2807410" cy="264975"/>
          </a:xfrm>
          <a:prstGeom prst="rect">
            <a:avLst/>
          </a:prstGeom>
        </p:spPr>
        <p:txBody>
          <a:bodyPr wrap="none" lIns="64291" tIns="32146" rIns="64291" bIns="32146" rtlCol="0" anchor="ctr">
            <a:spAutoFit/>
          </a:bodyPr>
          <a:lstStyle/>
          <a:p>
            <a:pPr algn="r"/>
            <a:r>
              <a:rPr lang="pt-BR" sz="1300" b="1" dirty="0">
                <a:latin typeface="Helvetica" panose="020B0604020202020204" pitchFamily="34" charset="0"/>
                <a:cs typeface="Helvetica" panose="020B0604020202020204" pitchFamily="34" charset="0"/>
              </a:rPr>
              <a:t>Definições da Regra da Liberação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38820" t="12435" r="38859" b="46454"/>
          <a:stretch/>
        </p:blipFill>
        <p:spPr>
          <a:xfrm>
            <a:off x="5440151" y="1981159"/>
            <a:ext cx="3415977" cy="35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9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sz="2400" dirty="0"/>
              <a:t>Disponibilizar Recursos para criação de cursos e </a:t>
            </a:r>
            <a:r>
              <a:rPr lang="pt-BR" sz="2400" dirty="0" smtClean="0"/>
              <a:t>disciplinas. O professor encontra um repositório de conteúdo.</a:t>
            </a:r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REPOSITORIOS DE CONTEÚDOS</a:t>
            </a:r>
            <a:endParaRPr lang="pt-BR" dirty="0"/>
          </a:p>
        </p:txBody>
      </p:sp>
      <p:grpSp>
        <p:nvGrpSpPr>
          <p:cNvPr id="66" name="Grupo 65"/>
          <p:cNvGrpSpPr/>
          <p:nvPr/>
        </p:nvGrpSpPr>
        <p:grpSpPr>
          <a:xfrm>
            <a:off x="251520" y="2522909"/>
            <a:ext cx="8424936" cy="3236366"/>
            <a:chOff x="251520" y="3144962"/>
            <a:chExt cx="8424936" cy="3236366"/>
          </a:xfrm>
        </p:grpSpPr>
        <p:sp>
          <p:nvSpPr>
            <p:cNvPr id="5" name="Retângulo 4"/>
            <p:cNvSpPr/>
            <p:nvPr/>
          </p:nvSpPr>
          <p:spPr>
            <a:xfrm>
              <a:off x="251520" y="3356992"/>
              <a:ext cx="1800200" cy="4320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latin typeface="Arial" pitchFamily="34" charset="0"/>
                  <a:cs typeface="Arial" pitchFamily="34" charset="0"/>
                </a:rPr>
                <a:t>LOR</a:t>
              </a:r>
              <a:endParaRPr lang="pt-BR" sz="4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251520" y="3789040"/>
              <a:ext cx="1800200" cy="25202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40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251520" y="5455956"/>
              <a:ext cx="1800200" cy="720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251520" y="4509120"/>
              <a:ext cx="1800200" cy="720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Conector reto 13"/>
            <p:cNvCxnSpPr>
              <a:stCxn id="10" idx="1"/>
            </p:cNvCxnSpPr>
            <p:nvPr/>
          </p:nvCxnSpPr>
          <p:spPr>
            <a:xfrm flipV="1">
              <a:off x="251520" y="4293096"/>
              <a:ext cx="288032" cy="252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V="1">
              <a:off x="539552" y="3789040"/>
              <a:ext cx="0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>
              <a:stCxn id="10" idx="3"/>
            </p:cNvCxnSpPr>
            <p:nvPr/>
          </p:nvCxnSpPr>
          <p:spPr>
            <a:xfrm flipH="1" flipV="1">
              <a:off x="1691680" y="4293096"/>
              <a:ext cx="360040" cy="252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V="1">
              <a:off x="1691680" y="3789040"/>
              <a:ext cx="0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>
              <a:off x="539552" y="4293096"/>
              <a:ext cx="11521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flipV="1">
              <a:off x="251520" y="5193196"/>
              <a:ext cx="288032" cy="252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 flipV="1">
              <a:off x="539552" y="4581128"/>
              <a:ext cx="0" cy="6120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 flipH="1" flipV="1">
              <a:off x="1691680" y="5193196"/>
              <a:ext cx="360040" cy="252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flipV="1">
              <a:off x="1691680" y="4581128"/>
              <a:ext cx="0" cy="6120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>
              <a:off x="539552" y="5193196"/>
              <a:ext cx="11521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 flipV="1">
              <a:off x="251520" y="6057292"/>
              <a:ext cx="288032" cy="252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 flipV="1">
              <a:off x="539552" y="5517232"/>
              <a:ext cx="0" cy="5400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 flipH="1" flipV="1">
              <a:off x="1691680" y="6057292"/>
              <a:ext cx="360040" cy="252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 flipV="1">
              <a:off x="1691680" y="5517232"/>
              <a:ext cx="0" cy="5400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>
              <a:off x="539552" y="6057292"/>
              <a:ext cx="11521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tângulo 36"/>
            <p:cNvSpPr/>
            <p:nvPr/>
          </p:nvSpPr>
          <p:spPr>
            <a:xfrm>
              <a:off x="6876256" y="3356992"/>
              <a:ext cx="1800200" cy="4320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latin typeface="Arial" pitchFamily="34" charset="0"/>
                  <a:cs typeface="Arial" pitchFamily="34" charset="0"/>
                </a:rPr>
                <a:t>Disciplina</a:t>
              </a:r>
              <a:endParaRPr lang="pt-BR" sz="4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6876256" y="3789040"/>
              <a:ext cx="1800200" cy="25202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400"/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6876256" y="5455956"/>
              <a:ext cx="1800200" cy="720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tângulo 39"/>
            <p:cNvSpPr/>
            <p:nvPr/>
          </p:nvSpPr>
          <p:spPr>
            <a:xfrm>
              <a:off x="6876256" y="4509120"/>
              <a:ext cx="1800200" cy="720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" name="Conector reto 40"/>
            <p:cNvCxnSpPr>
              <a:stCxn id="40" idx="1"/>
            </p:cNvCxnSpPr>
            <p:nvPr/>
          </p:nvCxnSpPr>
          <p:spPr>
            <a:xfrm flipV="1">
              <a:off x="6876256" y="4293096"/>
              <a:ext cx="288032" cy="252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 flipV="1">
              <a:off x="7164288" y="3789040"/>
              <a:ext cx="0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>
              <a:stCxn id="40" idx="3"/>
            </p:cNvCxnSpPr>
            <p:nvPr/>
          </p:nvCxnSpPr>
          <p:spPr>
            <a:xfrm flipH="1" flipV="1">
              <a:off x="8316416" y="4293096"/>
              <a:ext cx="360040" cy="252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 flipV="1">
              <a:off x="8316416" y="3789040"/>
              <a:ext cx="0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>
              <a:off x="7164288" y="4293096"/>
              <a:ext cx="11521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flipV="1">
              <a:off x="6876256" y="5193196"/>
              <a:ext cx="288032" cy="252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/>
            <p:cNvCxnSpPr/>
            <p:nvPr/>
          </p:nvCxnSpPr>
          <p:spPr>
            <a:xfrm flipV="1">
              <a:off x="7164288" y="4581128"/>
              <a:ext cx="0" cy="6120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 flipH="1" flipV="1">
              <a:off x="8316416" y="5193196"/>
              <a:ext cx="360040" cy="252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/>
            <p:cNvCxnSpPr/>
            <p:nvPr/>
          </p:nvCxnSpPr>
          <p:spPr>
            <a:xfrm flipV="1">
              <a:off x="8316416" y="4581128"/>
              <a:ext cx="0" cy="6120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/>
            <p:nvPr/>
          </p:nvCxnSpPr>
          <p:spPr>
            <a:xfrm>
              <a:off x="7164288" y="5193196"/>
              <a:ext cx="11521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 flipV="1">
              <a:off x="6876256" y="6057292"/>
              <a:ext cx="288032" cy="252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/>
            <p:cNvCxnSpPr/>
            <p:nvPr/>
          </p:nvCxnSpPr>
          <p:spPr>
            <a:xfrm flipV="1">
              <a:off x="7164288" y="5517232"/>
              <a:ext cx="0" cy="5400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/>
            <p:cNvCxnSpPr/>
            <p:nvPr/>
          </p:nvCxnSpPr>
          <p:spPr>
            <a:xfrm flipH="1" flipV="1">
              <a:off x="8316416" y="6057292"/>
              <a:ext cx="360040" cy="252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53"/>
            <p:cNvCxnSpPr/>
            <p:nvPr/>
          </p:nvCxnSpPr>
          <p:spPr>
            <a:xfrm flipV="1">
              <a:off x="8316416" y="5517232"/>
              <a:ext cx="0" cy="5400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/>
            <p:cNvCxnSpPr/>
            <p:nvPr/>
          </p:nvCxnSpPr>
          <p:spPr>
            <a:xfrm>
              <a:off x="7164288" y="6057292"/>
              <a:ext cx="11521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8" descr="http://www.paps.net/cms/lib4/NJ01001771/Centricity/Domain/185/presentation-icon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4005064"/>
              <a:ext cx="437813" cy="437813"/>
            </a:xfrm>
            <a:prstGeom prst="rect">
              <a:avLst/>
            </a:prstGeom>
            <a:noFill/>
          </p:spPr>
        </p:pic>
        <p:pic>
          <p:nvPicPr>
            <p:cNvPr id="57" name="Picture 10" descr="http://gestao.iff.edu.br/plugin_assets/redmine_customizations/images/questionario.png?131712765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4005064"/>
              <a:ext cx="437811" cy="437813"/>
            </a:xfrm>
            <a:prstGeom prst="rect">
              <a:avLst/>
            </a:prstGeom>
            <a:noFill/>
          </p:spPr>
        </p:pic>
        <p:pic>
          <p:nvPicPr>
            <p:cNvPr id="61" name="Picture 18" descr="http://www.veryicon.com/icon/png/System/General/Fil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576" y="4869160"/>
              <a:ext cx="539764" cy="539764"/>
            </a:xfrm>
            <a:prstGeom prst="rect">
              <a:avLst/>
            </a:prstGeom>
            <a:noFill/>
          </p:spPr>
        </p:pic>
        <p:pic>
          <p:nvPicPr>
            <p:cNvPr id="62" name="Picture 18" descr="http://www.veryicon.com/icon/png/System/General/Fil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9632" y="5733256"/>
              <a:ext cx="539764" cy="539764"/>
            </a:xfrm>
            <a:prstGeom prst="rect">
              <a:avLst/>
            </a:prstGeom>
            <a:noFill/>
          </p:spPr>
        </p:pic>
        <p:pic>
          <p:nvPicPr>
            <p:cNvPr id="63" name="Picture 12" descr="http://www.clker.com/cliparts/c/W/h/n/P/W/generic-image-file-icon-hi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0" y="5796951"/>
              <a:ext cx="395139" cy="432048"/>
            </a:xfrm>
            <a:prstGeom prst="rect">
              <a:avLst/>
            </a:prstGeom>
            <a:noFill/>
          </p:spPr>
        </p:pic>
        <p:sp>
          <p:nvSpPr>
            <p:cNvPr id="64" name="Seta para a direita 63"/>
            <p:cNvSpPr/>
            <p:nvPr/>
          </p:nvSpPr>
          <p:spPr>
            <a:xfrm>
              <a:off x="6300192" y="4509120"/>
              <a:ext cx="504056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400" dirty="0"/>
            </a:p>
          </p:txBody>
        </p:sp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43808" y="3144962"/>
              <a:ext cx="3471350" cy="3236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Seta para a direita 64"/>
            <p:cNvSpPr/>
            <p:nvPr/>
          </p:nvSpPr>
          <p:spPr>
            <a:xfrm>
              <a:off x="2195736" y="4509120"/>
              <a:ext cx="504056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4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-8149" y="578323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Estoque de conteúdo</a:t>
            </a:r>
            <a:endParaRPr lang="pt-BR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020272" y="571616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reutilização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565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06" b="10350"/>
          <a:stretch/>
        </p:blipFill>
        <p:spPr bwMode="auto">
          <a:xfrm>
            <a:off x="658462" y="1318123"/>
            <a:ext cx="7979933" cy="4685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867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>
                <a:hlinkClick r:id="rId2"/>
              </a:rPr>
              <a:t>www.tiradentesmais.com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2214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4122"/>
          <a:stretch/>
        </p:blipFill>
        <p:spPr bwMode="auto">
          <a:xfrm>
            <a:off x="1053795" y="1458973"/>
            <a:ext cx="7087344" cy="467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Qualidade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402336" y="6126608"/>
            <a:ext cx="2723555" cy="194765"/>
          </a:xfrm>
          <a:prstGeom prst="rect">
            <a:avLst/>
          </a:prstGeom>
        </p:spPr>
        <p:txBody>
          <a:bodyPr wrap="square" lIns="64291" tIns="32146" rIns="64291" bIns="32146" rtlCol="0" anchor="ctr">
            <a:spAutoFit/>
          </a:bodyPr>
          <a:lstStyle/>
          <a:p>
            <a:pPr algn="r"/>
            <a:r>
              <a:rPr lang="pt-BR" sz="800" b="1" dirty="0">
                <a:latin typeface="Helvetica" panose="020B0604020202020204" pitchFamily="34" charset="0"/>
                <a:cs typeface="Helvetica" panose="020B0604020202020204" pitchFamily="34" charset="0"/>
              </a:rPr>
              <a:t>Fonte: Auto avaliação Institucional</a:t>
            </a:r>
          </a:p>
        </p:txBody>
      </p:sp>
    </p:spTree>
    <p:extLst>
      <p:ext uri="{BB962C8B-B14F-4D97-AF65-F5344CB8AC3E}">
        <p14:creationId xmlns:p14="http://schemas.microsoft.com/office/powerpoint/2010/main" val="1088244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3600" dirty="0" smtClean="0"/>
              <a:t>OBRIGADA!</a:t>
            </a:r>
          </a:p>
          <a:p>
            <a:pPr marL="0" indent="0" algn="ctr">
              <a:buNone/>
            </a:pPr>
            <a:endParaRPr lang="pt-BR" sz="3600" dirty="0"/>
          </a:p>
          <a:p>
            <a:pPr marL="0" indent="0" algn="ctr">
              <a:buNone/>
            </a:pPr>
            <a:r>
              <a:rPr lang="en-US" sz="3600" dirty="0" smtClean="0"/>
              <a:t>J</a:t>
            </a:r>
            <a:r>
              <a:rPr lang="pt-BR" sz="3600" dirty="0" err="1" smtClean="0"/>
              <a:t>ucimara_roesler@grupotiradentes.com</a:t>
            </a:r>
            <a:endParaRPr lang="pt-BR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70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ChangeArrowheads="1"/>
          </p:cNvSpPr>
          <p:nvPr/>
        </p:nvSpPr>
        <p:spPr bwMode="auto">
          <a:xfrm>
            <a:off x="684213" y="1916113"/>
            <a:ext cx="1296987" cy="6477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2009470" y="1940000"/>
            <a:ext cx="1296988" cy="647700"/>
          </a:xfrm>
          <a:prstGeom prst="rect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3276600" y="1916113"/>
            <a:ext cx="1296988" cy="6477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4573588" y="1916113"/>
            <a:ext cx="1296987" cy="6477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5868988" y="1916113"/>
            <a:ext cx="1296987" cy="6477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7165975" y="1916113"/>
            <a:ext cx="1296988" cy="647700"/>
          </a:xfrm>
          <a:prstGeom prst="rect">
            <a:avLst/>
          </a:prstGeom>
          <a:solidFill>
            <a:srgbClr val="E8F3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7226300" y="2636838"/>
            <a:ext cx="12573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BR" sz="1400" b="1"/>
              <a:t>Sala de aula </a:t>
            </a:r>
          </a:p>
          <a:p>
            <a:pPr algn="ctr"/>
            <a:r>
              <a:rPr lang="pt-BR" sz="1400" b="1"/>
              <a:t>tradicional</a:t>
            </a:r>
          </a:p>
        </p:txBody>
      </p:sp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5916613" y="2636838"/>
            <a:ext cx="13350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BR" sz="1400" b="1"/>
              <a:t>Baixo uso de </a:t>
            </a:r>
          </a:p>
          <a:p>
            <a:pPr algn="ctr"/>
            <a:r>
              <a:rPr lang="pt-BR" sz="1400" b="1"/>
              <a:t>tecnologia </a:t>
            </a:r>
          </a:p>
        </p:txBody>
      </p:sp>
      <p:sp>
        <p:nvSpPr>
          <p:cNvPr id="20489" name="AutoShape 11"/>
          <p:cNvSpPr>
            <a:spLocks/>
          </p:cNvSpPr>
          <p:nvPr/>
        </p:nvSpPr>
        <p:spPr bwMode="auto">
          <a:xfrm rot="-5400000">
            <a:off x="4427537" y="2058988"/>
            <a:ext cx="360363" cy="2376488"/>
          </a:xfrm>
          <a:prstGeom prst="leftBrace">
            <a:avLst>
              <a:gd name="adj1" fmla="val 5495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Rectangle 12"/>
          <p:cNvSpPr>
            <a:spLocks noChangeArrowheads="1"/>
          </p:cNvSpPr>
          <p:nvPr/>
        </p:nvSpPr>
        <p:spPr bwMode="auto">
          <a:xfrm>
            <a:off x="3492500" y="2563813"/>
            <a:ext cx="2108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pt-BR" sz="1400" b="1"/>
              <a:t>Aprendizagem Mista ou </a:t>
            </a:r>
          </a:p>
          <a:p>
            <a:pPr algn="ctr"/>
            <a:r>
              <a:rPr lang="pt-BR" sz="1400" b="1"/>
              <a:t>Blended Learning</a:t>
            </a:r>
          </a:p>
        </p:txBody>
      </p:sp>
      <p:sp>
        <p:nvSpPr>
          <p:cNvPr id="20491" name="Rectangle 13"/>
          <p:cNvSpPr>
            <a:spLocks noChangeArrowheads="1"/>
          </p:cNvSpPr>
          <p:nvPr/>
        </p:nvSpPr>
        <p:spPr bwMode="auto">
          <a:xfrm>
            <a:off x="3635375" y="3427413"/>
            <a:ext cx="19970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BR" sz="1400" b="1"/>
              <a:t>Uso intermediário de </a:t>
            </a:r>
          </a:p>
          <a:p>
            <a:pPr algn="ctr"/>
            <a:r>
              <a:rPr lang="pt-BR" sz="1400" b="1"/>
              <a:t>meios tecnológicos</a:t>
            </a:r>
          </a:p>
        </p:txBody>
      </p:sp>
      <p:sp>
        <p:nvSpPr>
          <p:cNvPr id="20492" name="Rectangle 14"/>
          <p:cNvSpPr>
            <a:spLocks noChangeArrowheads="1"/>
          </p:cNvSpPr>
          <p:nvPr/>
        </p:nvSpPr>
        <p:spPr bwMode="auto">
          <a:xfrm>
            <a:off x="5651500" y="2635250"/>
            <a:ext cx="268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2000"/>
              <a:t>-</a:t>
            </a:r>
          </a:p>
        </p:txBody>
      </p:sp>
      <p:sp>
        <p:nvSpPr>
          <p:cNvPr id="20493" name="Rectangle 15"/>
          <p:cNvSpPr>
            <a:spLocks noChangeArrowheads="1"/>
          </p:cNvSpPr>
          <p:nvPr/>
        </p:nvSpPr>
        <p:spPr bwMode="auto">
          <a:xfrm>
            <a:off x="3276600" y="2636838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/>
              <a:t>+</a:t>
            </a:r>
          </a:p>
        </p:txBody>
      </p:sp>
      <p:sp>
        <p:nvSpPr>
          <p:cNvPr id="20494" name="Rectangle 16"/>
          <p:cNvSpPr>
            <a:spLocks noChangeArrowheads="1"/>
          </p:cNvSpPr>
          <p:nvPr/>
        </p:nvSpPr>
        <p:spPr bwMode="auto">
          <a:xfrm>
            <a:off x="1939925" y="2636838"/>
            <a:ext cx="12747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BR" sz="1400" b="1"/>
              <a:t>Alto uso </a:t>
            </a:r>
          </a:p>
          <a:p>
            <a:pPr algn="ctr"/>
            <a:r>
              <a:rPr lang="pt-BR" sz="1400" b="1"/>
              <a:t>meios de </a:t>
            </a:r>
          </a:p>
          <a:p>
            <a:pPr algn="ctr"/>
            <a:r>
              <a:rPr lang="pt-BR" sz="1400" b="1"/>
              <a:t>tecnológicos</a:t>
            </a:r>
          </a:p>
        </p:txBody>
      </p:sp>
      <p:sp>
        <p:nvSpPr>
          <p:cNvPr id="20495" name="Rectangle 17"/>
          <p:cNvSpPr>
            <a:spLocks noChangeArrowheads="1"/>
          </p:cNvSpPr>
          <p:nvPr/>
        </p:nvSpPr>
        <p:spPr bwMode="auto">
          <a:xfrm>
            <a:off x="571500" y="2563813"/>
            <a:ext cx="15144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BR" sz="1400" b="1"/>
              <a:t>Completamente</a:t>
            </a:r>
          </a:p>
          <a:p>
            <a:pPr algn="ctr"/>
            <a:r>
              <a:rPr lang="pt-BR" sz="1400" b="1" i="1"/>
              <a:t>online,</a:t>
            </a:r>
            <a:r>
              <a:rPr lang="pt-BR" sz="1400" b="1"/>
              <a:t> sem o </a:t>
            </a:r>
          </a:p>
          <a:p>
            <a:pPr algn="ctr"/>
            <a:r>
              <a:rPr lang="pt-BR" sz="1400" b="1"/>
              <a:t>componente </a:t>
            </a:r>
          </a:p>
          <a:p>
            <a:pPr algn="ctr"/>
            <a:r>
              <a:rPr lang="pt-BR" sz="1400" b="1"/>
              <a:t>face-a-face</a:t>
            </a:r>
            <a:endParaRPr lang="pt-BR" sz="1400" b="1" i="1"/>
          </a:p>
        </p:txBody>
      </p:sp>
      <p:sp>
        <p:nvSpPr>
          <p:cNvPr id="20496" name="Rectangle 18"/>
          <p:cNvSpPr>
            <a:spLocks noChangeArrowheads="1"/>
          </p:cNvSpPr>
          <p:nvPr/>
        </p:nvSpPr>
        <p:spPr bwMode="auto">
          <a:xfrm>
            <a:off x="6870700" y="1052513"/>
            <a:ext cx="17192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BR" sz="1400" b="1"/>
              <a:t>Aprendizagem </a:t>
            </a:r>
          </a:p>
          <a:p>
            <a:pPr algn="ctr"/>
            <a:r>
              <a:rPr lang="pt-BR" sz="1400" b="1"/>
              <a:t>Presencial  </a:t>
            </a:r>
          </a:p>
          <a:p>
            <a:pPr algn="ctr"/>
            <a:r>
              <a:rPr lang="ja-JP" altLang="pt-BR" sz="1400" b="1"/>
              <a:t>“</a:t>
            </a:r>
            <a:r>
              <a:rPr lang="pt-BR" altLang="ja-JP" sz="1400" b="1"/>
              <a:t>Offline Learning</a:t>
            </a:r>
            <a:r>
              <a:rPr lang="ja-JP" altLang="pt-BR" sz="1400" b="1"/>
              <a:t>”</a:t>
            </a:r>
            <a:endParaRPr lang="pt-BR" sz="1400" b="1"/>
          </a:p>
        </p:txBody>
      </p:sp>
      <p:sp>
        <p:nvSpPr>
          <p:cNvPr id="20497" name="Rectangle 19"/>
          <p:cNvSpPr>
            <a:spLocks noChangeArrowheads="1"/>
          </p:cNvSpPr>
          <p:nvPr/>
        </p:nvSpPr>
        <p:spPr bwMode="auto">
          <a:xfrm>
            <a:off x="444500" y="1050925"/>
            <a:ext cx="17097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BR" sz="1400" b="1" dirty="0"/>
              <a:t>Aprendizagem </a:t>
            </a:r>
          </a:p>
          <a:p>
            <a:pPr algn="ctr"/>
            <a:r>
              <a:rPr lang="pt-BR" sz="1400" b="1" dirty="0" err="1"/>
              <a:t>Onnline</a:t>
            </a:r>
            <a:r>
              <a:rPr lang="pt-BR" sz="1400" b="1" dirty="0"/>
              <a:t>  </a:t>
            </a:r>
          </a:p>
          <a:p>
            <a:pPr algn="ctr"/>
            <a:r>
              <a:rPr lang="ja-JP" altLang="pt-BR" sz="1400" b="1" dirty="0"/>
              <a:t>“</a:t>
            </a:r>
            <a:r>
              <a:rPr lang="pt-BR" altLang="ja-JP" sz="1400" b="1" dirty="0"/>
              <a:t>Online Learning</a:t>
            </a:r>
            <a:r>
              <a:rPr lang="ja-JP" altLang="pt-BR" sz="1400" b="1" dirty="0"/>
              <a:t>”</a:t>
            </a:r>
            <a:endParaRPr lang="pt-BR" sz="1400" b="1" dirty="0"/>
          </a:p>
        </p:txBody>
      </p:sp>
      <p:sp>
        <p:nvSpPr>
          <p:cNvPr id="20499" name="Line 21"/>
          <p:cNvSpPr>
            <a:spLocks noChangeShapeType="1"/>
          </p:cNvSpPr>
          <p:nvPr/>
        </p:nvSpPr>
        <p:spPr bwMode="auto">
          <a:xfrm flipH="1">
            <a:off x="1835150" y="3990975"/>
            <a:ext cx="5545138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Rectangle 22"/>
          <p:cNvSpPr>
            <a:spLocks noChangeArrowheads="1"/>
          </p:cNvSpPr>
          <p:nvPr/>
        </p:nvSpPr>
        <p:spPr bwMode="auto">
          <a:xfrm>
            <a:off x="1042988" y="4148138"/>
            <a:ext cx="7200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pt-BR" b="1"/>
              <a:t>Aumento gradativo de meios tecnológicos online</a:t>
            </a:r>
          </a:p>
        </p:txBody>
      </p:sp>
      <p:sp>
        <p:nvSpPr>
          <p:cNvPr id="20501" name="Line 23"/>
          <p:cNvSpPr>
            <a:spLocks noChangeShapeType="1"/>
          </p:cNvSpPr>
          <p:nvPr/>
        </p:nvSpPr>
        <p:spPr bwMode="auto">
          <a:xfrm flipH="1">
            <a:off x="971550" y="6019800"/>
            <a:ext cx="6985000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Rectangle 24"/>
          <p:cNvSpPr>
            <a:spLocks noChangeArrowheads="1"/>
          </p:cNvSpPr>
          <p:nvPr/>
        </p:nvSpPr>
        <p:spPr bwMode="auto">
          <a:xfrm>
            <a:off x="971550" y="6092825"/>
            <a:ext cx="7200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pt-BR" b="1"/>
              <a:t>e-learning</a:t>
            </a:r>
          </a:p>
        </p:txBody>
      </p:sp>
      <p:sp>
        <p:nvSpPr>
          <p:cNvPr id="20503" name="Rectangle 25"/>
          <p:cNvSpPr>
            <a:spLocks noChangeArrowheads="1"/>
          </p:cNvSpPr>
          <p:nvPr/>
        </p:nvSpPr>
        <p:spPr bwMode="auto">
          <a:xfrm>
            <a:off x="323850" y="4579938"/>
            <a:ext cx="20351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BR" sz="1400" b="1"/>
              <a:t>Curso inteiramente</a:t>
            </a:r>
          </a:p>
          <a:p>
            <a:pPr algn="ctr"/>
            <a:r>
              <a:rPr lang="pt-BR" sz="1400" b="1"/>
              <a:t>entregue por meio de </a:t>
            </a:r>
          </a:p>
          <a:p>
            <a:pPr algn="ctr"/>
            <a:r>
              <a:rPr lang="pt-BR" sz="1400" b="1"/>
              <a:t>plataforma de </a:t>
            </a:r>
          </a:p>
          <a:p>
            <a:pPr algn="ctr"/>
            <a:r>
              <a:rPr lang="pt-BR" sz="1400" b="1"/>
              <a:t>aprendizagem </a:t>
            </a:r>
          </a:p>
          <a:p>
            <a:pPr algn="ctr"/>
            <a:r>
              <a:rPr lang="pt-BR" sz="1400" b="1"/>
              <a:t>eletrônica</a:t>
            </a:r>
            <a:endParaRPr lang="pt-BR" sz="1400" b="1" i="1"/>
          </a:p>
        </p:txBody>
      </p:sp>
      <p:sp>
        <p:nvSpPr>
          <p:cNvPr id="20504" name="Rectangle 26"/>
          <p:cNvSpPr>
            <a:spLocks noChangeArrowheads="1"/>
          </p:cNvSpPr>
          <p:nvPr/>
        </p:nvSpPr>
        <p:spPr bwMode="auto">
          <a:xfrm>
            <a:off x="6815138" y="4867275"/>
            <a:ext cx="205263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BR" sz="1400" b="1"/>
              <a:t>Curso de uso de</a:t>
            </a:r>
          </a:p>
          <a:p>
            <a:pPr algn="ctr"/>
            <a:r>
              <a:rPr lang="pt-BR" sz="1400" b="1"/>
              <a:t>pequena participação </a:t>
            </a:r>
          </a:p>
          <a:p>
            <a:pPr algn="ctr"/>
            <a:r>
              <a:rPr lang="pt-BR" sz="1400" b="1"/>
              <a:t>de tecnologia</a:t>
            </a:r>
            <a:endParaRPr lang="pt-BR" sz="1400" b="1" i="1"/>
          </a:p>
        </p:txBody>
      </p:sp>
      <p:sp>
        <p:nvSpPr>
          <p:cNvPr id="20505" name="Rectangle 27"/>
          <p:cNvSpPr>
            <a:spLocks noChangeArrowheads="1"/>
          </p:cNvSpPr>
          <p:nvPr/>
        </p:nvSpPr>
        <p:spPr bwMode="auto">
          <a:xfrm>
            <a:off x="323850" y="6616700"/>
            <a:ext cx="4176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1200" b="1"/>
              <a:t>Fontes: Robin Mason – 2006. Adaptado por M.F. 2009</a:t>
            </a:r>
          </a:p>
        </p:txBody>
      </p:sp>
      <p:sp>
        <p:nvSpPr>
          <p:cNvPr id="20506" name="Rectangle 29"/>
          <p:cNvSpPr>
            <a:spLocks noChangeArrowheads="1"/>
          </p:cNvSpPr>
          <p:nvPr/>
        </p:nvSpPr>
        <p:spPr bwMode="auto">
          <a:xfrm>
            <a:off x="7783513" y="6669088"/>
            <a:ext cx="1360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pt-BR" sz="1000" b="1">
                <a:latin typeface="Constantia" charset="0"/>
              </a:rPr>
              <a:t>Marcos Formiga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611717" y="718519"/>
            <a:ext cx="3024187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400" b="1" i="1" u="none" dirty="0" smtClean="0">
                <a:solidFill>
                  <a:schemeClr val="tx1"/>
                </a:solidFill>
                <a:latin typeface="Calibri" charset="0"/>
              </a:rPr>
              <a:t>Tendências </a:t>
            </a:r>
            <a:r>
              <a:rPr lang="pt-BR" sz="1400" b="1" i="1" dirty="0" smtClean="0">
                <a:latin typeface="Calibri" charset="0"/>
              </a:rPr>
              <a:t>Aprendizagem</a:t>
            </a:r>
            <a:endParaRPr lang="pt-BR" sz="1400" b="1" i="1" u="none" dirty="0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5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6501"/>
            <a:ext cx="9144000" cy="49693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6739"/>
            <a:ext cx="5896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orbel" charset="0"/>
                <a:cs typeface="Times New Roman" charset="0"/>
              </a:rPr>
              <a:t>Tendências da Educação Superior Brasileira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51" y="6310795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NMC Report, 2014.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5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676400"/>
            <a:ext cx="8102600" cy="349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6230" y="5507015"/>
            <a:ext cx="3381425" cy="27699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pt-BR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Censo ABED, 2014</a:t>
            </a:r>
          </a:p>
        </p:txBody>
      </p:sp>
    </p:spTree>
    <p:extLst>
      <p:ext uri="{BB962C8B-B14F-4D97-AF65-F5344CB8AC3E}">
        <p14:creationId xmlns:p14="http://schemas.microsoft.com/office/powerpoint/2010/main" val="3756601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520" y="2115411"/>
            <a:ext cx="82011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§ </a:t>
            </a:r>
            <a:r>
              <a:rPr lang="pt-BR" dirty="0" smtClean="0"/>
              <a:t>1</a:t>
            </a:r>
            <a:r>
              <a:rPr lang="es-ES_tradnl" dirty="0" smtClean="0"/>
              <a:t>º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Para fins desta Portaria, caracteriza-se a modalidade </a:t>
            </a:r>
            <a:r>
              <a:rPr lang="pt-BR" dirty="0" err="1"/>
              <a:t>semi-presencial</a:t>
            </a:r>
            <a:r>
              <a:rPr lang="pt-BR" dirty="0"/>
              <a:t> como</a:t>
            </a:r>
          </a:p>
          <a:p>
            <a:r>
              <a:rPr lang="pt-BR" dirty="0"/>
              <a:t>quaisquer atividades didáticas, módulos ou unidades de ensino-aprendizagem</a:t>
            </a:r>
          </a:p>
          <a:p>
            <a:r>
              <a:rPr lang="pt-BR" dirty="0"/>
              <a:t>centrados na </a:t>
            </a:r>
            <a:r>
              <a:rPr lang="pt-BR" dirty="0" err="1"/>
              <a:t>auto-aprendizagem</a:t>
            </a:r>
            <a:r>
              <a:rPr lang="pt-BR" dirty="0"/>
              <a:t> e com a mediação de recursos didáticos </a:t>
            </a:r>
            <a:r>
              <a:rPr lang="pt-BR" dirty="0" smtClean="0"/>
              <a:t>organizados em </a:t>
            </a:r>
            <a:r>
              <a:rPr lang="pt-BR" dirty="0"/>
              <a:t>diferentes suportes de informação que utilizem tecnologias de </a:t>
            </a:r>
            <a:r>
              <a:rPr lang="pt-BR" dirty="0" smtClean="0"/>
              <a:t>comunicação remota.</a:t>
            </a:r>
          </a:p>
          <a:p>
            <a:endParaRPr lang="pt-BR" dirty="0"/>
          </a:p>
          <a:p>
            <a:r>
              <a:rPr lang="pt-BR" dirty="0"/>
              <a:t>§ </a:t>
            </a:r>
            <a:r>
              <a:rPr lang="pt-BR" dirty="0" smtClean="0"/>
              <a:t>2</a:t>
            </a:r>
            <a:r>
              <a:rPr lang="es-ES_tradnl" dirty="0" smtClean="0"/>
              <a:t>º</a:t>
            </a:r>
            <a:endParaRPr lang="pt-BR" dirty="0"/>
          </a:p>
          <a:p>
            <a:endParaRPr lang="pt-BR" dirty="0"/>
          </a:p>
          <a:p>
            <a:r>
              <a:rPr lang="pt-BR" dirty="0" smtClean="0"/>
              <a:t>Poderão </a:t>
            </a:r>
            <a:r>
              <a:rPr lang="pt-BR" dirty="0"/>
              <a:t>ser ofertadas as disciplinas referidas no caput, integral ou parcialmente,</a:t>
            </a:r>
          </a:p>
          <a:p>
            <a:r>
              <a:rPr lang="pt-BR" dirty="0"/>
              <a:t>desde que esta oferta não ultrapasse 20 % (vinte por cento) da carga horária total </a:t>
            </a:r>
            <a:r>
              <a:rPr lang="pt-BR" dirty="0" smtClean="0"/>
              <a:t>do curso</a:t>
            </a:r>
            <a:r>
              <a:rPr lang="pt-BR" dirty="0"/>
              <a:t>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Portaria 4.059/14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28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250"/>
            <a:ext cx="7794567" cy="6889250"/>
          </a:xfrm>
        </p:spPr>
      </p:pic>
    </p:spTree>
    <p:extLst>
      <p:ext uri="{BB962C8B-B14F-4D97-AF65-F5344CB8AC3E}">
        <p14:creationId xmlns:p14="http://schemas.microsoft.com/office/powerpoint/2010/main" val="3008417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apa presença UNI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0" r="2117" b="2403"/>
          <a:stretch/>
        </p:blipFill>
        <p:spPr>
          <a:xfrm>
            <a:off x="665288" y="1494821"/>
            <a:ext cx="8028877" cy="523461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PRESENÇA UNIT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394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" r="92"/>
          <a:stretch>
            <a:fillRect/>
          </a:stretch>
        </p:blipFill>
        <p:spPr>
          <a:xfrm>
            <a:off x="441968" y="1487854"/>
            <a:ext cx="8243459" cy="4533232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Mídias Utilizadas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5857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ctr"/>
      <a:lstStyle>
        <a:defPPr algn="r">
          <a:defRPr sz="4800" b="1" dirty="0" smtClean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453</Words>
  <Application>Microsoft Macintosh PowerPoint</Application>
  <PresentationFormat>On-screen Show (4:3)</PresentationFormat>
  <Paragraphs>111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Custom Design</vt:lpstr>
      <vt:lpstr>Disciplinas a Distância em Cursos Presenciais: Case UNIT</vt:lpstr>
      <vt:lpstr>PORQUE AS DISCIPLINAS A DISTÂNCIA?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PRESENÇA UNIT</vt:lpstr>
      <vt:lpstr>Mídias Utilizadas</vt:lpstr>
      <vt:lpstr>Desenho metodológico</vt:lpstr>
      <vt:lpstr>Desenho Metodológico</vt:lpstr>
      <vt:lpstr>Estrutura de uma disciplina a distância</vt:lpstr>
      <vt:lpstr>Inovar com LMS?</vt:lpstr>
      <vt:lpstr>Interface Personalizável por Curso</vt:lpstr>
      <vt:lpstr>PowerPoint Presentation</vt:lpstr>
      <vt:lpstr>APP – Estudar on/off-line </vt:lpstr>
      <vt:lpstr>Estatísticas de Acerto de Questões </vt:lpstr>
      <vt:lpstr>Correção de Atividades POR VOZ</vt:lpstr>
      <vt:lpstr>Acompanhamento da Aprendizagem -  INSIGHTS</vt:lpstr>
      <vt:lpstr>Acompanhamento da Aprendizagem</vt:lpstr>
      <vt:lpstr>Conteúdo de Reforço e Tutoria Automatizada</vt:lpstr>
      <vt:lpstr>Agentes Inteligentes </vt:lpstr>
      <vt:lpstr>REPOSITORIOS DE CONTEÚDOS</vt:lpstr>
      <vt:lpstr>PowerPoint Presentation</vt:lpstr>
      <vt:lpstr>PowerPoint Presentation</vt:lpstr>
      <vt:lpstr>Qualidade</vt:lpstr>
      <vt:lpstr>PowerPoint Presentation</vt:lpstr>
    </vt:vector>
  </TitlesOfParts>
  <Company>unit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Macbook pro</dc:creator>
  <cp:lastModifiedBy>Macbook pro</cp:lastModifiedBy>
  <cp:revision>42</cp:revision>
  <dcterms:created xsi:type="dcterms:W3CDTF">2016-06-07T23:06:56Z</dcterms:created>
  <dcterms:modified xsi:type="dcterms:W3CDTF">2016-06-09T18:33:43Z</dcterms:modified>
</cp:coreProperties>
</file>