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6"/>
  </p:notesMasterIdLst>
  <p:handoutMasterIdLst>
    <p:handoutMasterId r:id="rId17"/>
  </p:handoutMasterIdLst>
  <p:sldIdLst>
    <p:sldId id="450" r:id="rId3"/>
    <p:sldId id="596" r:id="rId4"/>
    <p:sldId id="597" r:id="rId5"/>
    <p:sldId id="603" r:id="rId6"/>
    <p:sldId id="580" r:id="rId7"/>
    <p:sldId id="548" r:id="rId8"/>
    <p:sldId id="594" r:id="rId9"/>
    <p:sldId id="600" r:id="rId10"/>
    <p:sldId id="602" r:id="rId11"/>
    <p:sldId id="595" r:id="rId12"/>
    <p:sldId id="601" r:id="rId13"/>
    <p:sldId id="599" r:id="rId14"/>
    <p:sldId id="566" r:id="rId15"/>
  </p:sldIdLst>
  <p:sldSz cx="12192000" cy="6858000"/>
  <p:notesSz cx="6805613" cy="994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302"/>
    <a:srgbClr val="B30511"/>
    <a:srgbClr val="CC0000"/>
    <a:srgbClr val="008080"/>
    <a:srgbClr val="6094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5742" autoAdjust="0"/>
  </p:normalViewPr>
  <p:slideViewPr>
    <p:cSldViewPr snapToGrid="0">
      <p:cViewPr varScale="1">
        <p:scale>
          <a:sx n="66" d="100"/>
          <a:sy n="66" d="100"/>
        </p:scale>
        <p:origin x="-72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2E4C3-08DB-4F25-B13E-D3E0DDB03606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52C29-9553-433F-A7A8-2F1461D9CD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7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DDEA-3908-45CF-9C28-6EDBAE2AE446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9595F-A6C1-4E79-8119-6B9C000667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6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300038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508" y="274638"/>
            <a:ext cx="10615285" cy="1143000"/>
          </a:xfrm>
        </p:spPr>
        <p:txBody>
          <a:bodyPr>
            <a:normAutofit/>
          </a:bodyPr>
          <a:lstStyle>
            <a:lvl1pPr algn="l">
              <a:defRPr lang="en-US" sz="4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19508" y="1600204"/>
            <a:ext cx="10615285" cy="380211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2" y="649077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3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754688"/>
            <a:ext cx="122078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6" y="300042"/>
            <a:ext cx="1019503" cy="1095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88287" y="2364832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60625" y="649081"/>
            <a:ext cx="394193" cy="3941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C:\Users\marcelo.prim\Downloads\Logo SENAI Cx Md Azul Inic Port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4" y="6006572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52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3200" y="4074160"/>
            <a:ext cx="10520160" cy="1185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20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23200" y="889200"/>
            <a:ext cx="10520160" cy="31849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lnSpc>
                <a:spcPts val="9000"/>
              </a:lnSpc>
              <a:defRPr sz="9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title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1411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0526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0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6"/>
            <a:ext cx="12192000" cy="6857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3575" y="4546600"/>
            <a:ext cx="6134100" cy="1325563"/>
          </a:xfrm>
          <a:prstGeom prst="rect">
            <a:avLst/>
          </a:prstGeom>
        </p:spPr>
        <p:txBody>
          <a:bodyPr anchor="ctr"/>
          <a:lstStyle>
            <a:lvl1pPr algn="r">
              <a:defRPr sz="3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2281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9235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404240"/>
            <a:ext cx="9235120" cy="63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600"/>
              </a:lnSpc>
              <a:defRPr sz="3600" b="1" i="0" cap="all" baseline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0" y="1034240"/>
            <a:ext cx="9235120" cy="46858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3875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361950" indent="0">
              <a:buNone/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714375" indent="-171450"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895350" indent="-180975">
              <a:defRPr sz="24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6273881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0" y="404240"/>
            <a:ext cx="9235120" cy="63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3600"/>
              </a:lnSpc>
              <a:defRPr sz="3600" b="1" i="0" cap="all" baseline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7" y="6268705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627019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190297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1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0171" y="701411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mtClean="0"/>
              <a:t>WSI_filename - Demo Template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0000" y="6930526"/>
            <a:ext cx="3600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5CC6C2-2EFE-4F8E-A6C1-ED43C6889947}" type="slidenum">
              <a:rPr lang="en-GB" smtClean="0">
                <a:solidFill>
                  <a:prstClr val="white"/>
                </a:solidFill>
              </a:rPr>
              <a:pPr/>
              <a:t>‹nº›</a:t>
            </a:fld>
            <a:r>
              <a:rPr lang="en-GB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6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6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3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7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5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5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22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13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2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793-8DB7-4B68-ABF3-254AC5D0EA0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2AB4-BB36-460F-8872-1FA17055A4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1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92000" cy="68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ebPmlqmw0&amp;feature=youtu.be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coimbra@cni.org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4" y="2105035"/>
            <a:ext cx="2136775" cy="1095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07185" y="985847"/>
            <a:ext cx="9796747" cy="333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sz="4800" dirty="0" smtClean="0">
                <a:solidFill>
                  <a:prstClr val="white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Profissional a Distância no SENAI</a:t>
            </a:r>
            <a:endParaRPr lang="pt-BR" sz="4800" dirty="0">
              <a:solidFill>
                <a:prstClr val="white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riângulo isósceles 9"/>
          <p:cNvSpPr/>
          <p:nvPr/>
        </p:nvSpPr>
        <p:spPr>
          <a:xfrm rot="5400000">
            <a:off x="788284" y="2364830"/>
            <a:ext cx="630621" cy="5885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marcelo.prim\Downloads\Logo SENAI Cx Md Azul Inic Por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62" y="5856993"/>
            <a:ext cx="1858861" cy="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5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03841" y="292128"/>
            <a:ext cx="1098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 – Realidade Aumentada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C:\Users\bduarte\Desktop\telas\02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1" y="3865143"/>
            <a:ext cx="3988591" cy="22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duarte\Desktop\telas\02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30" y="1126154"/>
            <a:ext cx="3397716" cy="19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bduarte\Desktop\telas\03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9" y="1615567"/>
            <a:ext cx="3563399" cy="20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 l="48898" t="11440" r="37362" b="7081"/>
          <a:stretch>
            <a:fillRect/>
          </a:stretch>
        </p:blipFill>
        <p:spPr bwMode="auto">
          <a:xfrm rot="16200000">
            <a:off x="7070402" y="1670450"/>
            <a:ext cx="2573962" cy="56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bduarte\Desktop\telas\00_01_tela_inicia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60"/>
          <a:stretch/>
        </p:blipFill>
        <p:spPr bwMode="auto">
          <a:xfrm>
            <a:off x="6697920" y="3435428"/>
            <a:ext cx="3559731" cy="21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03841" y="292128"/>
            <a:ext cx="1098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 – Kits e Simuladores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 descr="H:\2014\03.03.02.04 - Gerência de Tecnologias Educacionais\Prog SENAI de EAD\03_Memorias de reuniões e Videoconferências\Imagens para Apresentações\Kits\Nova Imagem (4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88" y="1251284"/>
            <a:ext cx="4325412" cy="4108991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17" y="1766965"/>
            <a:ext cx="2648929" cy="358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image (3).pn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14011" y="1491913"/>
            <a:ext cx="4168917" cy="3922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0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3594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1469571" y="1839686"/>
            <a:ext cx="7501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https://www.youtube.com/watch?v=nnebPmlqmw0&amp;feature=youtu.be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203841" y="292128"/>
            <a:ext cx="1098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 – </a:t>
            </a:r>
            <a:r>
              <a:rPr lang="pt-BR" sz="4000" b="1" dirty="0" err="1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pt-BR" sz="4000" b="1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t-BR" sz="4000" b="1" dirty="0" err="1" smtClean="0">
                <a:solidFill>
                  <a:schemeClr val="accent1">
                    <a:lumMod val="50000"/>
                  </a:schemeClr>
                </a:solidFill>
              </a:rPr>
              <a:t>lo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 SENAI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3594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36715" y="1272893"/>
            <a:ext cx="107155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Obrigada!</a:t>
            </a:r>
          </a:p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Fabíola</a:t>
            </a:r>
          </a:p>
          <a:p>
            <a:pPr algn="r"/>
            <a:endParaRPr lang="pt-BR" sz="4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/>
            <a:endParaRPr lang="pt-BR" sz="4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/>
            <a:endParaRPr lang="pt-BR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2858" y="4247929"/>
            <a:ext cx="11234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>
                <a:latin typeface="+mj-lt"/>
                <a:hlinkClick r:id="rId2"/>
              </a:rPr>
              <a:t>fcoimbra@cni.org.br</a:t>
            </a:r>
            <a:endParaRPr lang="pt-BR" sz="4000" dirty="0" smtClean="0">
              <a:latin typeface="+mj-lt"/>
            </a:endParaRPr>
          </a:p>
          <a:p>
            <a:pPr algn="r"/>
            <a:r>
              <a:rPr lang="pt-BR" sz="4000" dirty="0" smtClean="0">
                <a:latin typeface="+mj-lt"/>
              </a:rPr>
              <a:t>(61)3317-9726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6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5519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03841" y="292128"/>
            <a:ext cx="1098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no SENAI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Shape 98"/>
          <p:cNvSpPr txBox="1"/>
          <p:nvPr/>
        </p:nvSpPr>
        <p:spPr>
          <a:xfrm>
            <a:off x="2439001" y="1371571"/>
            <a:ext cx="7960917" cy="85841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>
              <a:buSzPct val="25000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64,7 milhões de trabalhadores formados em todo Brasil, desde 1942</a:t>
            </a:r>
            <a:endParaRPr lang="pt-BR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Shape 98"/>
          <p:cNvSpPr txBox="1"/>
          <p:nvPr/>
        </p:nvSpPr>
        <p:spPr>
          <a:xfrm>
            <a:off x="765110" y="2407500"/>
            <a:ext cx="10303943" cy="30596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518 Unidades Fixas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504 Unidades Móveis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Atendimento em 2,7 mil municípios brasileiros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</a:rPr>
              <a:t>109 mil serviços técnicos e laboratoriais realizados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</a:rPr>
              <a:t>8 centros de formação profissional no exterior, além de um centro de tecnologia ambiental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26 Institutos de Inovação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61 Institutos de Tecnologia</a:t>
            </a:r>
          </a:p>
          <a:p>
            <a:pPr algn="just">
              <a:buSzPct val="25000"/>
            </a:pPr>
            <a:endParaRPr lang="pt-BR" sz="2400" b="1" dirty="0" smtClean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Agrupar 1319"/>
          <p:cNvGrpSpPr/>
          <p:nvPr/>
        </p:nvGrpSpPr>
        <p:grpSpPr>
          <a:xfrm>
            <a:off x="1348239" y="1324529"/>
            <a:ext cx="765175" cy="763588"/>
            <a:chOff x="1574800" y="4932363"/>
            <a:chExt cx="765175" cy="763588"/>
          </a:xfrm>
          <a:solidFill>
            <a:srgbClr val="595959"/>
          </a:solidFill>
        </p:grpSpPr>
        <p:sp>
          <p:nvSpPr>
            <p:cNvPr id="11" name="Freeform 367"/>
            <p:cNvSpPr>
              <a:spLocks/>
            </p:cNvSpPr>
            <p:nvPr/>
          </p:nvSpPr>
          <p:spPr bwMode="auto">
            <a:xfrm>
              <a:off x="1574800" y="4932363"/>
              <a:ext cx="765175" cy="261938"/>
            </a:xfrm>
            <a:custGeom>
              <a:avLst/>
              <a:gdLst>
                <a:gd name="T0" fmla="*/ 206 w 256"/>
                <a:gd name="T1" fmla="*/ 88 h 88"/>
                <a:gd name="T2" fmla="*/ 202 w 256"/>
                <a:gd name="T3" fmla="*/ 80 h 88"/>
                <a:gd name="T4" fmla="*/ 242 w 256"/>
                <a:gd name="T5" fmla="*/ 64 h 88"/>
                <a:gd name="T6" fmla="*/ 128 w 256"/>
                <a:gd name="T7" fmla="*/ 8 h 88"/>
                <a:gd name="T8" fmla="*/ 14 w 256"/>
                <a:gd name="T9" fmla="*/ 64 h 88"/>
                <a:gd name="T10" fmla="*/ 54 w 256"/>
                <a:gd name="T11" fmla="*/ 80 h 88"/>
                <a:gd name="T12" fmla="*/ 50 w 256"/>
                <a:gd name="T13" fmla="*/ 88 h 88"/>
                <a:gd name="T14" fmla="*/ 2 w 256"/>
                <a:gd name="T15" fmla="*/ 68 h 88"/>
                <a:gd name="T16" fmla="*/ 0 w 256"/>
                <a:gd name="T17" fmla="*/ 64 h 88"/>
                <a:gd name="T18" fmla="*/ 2 w 256"/>
                <a:gd name="T19" fmla="*/ 60 h 88"/>
                <a:gd name="T20" fmla="*/ 126 w 256"/>
                <a:gd name="T21" fmla="*/ 0 h 88"/>
                <a:gd name="T22" fmla="*/ 130 w 256"/>
                <a:gd name="T23" fmla="*/ 0 h 88"/>
                <a:gd name="T24" fmla="*/ 254 w 256"/>
                <a:gd name="T25" fmla="*/ 60 h 88"/>
                <a:gd name="T26" fmla="*/ 256 w 256"/>
                <a:gd name="T27" fmla="*/ 64 h 88"/>
                <a:gd name="T28" fmla="*/ 254 w 256"/>
                <a:gd name="T29" fmla="*/ 68 h 88"/>
                <a:gd name="T30" fmla="*/ 206 w 256"/>
                <a:gd name="T3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88">
                  <a:moveTo>
                    <a:pt x="206" y="88"/>
                  </a:moveTo>
                  <a:cubicBezTo>
                    <a:pt x="202" y="80"/>
                    <a:pt x="202" y="80"/>
                    <a:pt x="202" y="80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0" y="66"/>
                    <a:pt x="0" y="64"/>
                  </a:cubicBezTo>
                  <a:cubicBezTo>
                    <a:pt x="0" y="63"/>
                    <a:pt x="1" y="61"/>
                    <a:pt x="2" y="6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9" y="0"/>
                    <a:pt x="130" y="0"/>
                  </a:cubicBezTo>
                  <a:cubicBezTo>
                    <a:pt x="254" y="60"/>
                    <a:pt x="254" y="60"/>
                    <a:pt x="254" y="60"/>
                  </a:cubicBezTo>
                  <a:cubicBezTo>
                    <a:pt x="255" y="61"/>
                    <a:pt x="256" y="63"/>
                    <a:pt x="256" y="64"/>
                  </a:cubicBezTo>
                  <a:cubicBezTo>
                    <a:pt x="256" y="66"/>
                    <a:pt x="255" y="67"/>
                    <a:pt x="254" y="68"/>
                  </a:cubicBezTo>
                  <a:lnTo>
                    <a:pt x="206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68"/>
            <p:cNvSpPr>
              <a:spLocks/>
            </p:cNvSpPr>
            <p:nvPr/>
          </p:nvSpPr>
          <p:spPr bwMode="auto">
            <a:xfrm>
              <a:off x="1717675" y="5099050"/>
              <a:ext cx="477838" cy="203200"/>
            </a:xfrm>
            <a:custGeom>
              <a:avLst/>
              <a:gdLst>
                <a:gd name="T0" fmla="*/ 160 w 160"/>
                <a:gd name="T1" fmla="*/ 68 h 68"/>
                <a:gd name="T2" fmla="*/ 152 w 160"/>
                <a:gd name="T3" fmla="*/ 68 h 68"/>
                <a:gd name="T4" fmla="*/ 152 w 160"/>
                <a:gd name="T5" fmla="*/ 28 h 68"/>
                <a:gd name="T6" fmla="*/ 80 w 160"/>
                <a:gd name="T7" fmla="*/ 8 h 68"/>
                <a:gd name="T8" fmla="*/ 8 w 160"/>
                <a:gd name="T9" fmla="*/ 28 h 68"/>
                <a:gd name="T10" fmla="*/ 8 w 160"/>
                <a:gd name="T11" fmla="*/ 68 h 68"/>
                <a:gd name="T12" fmla="*/ 0 w 160"/>
                <a:gd name="T13" fmla="*/ 68 h 68"/>
                <a:gd name="T14" fmla="*/ 0 w 160"/>
                <a:gd name="T15" fmla="*/ 28 h 68"/>
                <a:gd name="T16" fmla="*/ 80 w 160"/>
                <a:gd name="T17" fmla="*/ 0 h 68"/>
                <a:gd name="T18" fmla="*/ 160 w 160"/>
                <a:gd name="T19" fmla="*/ 28 h 68"/>
                <a:gd name="T20" fmla="*/ 160 w 16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68">
                  <a:moveTo>
                    <a:pt x="160" y="68"/>
                  </a:moveTo>
                  <a:cubicBezTo>
                    <a:pt x="152" y="68"/>
                    <a:pt x="152" y="68"/>
                    <a:pt x="152" y="6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4"/>
                    <a:pt x="128" y="8"/>
                    <a:pt x="80" y="8"/>
                  </a:cubicBezTo>
                  <a:cubicBezTo>
                    <a:pt x="32" y="8"/>
                    <a:pt x="8" y="24"/>
                    <a:pt x="8" y="2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5"/>
                    <a:pt x="35" y="0"/>
                    <a:pt x="80" y="0"/>
                  </a:cubicBezTo>
                  <a:cubicBezTo>
                    <a:pt x="125" y="0"/>
                    <a:pt x="160" y="15"/>
                    <a:pt x="160" y="28"/>
                  </a:cubicBezTo>
                  <a:lnTo>
                    <a:pt x="16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Rectangle 369"/>
            <p:cNvSpPr>
              <a:spLocks noChangeArrowheads="1"/>
            </p:cNvSpPr>
            <p:nvPr/>
          </p:nvSpPr>
          <p:spPr bwMode="auto">
            <a:xfrm>
              <a:off x="1622425" y="5146675"/>
              <a:ext cx="23813" cy="179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70"/>
            <p:cNvSpPr>
              <a:spLocks noEditPoints="1"/>
            </p:cNvSpPr>
            <p:nvPr/>
          </p:nvSpPr>
          <p:spPr bwMode="auto">
            <a:xfrm>
              <a:off x="1585913" y="5313363"/>
              <a:ext cx="96838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371"/>
            <p:cNvSpPr>
              <a:spLocks noEditPoints="1"/>
            </p:cNvSpPr>
            <p:nvPr/>
          </p:nvSpPr>
          <p:spPr bwMode="auto">
            <a:xfrm>
              <a:off x="1717675" y="5218113"/>
              <a:ext cx="477838" cy="477838"/>
            </a:xfrm>
            <a:custGeom>
              <a:avLst/>
              <a:gdLst>
                <a:gd name="T0" fmla="*/ 80 w 160"/>
                <a:gd name="T1" fmla="*/ 160 h 160"/>
                <a:gd name="T2" fmla="*/ 0 w 160"/>
                <a:gd name="T3" fmla="*/ 80 h 160"/>
                <a:gd name="T4" fmla="*/ 80 w 160"/>
                <a:gd name="T5" fmla="*/ 0 h 160"/>
                <a:gd name="T6" fmla="*/ 160 w 160"/>
                <a:gd name="T7" fmla="*/ 80 h 160"/>
                <a:gd name="T8" fmla="*/ 80 w 160"/>
                <a:gd name="T9" fmla="*/ 160 h 160"/>
                <a:gd name="T10" fmla="*/ 80 w 160"/>
                <a:gd name="T11" fmla="*/ 8 h 160"/>
                <a:gd name="T12" fmla="*/ 8 w 160"/>
                <a:gd name="T13" fmla="*/ 80 h 160"/>
                <a:gd name="T14" fmla="*/ 80 w 160"/>
                <a:gd name="T15" fmla="*/ 152 h 160"/>
                <a:gd name="T16" fmla="*/ 152 w 160"/>
                <a:gd name="T17" fmla="*/ 80 h 160"/>
                <a:gd name="T18" fmla="*/ 80 w 160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8"/>
                  </a:moveTo>
                  <a:cubicBezTo>
                    <a:pt x="40" y="8"/>
                    <a:pt x="8" y="40"/>
                    <a:pt x="8" y="80"/>
                  </a:cubicBezTo>
                  <a:cubicBezTo>
                    <a:pt x="8" y="120"/>
                    <a:pt x="40" y="152"/>
                    <a:pt x="80" y="152"/>
                  </a:cubicBezTo>
                  <a:cubicBezTo>
                    <a:pt x="120" y="152"/>
                    <a:pt x="152" y="120"/>
                    <a:pt x="152" y="80"/>
                  </a:cubicBezTo>
                  <a:cubicBezTo>
                    <a:pt x="152" y="40"/>
                    <a:pt x="120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372"/>
            <p:cNvSpPr>
              <a:spLocks noEditPoints="1"/>
            </p:cNvSpPr>
            <p:nvPr/>
          </p:nvSpPr>
          <p:spPr bwMode="auto">
            <a:xfrm>
              <a:off x="1825625" y="5218113"/>
              <a:ext cx="261938" cy="477838"/>
            </a:xfrm>
            <a:custGeom>
              <a:avLst/>
              <a:gdLst>
                <a:gd name="T0" fmla="*/ 44 w 88"/>
                <a:gd name="T1" fmla="*/ 160 h 160"/>
                <a:gd name="T2" fmla="*/ 0 w 88"/>
                <a:gd name="T3" fmla="*/ 80 h 160"/>
                <a:gd name="T4" fmla="*/ 44 w 88"/>
                <a:gd name="T5" fmla="*/ 0 h 160"/>
                <a:gd name="T6" fmla="*/ 88 w 88"/>
                <a:gd name="T7" fmla="*/ 80 h 160"/>
                <a:gd name="T8" fmla="*/ 44 w 88"/>
                <a:gd name="T9" fmla="*/ 160 h 160"/>
                <a:gd name="T10" fmla="*/ 44 w 88"/>
                <a:gd name="T11" fmla="*/ 8 h 160"/>
                <a:gd name="T12" fmla="*/ 8 w 88"/>
                <a:gd name="T13" fmla="*/ 80 h 160"/>
                <a:gd name="T14" fmla="*/ 44 w 88"/>
                <a:gd name="T15" fmla="*/ 152 h 160"/>
                <a:gd name="T16" fmla="*/ 80 w 88"/>
                <a:gd name="T17" fmla="*/ 80 h 160"/>
                <a:gd name="T18" fmla="*/ 44 w 88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60">
                  <a:moveTo>
                    <a:pt x="44" y="160"/>
                  </a:moveTo>
                  <a:cubicBezTo>
                    <a:pt x="19" y="160"/>
                    <a:pt x="0" y="125"/>
                    <a:pt x="0" y="80"/>
                  </a:cubicBezTo>
                  <a:cubicBezTo>
                    <a:pt x="0" y="35"/>
                    <a:pt x="19" y="0"/>
                    <a:pt x="44" y="0"/>
                  </a:cubicBezTo>
                  <a:cubicBezTo>
                    <a:pt x="69" y="0"/>
                    <a:pt x="88" y="35"/>
                    <a:pt x="88" y="80"/>
                  </a:cubicBezTo>
                  <a:cubicBezTo>
                    <a:pt x="88" y="125"/>
                    <a:pt x="69" y="160"/>
                    <a:pt x="44" y="160"/>
                  </a:cubicBezTo>
                  <a:close/>
                  <a:moveTo>
                    <a:pt x="44" y="8"/>
                  </a:moveTo>
                  <a:cubicBezTo>
                    <a:pt x="24" y="8"/>
                    <a:pt x="8" y="41"/>
                    <a:pt x="8" y="80"/>
                  </a:cubicBezTo>
                  <a:cubicBezTo>
                    <a:pt x="8" y="119"/>
                    <a:pt x="24" y="152"/>
                    <a:pt x="44" y="152"/>
                  </a:cubicBezTo>
                  <a:cubicBezTo>
                    <a:pt x="64" y="152"/>
                    <a:pt x="80" y="119"/>
                    <a:pt x="80" y="80"/>
                  </a:cubicBezTo>
                  <a:cubicBezTo>
                    <a:pt x="80" y="41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373"/>
            <p:cNvSpPr>
              <a:spLocks noChangeArrowheads="1"/>
            </p:cNvSpPr>
            <p:nvPr/>
          </p:nvSpPr>
          <p:spPr bwMode="auto">
            <a:xfrm>
              <a:off x="1944688" y="5230813"/>
              <a:ext cx="23813" cy="452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Rectangle 374"/>
            <p:cNvSpPr>
              <a:spLocks noChangeArrowheads="1"/>
            </p:cNvSpPr>
            <p:nvPr/>
          </p:nvSpPr>
          <p:spPr bwMode="auto">
            <a:xfrm>
              <a:off x="1730375" y="5445125"/>
              <a:ext cx="4540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375"/>
            <p:cNvSpPr>
              <a:spLocks/>
            </p:cNvSpPr>
            <p:nvPr/>
          </p:nvSpPr>
          <p:spPr bwMode="auto">
            <a:xfrm>
              <a:off x="1771650" y="5302250"/>
              <a:ext cx="369888" cy="58738"/>
            </a:xfrm>
            <a:custGeom>
              <a:avLst/>
              <a:gdLst>
                <a:gd name="T0" fmla="*/ 62 w 124"/>
                <a:gd name="T1" fmla="*/ 20 h 20"/>
                <a:gd name="T2" fmla="*/ 0 w 124"/>
                <a:gd name="T3" fmla="*/ 8 h 20"/>
                <a:gd name="T4" fmla="*/ 4 w 124"/>
                <a:gd name="T5" fmla="*/ 0 h 20"/>
                <a:gd name="T6" fmla="*/ 62 w 124"/>
                <a:gd name="T7" fmla="*/ 12 h 20"/>
                <a:gd name="T8" fmla="*/ 120 w 124"/>
                <a:gd name="T9" fmla="*/ 0 h 20"/>
                <a:gd name="T10" fmla="*/ 124 w 124"/>
                <a:gd name="T11" fmla="*/ 8 h 20"/>
                <a:gd name="T12" fmla="*/ 62 w 12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0">
                  <a:moveTo>
                    <a:pt x="62" y="20"/>
                  </a:moveTo>
                  <a:cubicBezTo>
                    <a:pt x="39" y="20"/>
                    <a:pt x="17" y="16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9" y="8"/>
                    <a:pt x="40" y="12"/>
                    <a:pt x="62" y="12"/>
                  </a:cubicBezTo>
                  <a:cubicBezTo>
                    <a:pt x="84" y="12"/>
                    <a:pt x="105" y="8"/>
                    <a:pt x="120" y="0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07" y="16"/>
                    <a:pt x="85" y="20"/>
                    <a:pt x="6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376"/>
            <p:cNvSpPr>
              <a:spLocks/>
            </p:cNvSpPr>
            <p:nvPr/>
          </p:nvSpPr>
          <p:spPr bwMode="auto">
            <a:xfrm>
              <a:off x="1771650" y="5553075"/>
              <a:ext cx="369888" cy="58738"/>
            </a:xfrm>
            <a:custGeom>
              <a:avLst/>
              <a:gdLst>
                <a:gd name="T0" fmla="*/ 4 w 124"/>
                <a:gd name="T1" fmla="*/ 20 h 20"/>
                <a:gd name="T2" fmla="*/ 0 w 124"/>
                <a:gd name="T3" fmla="*/ 12 h 20"/>
                <a:gd name="T4" fmla="*/ 62 w 124"/>
                <a:gd name="T5" fmla="*/ 0 h 20"/>
                <a:gd name="T6" fmla="*/ 124 w 124"/>
                <a:gd name="T7" fmla="*/ 12 h 20"/>
                <a:gd name="T8" fmla="*/ 120 w 124"/>
                <a:gd name="T9" fmla="*/ 20 h 20"/>
                <a:gd name="T10" fmla="*/ 62 w 124"/>
                <a:gd name="T11" fmla="*/ 8 h 20"/>
                <a:gd name="T12" fmla="*/ 4 w 12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0">
                  <a:moveTo>
                    <a:pt x="4" y="2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7" y="4"/>
                    <a:pt x="39" y="0"/>
                    <a:pt x="62" y="0"/>
                  </a:cubicBezTo>
                  <a:cubicBezTo>
                    <a:pt x="85" y="0"/>
                    <a:pt x="107" y="4"/>
                    <a:pt x="124" y="12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5" y="12"/>
                    <a:pt x="84" y="8"/>
                    <a:pt x="62" y="8"/>
                  </a:cubicBezTo>
                  <a:cubicBezTo>
                    <a:pt x="40" y="8"/>
                    <a:pt x="19" y="12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377"/>
            <p:cNvSpPr>
              <a:spLocks noChangeArrowheads="1"/>
            </p:cNvSpPr>
            <p:nvPr/>
          </p:nvSpPr>
          <p:spPr bwMode="auto">
            <a:xfrm>
              <a:off x="1944688" y="5159375"/>
              <a:ext cx="238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378"/>
            <p:cNvSpPr>
              <a:spLocks noChangeArrowheads="1"/>
            </p:cNvSpPr>
            <p:nvPr/>
          </p:nvSpPr>
          <p:spPr bwMode="auto">
            <a:xfrm>
              <a:off x="1897063" y="5159375"/>
              <a:ext cx="238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379"/>
            <p:cNvSpPr>
              <a:spLocks noChangeArrowheads="1"/>
            </p:cNvSpPr>
            <p:nvPr/>
          </p:nvSpPr>
          <p:spPr bwMode="auto">
            <a:xfrm>
              <a:off x="1992313" y="5159375"/>
              <a:ext cx="238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4" name="Imagem 23" descr="N:\14 - BNDES\Demandas DN\06.2016\Fotos\UM usinag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6784"/>
          <a:stretch>
            <a:fillRect/>
          </a:stretch>
        </p:blipFill>
        <p:spPr bwMode="auto">
          <a:xfrm>
            <a:off x="8845618" y="2003979"/>
            <a:ext cx="1963554" cy="149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5519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03841" y="292128"/>
            <a:ext cx="1098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Shape 98"/>
          <p:cNvSpPr txBox="1"/>
          <p:nvPr/>
        </p:nvSpPr>
        <p:spPr>
          <a:xfrm>
            <a:off x="1343459" y="1085887"/>
            <a:ext cx="8755760" cy="85841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Portfólio de cerca de 80 cursos padronizados nacionalmente: técnicos e de qualificação profissional.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665" y="2096503"/>
            <a:ext cx="5606307" cy="36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98"/>
          <p:cNvSpPr txBox="1"/>
          <p:nvPr/>
        </p:nvSpPr>
        <p:spPr>
          <a:xfrm>
            <a:off x="6419459" y="1846246"/>
            <a:ext cx="5631369" cy="222765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Mais de 20 áreas tecnológicas atendidas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Desenvolvimento dos cursos e recursos </a:t>
            </a: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didáticos feito internamente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624 </a:t>
            </a: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livros  didáticos disponíveis</a:t>
            </a:r>
            <a:endParaRPr lang="pt-BR" sz="2400" dirty="0"/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93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pic>
        <p:nvPicPr>
          <p:cNvPr id="11" name="Picture 5" descr="H:\2014\03.03.02.04 - Gerência de Tecnologias Educacionais\Prog SENAI de EAD\03_Memorias de reuniões e Videoconferências\Imagens para Apresentações\Livros\Nova Imagem (2)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20" y="3506011"/>
            <a:ext cx="1006590" cy="155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:\2014\03.03.02.04 - Gerência de Tecnologias Educacionais\Prog SENAI de EAD\03_Memorias de reuniões e Videoconferências\Imagens para Apresentações\Livros\Nova Imagem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41" y="3613666"/>
            <a:ext cx="1015081" cy="155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:\2014\03.03.02.04 - Gerência de Tecnologias Educacionais\Prog SENAI de EAD\03_Memorias de reuniões e Videoconferências\Imagens para Apresentações\Livros\Nova Imagem (3)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35" y="3804771"/>
            <a:ext cx="1017814" cy="155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" descr="H:\2014\03.03.02.04 - Gerência de Tecnologias Educacionais\Prog SENAI de EAD\03_Memorias de reuniões e Videoconferências\Imagens para Apresentações\Livros\Nova Imagem (6)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02" y="3978000"/>
            <a:ext cx="1021123" cy="155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3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5519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03841" y="292128"/>
            <a:ext cx="1098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110" y="1520705"/>
            <a:ext cx="5606307" cy="36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98"/>
          <p:cNvSpPr txBox="1"/>
          <p:nvPr/>
        </p:nvSpPr>
        <p:spPr>
          <a:xfrm>
            <a:off x="6442442" y="2130506"/>
            <a:ext cx="5631369" cy="222765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endParaRPr lang="pt-BR" sz="2400" b="1" dirty="0" smtClean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Início da oferta de cursos a distância padronizados em 2013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Oferta de cursos descentralizada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27 Departamentos Regionais + </a:t>
            </a:r>
            <a:r>
              <a:rPr lang="pt-BR" sz="2400" b="1" dirty="0" err="1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Cetiqt</a:t>
            </a: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 realizam a oferta de cursos a distância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buSzPct val="90000"/>
            </a:pP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93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4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5519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03841" y="292128"/>
            <a:ext cx="1098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Entendendo o aluno a distância do SENAI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hape 98"/>
          <p:cNvSpPr txBox="1"/>
          <p:nvPr/>
        </p:nvSpPr>
        <p:spPr>
          <a:xfrm>
            <a:off x="1343459" y="1085887"/>
            <a:ext cx="8755760" cy="85841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O que buscamos entender: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Shape 98"/>
          <p:cNvSpPr txBox="1"/>
          <p:nvPr/>
        </p:nvSpPr>
        <p:spPr>
          <a:xfrm>
            <a:off x="1597204" y="1599511"/>
            <a:ext cx="7402418" cy="291645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Idade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Renda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Nível médio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cs typeface="Arial" panose="020B0604020202020204" pitchFamily="34" charset="0"/>
                <a:sym typeface="Calibri"/>
              </a:rPr>
              <a:t>Perfil tecnológico</a:t>
            </a:r>
            <a:endParaRPr lang="pt-BR" sz="2400" dirty="0"/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Distância Polo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Variáveis de Evasão</a:t>
            </a:r>
          </a:p>
          <a:p>
            <a:pPr marL="342900" indent="-342900" algn="just">
              <a:buSzPct val="90000"/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3F3F3F"/>
                </a:solidFill>
                <a:latin typeface="Calibri Light" pitchFamily="34" charset="0"/>
                <a:ea typeface="Calibri"/>
                <a:cs typeface="Arial" panose="020B0604020202020204" pitchFamily="34" charset="0"/>
                <a:sym typeface="Calibri"/>
              </a:rPr>
              <a:t>Porque SENAI?</a:t>
            </a:r>
            <a:endParaRPr lang="pt-BR" sz="2400" b="1" dirty="0">
              <a:solidFill>
                <a:srgbClr val="3F3F3F"/>
              </a:solidFill>
              <a:latin typeface="Calibri Light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8" name="Shape 102"/>
          <p:cNvGraphicFramePr/>
          <p:nvPr>
            <p:extLst>
              <p:ext uri="{D42A27DB-BD31-4B8C-83A1-F6EECF244321}">
                <p14:modId xmlns:p14="http://schemas.microsoft.com/office/powerpoint/2010/main" val="4142694736"/>
              </p:ext>
            </p:extLst>
          </p:nvPr>
        </p:nvGraphicFramePr>
        <p:xfrm>
          <a:off x="5298413" y="1746008"/>
          <a:ext cx="5032484" cy="32687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1624"/>
                <a:gridCol w="1249354"/>
                <a:gridCol w="1249354"/>
                <a:gridCol w="1412152"/>
              </a:tblGrid>
              <a:tr h="4859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Técnico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Qualificação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859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1.993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592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2.585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Gratuito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356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827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1.183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59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2.349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1.419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3.768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47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pt-BR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pt-BR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pt-BR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859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Realizado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2.104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658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2.762 </a:t>
                      </a: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31E"/>
                    </a:solidFill>
                  </a:tcPr>
                </a:tc>
              </a:tr>
              <a:tr h="5941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pt-BR" sz="1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100" b="0" i="1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Departamentos Regionais Entrevistados</a:t>
                      </a:r>
                      <a:endParaRPr lang="pt-BR" sz="1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pt-BR" sz="1100" b="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4" marR="7144" marT="7144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3594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03841" y="281243"/>
            <a:ext cx="10988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Perfil do aluno a distância do SENAI – Curso Técnico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1001486"/>
            <a:ext cx="10504715" cy="5389238"/>
            <a:chOff x="3580832" y="651231"/>
            <a:chExt cx="8271256" cy="6076950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6140" y="651231"/>
              <a:ext cx="1981200" cy="6076950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5689173" y="730694"/>
              <a:ext cx="33399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Faixa de 20 </a:t>
              </a:r>
              <a:r>
                <a:rPr lang="pt-B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39 anos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826631" y="1632487"/>
              <a:ext cx="4438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Pretende usar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curso como gatilho para emprego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019948" y="1870519"/>
              <a:ext cx="2801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Predominantemente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masculino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061915" y="2101177"/>
              <a:ext cx="2717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Estudou em 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escola pública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269650" y="2339209"/>
              <a:ext cx="3442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Conhecimento razoável em informática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381990" y="2548936"/>
              <a:ext cx="2388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Novato no </a:t>
              </a:r>
              <a:r>
                <a:rPr lang="pt-BR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EaD</a:t>
              </a:r>
              <a:endPara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109941" y="2923494"/>
              <a:ext cx="3619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Estuda e acessa 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internet em casa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281507" y="3853876"/>
              <a:ext cx="4558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Buscou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EaD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SENAI pela flexibilidade de horário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507722" y="4782271"/>
              <a:ext cx="4076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teve, em maioria, dificuldade na matrícula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580832" y="5057367"/>
              <a:ext cx="5060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Pretende fazer outros cursos no SENAI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625223" y="5637155"/>
              <a:ext cx="42836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Já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pensou em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desistir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 curso por </a:t>
              </a:r>
            </a:p>
            <a:p>
              <a:pPr algn="r"/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dificuldade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  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 para as atividades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656385" y="3545304"/>
              <a:ext cx="4119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Escolheu o polo mais próximo de casa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038447" y="3232536"/>
              <a:ext cx="3720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Estudo após o horário de trabalho</a:t>
              </a:r>
              <a:endPara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607848" y="4144076"/>
              <a:ext cx="3078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Confia na marca SENAI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092634" y="4450209"/>
              <a:ext cx="4435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Amigos já fizeram curso no SENAI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407802" y="5288200"/>
              <a:ext cx="3332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 ainda não sabe qual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9912316" y="992304"/>
              <a:ext cx="1908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Deixa para fazer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atividades do curso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quando se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aproxima o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encontro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presencial. </a:t>
              </a: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9922442" y="2389484"/>
              <a:ext cx="19239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dificuldades com prazos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entrega das</a:t>
              </a:r>
            </a:p>
            <a:p>
              <a:pPr algn="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disciplinas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pois estuda pós horário do trabalho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9749033" y="3946868"/>
              <a:ext cx="2103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Antes de entrar no curso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conhecia a estrutura</a:t>
              </a:r>
            </a:p>
            <a:p>
              <a:pPr algn="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do SENAI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(laboratórios)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4555830" y="1050044"/>
              <a:ext cx="444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Pertencente a classe D/E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545422" y="1362739"/>
              <a:ext cx="4443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R$1.874,00 a R$ 3.748,00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110" y="1335943"/>
            <a:ext cx="11308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pt-BR" sz="2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03841" y="281243"/>
            <a:ext cx="10988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Perfil do aluno a distância do SENAI – Qualificação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53143" y="1138385"/>
            <a:ext cx="11157904" cy="4979388"/>
            <a:chOff x="2895045" y="702955"/>
            <a:chExt cx="9133716" cy="615504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4591" y="702955"/>
              <a:ext cx="2076513" cy="615504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5751657" y="977323"/>
              <a:ext cx="35305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Jovem de 25 a 34 anos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600929" y="1640721"/>
              <a:ext cx="444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Pertencente a classe D/E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62907" y="2245804"/>
              <a:ext cx="2801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Predominantemente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masculino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084935" y="2729616"/>
              <a:ext cx="4777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BAIXO</a:t>
              </a:r>
              <a:r>
                <a:rPr lang="pt-B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conhecimento em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informática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488218" y="2991509"/>
              <a:ext cx="2388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Novato no </a:t>
              </a:r>
              <a:r>
                <a:rPr lang="pt-BR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EaD</a:t>
              </a:r>
              <a:endPara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372991" y="3392868"/>
              <a:ext cx="4558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Buscou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EaD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SENAI pela flexibilidade de horário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02911" y="3709073"/>
              <a:ext cx="4076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teve, em maioria, dificuldade na matrícula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658406" y="5077990"/>
              <a:ext cx="5060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Pretende fazer outros cursos no SENAI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686834" y="4122558"/>
              <a:ext cx="3078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Confia na marca SENAI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170208" y="4402592"/>
              <a:ext cx="4435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Amigos já fizeram curso no SENAI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485376" y="5308823"/>
              <a:ext cx="3332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 ainda não sabe qual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895045" y="5655866"/>
              <a:ext cx="5870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pt-BR" dirty="0"/>
                <a:t>Tempo insuficiente para atividades é um risco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970541" y="5934336"/>
              <a:ext cx="5870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r"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pt-BR" dirty="0"/>
                <a:t>p</a:t>
              </a:r>
              <a:r>
                <a:rPr lang="pt-BR" dirty="0" smtClean="0"/>
                <a:t>ara uma evasão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084935" y="4714412"/>
              <a:ext cx="468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incentivou a fazer o curso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0088989" y="1042718"/>
              <a:ext cx="1908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Deixa para fazer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atividades do curso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quando se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aproxima o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encontro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presencial. </a:t>
              </a: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0099115" y="2578719"/>
              <a:ext cx="19239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dificuldades com prazos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</a:t>
              </a: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entrega das</a:t>
              </a:r>
            </a:p>
            <a:p>
              <a:pPr algn="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disciplinas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pois estuda pós horário do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trabalho.</a:t>
              </a: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9925706" y="4136103"/>
              <a:ext cx="2103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Já tinha uma impressão positiva da estrutura do SENAI.</a:t>
              </a:r>
              <a:endPara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0073836" y="4967100"/>
              <a:ext cx="1923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 pressa para realizar o curso.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03841" y="292128"/>
            <a:ext cx="1098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 – Estante virtual de Livros Didáticos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30718" y="103014"/>
            <a:ext cx="10128414" cy="1160034"/>
          </a:xfrm>
          <a:prstGeom prst="rect">
            <a:avLst/>
          </a:prstGeom>
        </p:spPr>
        <p:txBody>
          <a:bodyPr lIns="78079" tIns="39040" rIns="78079" bIns="39040"/>
          <a:lstStyle/>
          <a:p>
            <a:pPr defTabSz="780796">
              <a:lnSpc>
                <a:spcPct val="150000"/>
              </a:lnSpc>
              <a:spcBef>
                <a:spcPct val="0"/>
              </a:spcBef>
              <a:defRPr/>
            </a:pPr>
            <a:endParaRPr lang="pt-BR" sz="31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1908" y="2263254"/>
            <a:ext cx="3672408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134796" y="2263254"/>
            <a:ext cx="3672408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118572" y="4207470"/>
            <a:ext cx="5688632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41908" y="4222566"/>
            <a:ext cx="5688632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1222028" y="2263254"/>
            <a:ext cx="2376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18</a:t>
            </a:r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Cursos Técnicos</a:t>
            </a:r>
          </a:p>
          <a:p>
            <a:pPr algn="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278813" y="2267897"/>
            <a:ext cx="36724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624</a:t>
            </a:r>
            <a:r>
              <a:rPr lang="pt-B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Títulos Disponíveis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41908" y="4294574"/>
            <a:ext cx="2736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17.205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Usuários Ativos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406604" y="4294574"/>
            <a:ext cx="31683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100.054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Acessos aos Livros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7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2988" y="4495502"/>
            <a:ext cx="1512168" cy="1229102"/>
          </a:xfrm>
          <a:prstGeom prst="rect">
            <a:avLst/>
          </a:prstGeom>
          <a:noFill/>
        </p:spPr>
      </p:pic>
      <p:pic>
        <p:nvPicPr>
          <p:cNvPr id="38" name="Picture 8" descr="Resultado de imagem para usuário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236" y="4567510"/>
            <a:ext cx="2519264" cy="1259632"/>
          </a:xfrm>
          <a:prstGeom prst="rect">
            <a:avLst/>
          </a:prstGeom>
          <a:noFill/>
        </p:spPr>
      </p:pic>
      <p:pic>
        <p:nvPicPr>
          <p:cNvPr id="39" name="Picture 10" descr="Resultado de imagem para livros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1020" y="1765519"/>
            <a:ext cx="1510061" cy="1510061"/>
          </a:xfrm>
          <a:prstGeom prst="rect">
            <a:avLst/>
          </a:prstGeom>
          <a:noFill/>
        </p:spPr>
      </p:pic>
      <p:pic>
        <p:nvPicPr>
          <p:cNvPr id="40" name="Picture 12" descr="Resultado de imagem para curs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16" y="1903214"/>
            <a:ext cx="1440160" cy="1409535"/>
          </a:xfrm>
          <a:prstGeom prst="rect">
            <a:avLst/>
          </a:prstGeom>
          <a:noFill/>
        </p:spPr>
      </p:pic>
      <p:sp>
        <p:nvSpPr>
          <p:cNvPr id="42" name="Retângulo 41"/>
          <p:cNvSpPr/>
          <p:nvPr/>
        </p:nvSpPr>
        <p:spPr>
          <a:xfrm>
            <a:off x="4030340" y="2263254"/>
            <a:ext cx="3888432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4102348" y="2263254"/>
            <a:ext cx="37444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62</a:t>
            </a:r>
            <a:r>
              <a:rPr lang="pt-B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Qualificações Básicas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745673" y="5142016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03841" y="292128"/>
            <a:ext cx="1098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Educação Profissional a Distância no SENAI – Estante virtual de Livros Didáticos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30718" y="103014"/>
            <a:ext cx="10128414" cy="1160034"/>
          </a:xfrm>
          <a:prstGeom prst="rect">
            <a:avLst/>
          </a:prstGeom>
        </p:spPr>
        <p:txBody>
          <a:bodyPr lIns="78079" tIns="39040" rIns="78079" bIns="39040"/>
          <a:lstStyle/>
          <a:p>
            <a:pPr defTabSz="780796">
              <a:lnSpc>
                <a:spcPct val="150000"/>
              </a:lnSpc>
              <a:spcBef>
                <a:spcPct val="0"/>
              </a:spcBef>
              <a:defRPr/>
            </a:pPr>
            <a:endParaRPr lang="pt-BR" sz="31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Picture 6" descr="Resultado de imagem para off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372" y="3031677"/>
            <a:ext cx="3810000" cy="3048001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141908" y="2047230"/>
            <a:ext cx="6120680" cy="1094505"/>
          </a:xfrm>
          <a:prstGeom prst="rect">
            <a:avLst/>
          </a:prstGeom>
        </p:spPr>
        <p:txBody>
          <a:bodyPr wrap="square" lIns="78079" tIns="39040" rIns="78079" bIns="3904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Aplicativo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LIVROS SENAI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Resultado de imagem para google stor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76" y="3199359"/>
            <a:ext cx="1981906" cy="587314"/>
          </a:xfrm>
          <a:prstGeom prst="rect">
            <a:avLst/>
          </a:prstGeom>
          <a:noFill/>
        </p:spPr>
      </p:pic>
      <p:pic>
        <p:nvPicPr>
          <p:cNvPr id="31" name="Picture 6" descr="Resultado de imagem para apple sto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7548" y="3199358"/>
            <a:ext cx="1980823" cy="587314"/>
          </a:xfrm>
          <a:prstGeom prst="rect">
            <a:avLst/>
          </a:prstGeom>
          <a:noFill/>
        </p:spPr>
      </p:pic>
      <p:pic>
        <p:nvPicPr>
          <p:cNvPr id="32" name="Picture 12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6884" y="3343374"/>
            <a:ext cx="1512168" cy="1512168"/>
          </a:xfrm>
          <a:prstGeom prst="rect">
            <a:avLst/>
          </a:prstGeom>
          <a:noFill/>
        </p:spPr>
      </p:pic>
      <p:sp>
        <p:nvSpPr>
          <p:cNvPr id="33" name="Retângulo 32"/>
          <p:cNvSpPr/>
          <p:nvPr/>
        </p:nvSpPr>
        <p:spPr>
          <a:xfrm>
            <a:off x="7846765" y="4564723"/>
            <a:ext cx="3816423" cy="650859"/>
          </a:xfrm>
          <a:prstGeom prst="rect">
            <a:avLst/>
          </a:prstGeom>
        </p:spPr>
        <p:txBody>
          <a:bodyPr wrap="square" lIns="78079" tIns="39040" rIns="78079" bIns="3904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www.senai.br/estante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350820" y="2047230"/>
            <a:ext cx="2592288" cy="1094505"/>
          </a:xfrm>
          <a:prstGeom prst="rect">
            <a:avLst/>
          </a:prstGeom>
        </p:spPr>
        <p:txBody>
          <a:bodyPr wrap="square" lIns="78079" tIns="39040" rIns="78079" bIns="3904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Versão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Desktop.</a:t>
            </a:r>
          </a:p>
          <a:p>
            <a:pPr algn="just">
              <a:buFont typeface="Arial" pitchFamily="34" charset="0"/>
              <a:buChar char="•"/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m 34" descr="Ic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2583" y="4135462"/>
            <a:ext cx="165165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SSP2015_powerpoint_Arial_EN_v3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SSP2015_powerpoint_EN_v3.0.potx" id="{D5894EE8-61E2-4FDD-A6C9-D78B2A8FF601}" vid="{BF68D47F-2BE0-4D98-8533-E44ECCA43C15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8787</TotalTime>
  <Words>554</Words>
  <Application>Microsoft Office PowerPoint</Application>
  <PresentationFormat>Personalizar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WSSP2015_powerpoint_Arial_EN_v3.0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Servico Nacional de Aprendizagem Industrial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Silveira Duarte</dc:creator>
  <cp:lastModifiedBy>Fabiola de Luca Coimbra Bomtempo</cp:lastModifiedBy>
  <cp:revision>679</cp:revision>
  <cp:lastPrinted>2016-09-01T17:11:34Z</cp:lastPrinted>
  <dcterms:created xsi:type="dcterms:W3CDTF">2016-02-17T17:30:56Z</dcterms:created>
  <dcterms:modified xsi:type="dcterms:W3CDTF">2017-09-21T12:02:53Z</dcterms:modified>
</cp:coreProperties>
</file>