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59" r:id="rId4"/>
    <p:sldId id="271" r:id="rId5"/>
    <p:sldId id="272" r:id="rId6"/>
    <p:sldId id="273" r:id="rId7"/>
    <p:sldId id="274" r:id="rId8"/>
    <p:sldId id="267" r:id="rId9"/>
    <p:sldId id="258" r:id="rId10"/>
    <p:sldId id="266" r:id="rId11"/>
    <p:sldId id="265" r:id="rId12"/>
    <p:sldId id="268" r:id="rId13"/>
    <p:sldId id="269" r:id="rId14"/>
    <p:sldId id="263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zia Bertholino" initials="LB" lastIdx="1" clrIdx="0">
    <p:extLst>
      <p:ext uri="{19B8F6BF-5375-455C-9EA6-DF929625EA0E}">
        <p15:presenceInfo xmlns:p15="http://schemas.microsoft.com/office/powerpoint/2012/main" userId="0dd3c1afacf3e6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20T10:10:14.239" idx="1">
    <p:pos x="10" y="10"/>
    <p:text>A 1ª. edição concentrou-se na incidência do termo  “USO DE” que complementa a palavra evidenciada nas palavras-chave por ‘RECURSOS” e “EDUCACIONAIS”, podendo-se destacar então nesta edição o USO DE RECURSOS EDUCACIOAIS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ripgenerator.com/" TargetMode="External"/><Relationship Id="rId3" Type="http://schemas.openxmlformats.org/officeDocument/2006/relationships/hyperlink" Target="https://accounts.google.com/signup" TargetMode="External"/><Relationship Id="rId7" Type="http://schemas.openxmlformats.org/officeDocument/2006/relationships/hyperlink" Target="http://www.voki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blogs.org/" TargetMode="External"/><Relationship Id="rId5" Type="http://schemas.openxmlformats.org/officeDocument/2006/relationships/hyperlink" Target="http://www.blogger.com/" TargetMode="External"/><Relationship Id="rId4" Type="http://schemas.openxmlformats.org/officeDocument/2006/relationships/hyperlink" Target="http://www.facebook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suu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ndomo.com/" TargetMode="External"/><Relationship Id="rId4" Type="http://schemas.openxmlformats.org/officeDocument/2006/relationships/hyperlink" Target="http://www.myheitage.com.b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luzia@ead.uepg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CONTRIBUIÇÕES DAS TECNOLOGIAS DIGITAIS NO ENSINO E APRENDIZAGEM: </a:t>
            </a:r>
          </a:p>
          <a:p>
            <a:pPr marL="0" indent="0" algn="ctr">
              <a:buNone/>
            </a:pPr>
            <a:r>
              <a:rPr lang="pt-BR" dirty="0" smtClean="0"/>
              <a:t>INOVAÇÕES </a:t>
            </a:r>
            <a:r>
              <a:rPr lang="pt-BR" dirty="0" smtClean="0"/>
              <a:t>NA </a:t>
            </a:r>
            <a:r>
              <a:rPr lang="pt-BR" dirty="0" smtClean="0"/>
              <a:t>PRÁTICA PEDAGÓGICA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PLANO INOVADOR DE CAPACITAÇÃO – PIC</a:t>
            </a:r>
          </a:p>
          <a:p>
            <a:pPr lvl="1"/>
            <a:r>
              <a:rPr lang="pt-BR" dirty="0" smtClean="0"/>
              <a:t>Direcionado aos professores de Escolas Públicas;</a:t>
            </a:r>
          </a:p>
          <a:p>
            <a:pPr lvl="1"/>
            <a:r>
              <a:rPr lang="pt-BR" dirty="0" smtClean="0"/>
              <a:t>Incentivo ao uso de Recursos Educacionais Abertos</a:t>
            </a:r>
          </a:p>
          <a:p>
            <a:pPr lvl="1"/>
            <a:r>
              <a:rPr lang="pt-BR" dirty="0" smtClean="0"/>
              <a:t>constitui-se </a:t>
            </a:r>
            <a:r>
              <a:rPr lang="pt-BR" dirty="0"/>
              <a:t>em um projeto educacional, com mediação pedagógica e exploração de recursos tecnológicos e aplicativos da web 2.0 gratuitos e emergentes. </a:t>
            </a:r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/>
              <a:t>objetivo principal foi propor mudanças educativas possíveis com ações tecnológicas simples e criativas através de ações comunicativas e socializadoras.  </a:t>
            </a:r>
            <a:endParaRPr lang="pt-BR" dirty="0" smtClean="0"/>
          </a:p>
          <a:p>
            <a:pPr lvl="1"/>
            <a:r>
              <a:rPr lang="pt-BR" dirty="0" smtClean="0"/>
              <a:t>Uso da plataforma </a:t>
            </a:r>
            <a:r>
              <a:rPr lang="pt-BR" dirty="0" err="1" smtClean="0"/>
              <a:t>Moodle</a:t>
            </a:r>
            <a:r>
              <a:rPr lang="pt-BR" dirty="0" smtClean="0"/>
              <a:t> – a distância – com tutoriais práticos.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39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938385"/>
              </p:ext>
            </p:extLst>
          </p:nvPr>
        </p:nvGraphicFramePr>
        <p:xfrm>
          <a:off x="251517" y="1600205"/>
          <a:ext cx="8712970" cy="5487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6507"/>
                <a:gridCol w="4176463"/>
              </a:tblGrid>
              <a:tr h="292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Recurso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Atividade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Blogger - https://www.blogger.com/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criação de um blog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Facebook - https://www.facebook.com/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criação de um perfil social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Flickr - https://www.flickr.com/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Armazenar e organizar fotos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4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Google e suas ferramentas - https://www.google.com.br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Pesquisas gerais na Internet e seus diversos aplicativos do Google Drive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Instagran</a:t>
                      </a:r>
                      <a:r>
                        <a:rPr lang="pt-BR" sz="1600" dirty="0">
                          <a:effectLst/>
                        </a:rPr>
                        <a:t> - https://instagram.com/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Armazenar e organizar fotos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Movie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  <a:r>
                        <a:rPr lang="pt-BR" sz="1600" dirty="0" err="1">
                          <a:effectLst/>
                        </a:rPr>
                        <a:t>Maker</a:t>
                      </a:r>
                      <a:r>
                        <a:rPr lang="pt-BR" sz="1600" dirty="0">
                          <a:effectLst/>
                        </a:rPr>
                        <a:t> – pacote da Microsoft office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Criar vídeos </a:t>
                      </a:r>
                      <a:r>
                        <a:rPr lang="pt-BR" sz="1600" dirty="0" smtClean="0">
                          <a:effectLst/>
                        </a:rPr>
                        <a:t>e/ou</a:t>
                      </a:r>
                      <a:r>
                        <a:rPr lang="pt-BR" sz="1600" baseline="0" dirty="0" smtClean="0">
                          <a:effectLst/>
                        </a:rPr>
                        <a:t> vídeo aulas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Paint</a:t>
                      </a:r>
                      <a:r>
                        <a:rPr lang="pt-BR" sz="1600" dirty="0">
                          <a:effectLst/>
                        </a:rPr>
                        <a:t> – acessórios do </a:t>
                      </a:r>
                      <a:r>
                        <a:rPr lang="pt-BR" sz="1600" dirty="0" err="1">
                          <a:effectLst/>
                        </a:rPr>
                        <a:t>windows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Habilidades com figuras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Pixton</a:t>
                      </a:r>
                      <a:r>
                        <a:rPr lang="en-US" sz="1600" dirty="0">
                          <a:effectLst/>
                        </a:rPr>
                        <a:t> - http://www.pixton.com/br/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Gerar história em quadrinhos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Powerpoint</a:t>
                      </a:r>
                      <a:r>
                        <a:rPr lang="en-US" sz="1600" dirty="0">
                          <a:effectLst/>
                        </a:rPr>
                        <a:t> – </a:t>
                      </a:r>
                      <a:r>
                        <a:rPr lang="en-US" sz="1600" dirty="0" err="1">
                          <a:effectLst/>
                        </a:rPr>
                        <a:t>pacote</a:t>
                      </a:r>
                      <a:r>
                        <a:rPr lang="en-US" sz="1600" dirty="0">
                          <a:effectLst/>
                        </a:rPr>
                        <a:t> da Microsoft </a:t>
                      </a:r>
                      <a:r>
                        <a:rPr lang="en-US" sz="1600" dirty="0" smtClean="0">
                          <a:effectLst/>
                        </a:rPr>
                        <a:t>office,</a:t>
                      </a:r>
                      <a:r>
                        <a:rPr lang="en-US" sz="1600" baseline="0" dirty="0" smtClean="0">
                          <a:effectLst/>
                        </a:rPr>
                        <a:t> Impress (BR Office e  o 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Produção de apresentações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Publisher – pacote da Microsoft office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Montar banners, folhetos</a:t>
                      </a:r>
                      <a:r>
                        <a:rPr lang="pt-BR" sz="1600" dirty="0" smtClean="0">
                          <a:effectLst/>
                        </a:rPr>
                        <a:t>, livretos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4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Twitter</a:t>
                      </a:r>
                      <a:r>
                        <a:rPr lang="pt-BR" sz="1600" dirty="0">
                          <a:effectLst/>
                        </a:rPr>
                        <a:t> - https://twitter.com/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criação de um perfil social para postagens rápidas e seguidores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WhatsApp - https://web.whatsapp.com/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Comunicação social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Wix</a:t>
                      </a:r>
                      <a:r>
                        <a:rPr lang="en-US" sz="1600" dirty="0">
                          <a:effectLst/>
                        </a:rPr>
                        <a:t> - http://pt.wix.com/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criação de uma home </a:t>
                      </a:r>
                      <a:r>
                        <a:rPr lang="pt-BR" sz="1600" dirty="0" err="1">
                          <a:effectLst/>
                        </a:rPr>
                        <a:t>page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Wordpress</a:t>
                      </a:r>
                      <a:r>
                        <a:rPr lang="pt-BR" sz="1600" dirty="0">
                          <a:effectLst/>
                        </a:rPr>
                        <a:t> - https://wordpress.com/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criação de uma home </a:t>
                      </a:r>
                      <a:r>
                        <a:rPr lang="pt-BR" sz="1600" dirty="0" err="1">
                          <a:effectLst/>
                        </a:rPr>
                        <a:t>page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effectLst/>
                        </a:rPr>
                        <a:t>YouTube</a:t>
                      </a:r>
                      <a:r>
                        <a:rPr lang="pt-BR" sz="1600" dirty="0">
                          <a:effectLst/>
                        </a:rPr>
                        <a:t> - https://www.youtube.com/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Localizar vídeos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7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190093"/>
              </p:ext>
            </p:extLst>
          </p:nvPr>
        </p:nvGraphicFramePr>
        <p:xfrm>
          <a:off x="457201" y="1692273"/>
          <a:ext cx="8229598" cy="4447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2604"/>
                <a:gridCol w="2743497"/>
                <a:gridCol w="2743497"/>
              </a:tblGrid>
              <a:tr h="239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Recurso/Endereço de acesso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Proposta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Resultado esperado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5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chemeClr val="bg1"/>
                          </a:solidFill>
                          <a:effectLst/>
                          <a:hlinkClick r:id="rId3"/>
                        </a:rPr>
                        <a:t>https://accounts.google.com/signup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Possuir um e-mail para comunicação no mundo virtual;  possuir um e-mail da conta Google – gmail para facilitar a interatividade no uso de diversas ferramentas gratuitas.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Criação de uma conta no    Google –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Possuir um e-mail do gmail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Explorar e utilizar os recursos Google.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7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u="sng">
                          <a:solidFill>
                            <a:schemeClr val="bg1"/>
                          </a:solidFill>
                          <a:effectLst/>
                          <a:hlinkClick r:id="rId4"/>
                        </a:rPr>
                        <a:t>www.facebook.com</a:t>
                      </a:r>
                      <a:endParaRPr lang="pt-BR" sz="16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Criar uma conta no Facebook.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Inserir-se nas redes sociais;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Utilizar um canal de comunicação do grupo.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1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chemeClr val="bg1"/>
                          </a:solidFill>
                          <a:effectLst/>
                          <a:hlinkClick r:id="rId5"/>
                        </a:rPr>
                        <a:t>www.blogger.com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chemeClr val="bg1"/>
                          </a:solidFill>
                          <a:effectLst/>
                          <a:hlinkClick r:id="rId6"/>
                        </a:rPr>
                        <a:t>www.edublogs.org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www.wordpress.com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Criar um blog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Possuir um blog interativo e inserir recursos e informações de interesse;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chemeClr val="bg1"/>
                          </a:solidFill>
                          <a:effectLst/>
                          <a:hlinkClick r:id="rId7"/>
                        </a:rPr>
                        <a:t>www.vokicom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Criar um Avatar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Personalizar um avatar;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- Criar um personagem.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chemeClr val="bg1"/>
                          </a:solidFill>
                          <a:effectLst/>
                          <a:hlinkClick r:id="rId8"/>
                        </a:rPr>
                        <a:t>www.stripgenerator.com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www.pixton.com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Criar histórias em quadrinhos (tirinhas)</a:t>
                      </a:r>
                      <a:endParaRPr lang="pt-B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- Produzir tirinhas ilustrativas sobre temas diversos .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23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046956"/>
              </p:ext>
            </p:extLst>
          </p:nvPr>
        </p:nvGraphicFramePr>
        <p:xfrm>
          <a:off x="395536" y="1373902"/>
          <a:ext cx="8568952" cy="5898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698"/>
                <a:gridCol w="2856627"/>
                <a:gridCol w="2856627"/>
              </a:tblGrid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solidFill>
                            <a:schemeClr val="bg1"/>
                          </a:solidFill>
                          <a:effectLst/>
                          <a:hlinkClick r:id="rId3"/>
                        </a:rPr>
                        <a:t>www.issuu.com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Converter arquivos em formato </a:t>
                      </a:r>
                      <a:r>
                        <a:rPr lang="pt-BR" sz="1400" dirty="0" err="1">
                          <a:effectLst/>
                        </a:rPr>
                        <a:t>pdf</a:t>
                      </a:r>
                      <a:r>
                        <a:rPr lang="pt-BR" sz="1400" dirty="0">
                          <a:effectLst/>
                        </a:rPr>
                        <a:t> para formato flash e compartilhá-los.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 Disponibilizar apresentações em portal social de forma atrativa e personalizada.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u="sng" dirty="0">
                          <a:solidFill>
                            <a:schemeClr val="bg1"/>
                          </a:solidFill>
                          <a:effectLst/>
                          <a:hlinkClick r:id="rId4"/>
                        </a:rPr>
                        <a:t>http://</a:t>
                      </a:r>
                      <a:r>
                        <a:rPr lang="pt-BR" sz="1400" u="sng" dirty="0" smtClean="0">
                          <a:solidFill>
                            <a:schemeClr val="bg1"/>
                          </a:solidFill>
                          <a:effectLst/>
                          <a:hlinkClick r:id="rId4"/>
                        </a:rPr>
                        <a:t>www.myheritage.com.br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Criar uma árvore genealógica.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 Elaborar e apresentar a árvore genealógica de sua família.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  <a:hlinkClick r:id="rId5"/>
                        </a:rPr>
                        <a:t>www.mindomo.com</a:t>
                      </a:r>
                      <a:r>
                        <a:rPr lang="pt-BR" sz="1400" dirty="0" smtClean="0">
                          <a:effectLst/>
                        </a:rPr>
                        <a:t>  e outros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Criar um mapa conceitual.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 Elaborar e apresentar um mapa conceitual de um tema escolhido.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www.google.com.br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Criar um documento compartilhado;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Criar uma apresentação;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Criar um formulário/questionário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 Produzir um texto de forma compartilhada;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 Apresentar o resultado de uma montagem de uma apresentação;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 Explorar e elaborar um formulário/questionário de </a:t>
                      </a:r>
                      <a:r>
                        <a:rPr lang="pt-BR" sz="1400" dirty="0" err="1">
                          <a:effectLst/>
                        </a:rPr>
                        <a:t>pesquia</a:t>
                      </a:r>
                      <a:r>
                        <a:rPr lang="pt-BR" sz="1400" dirty="0">
                          <a:effectLst/>
                        </a:rPr>
                        <a:t>;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408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http://farma.educational.mat.br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Explorar uma ferramenta de ensino  da matemática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- Construir uma disciplina explorando os recursos da ferramenta FARMA.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1020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http://prezi.com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Criar uma apresentação com a ferramenta prezi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Conhecer ferramentas interativas , visualizações fascinantes com estilos elegantes de um editor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 Disponibilizar uma apresentação sobre um tema escolhido.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Recursos Microsoft Office </a:t>
                      </a:r>
                      <a:r>
                        <a:rPr lang="pt-BR" sz="1400" dirty="0" smtClean="0">
                          <a:effectLst/>
                        </a:rPr>
                        <a:t>– </a:t>
                      </a:r>
                      <a:r>
                        <a:rPr lang="pt-BR" sz="1400" dirty="0">
                          <a:effectLst/>
                        </a:rPr>
                        <a:t>Publisher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Explorar recursos do Publisher, Excel e Movie Maker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 Apresentar uma montagem do Publisher (cartaz, boletim informativo, etc.)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 Construir um gráfico;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 Montar um vídeo.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  <a:tr h="350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871" marR="458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64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Conclusões</a:t>
            </a:r>
          </a:p>
          <a:p>
            <a:r>
              <a:rPr lang="pt-BR" sz="2000" dirty="0" smtClean="0"/>
              <a:t>Tudo </a:t>
            </a:r>
            <a:r>
              <a:rPr lang="pt-BR" sz="2000" dirty="0"/>
              <a:t>parece ter sentido quando </a:t>
            </a:r>
            <a:r>
              <a:rPr lang="pt-BR" sz="2000" dirty="0" smtClean="0"/>
              <a:t>possibilidades podem potencializar o aprendizado quer seja pelas descobertas </a:t>
            </a:r>
            <a:r>
              <a:rPr lang="pt-BR" sz="2000" dirty="0"/>
              <a:t>do mundo </a:t>
            </a:r>
            <a:r>
              <a:rPr lang="pt-BR" sz="2000" dirty="0" smtClean="0"/>
              <a:t>virtual</a:t>
            </a:r>
            <a:r>
              <a:rPr lang="pt-BR" sz="2000" dirty="0"/>
              <a:t> </a:t>
            </a:r>
            <a:r>
              <a:rPr lang="pt-BR" sz="2000" dirty="0" smtClean="0"/>
              <a:t>ou outras </a:t>
            </a:r>
            <a:r>
              <a:rPr lang="pt-BR" sz="2000" dirty="0" smtClean="0"/>
              <a:t>possibilidades.</a:t>
            </a:r>
            <a:endParaRPr lang="pt-BR" sz="2000" dirty="0"/>
          </a:p>
          <a:p>
            <a:r>
              <a:rPr lang="pt-BR" sz="2000" dirty="0"/>
              <a:t>tanto </a:t>
            </a:r>
            <a:r>
              <a:rPr lang="pt-BR" sz="2000" dirty="0" smtClean="0"/>
              <a:t>professores quanto aluno podem </a:t>
            </a:r>
            <a:r>
              <a:rPr lang="pt-BR" sz="2000" dirty="0"/>
              <a:t>encontrar possibilidades de qualificação, de entretenimento e busca de </a:t>
            </a:r>
            <a:r>
              <a:rPr lang="pt-BR" sz="2000" dirty="0" smtClean="0"/>
              <a:t>conhecimento e </a:t>
            </a:r>
            <a:r>
              <a:rPr lang="pt-BR" sz="2000" dirty="0" smtClean="0"/>
              <a:t>do crescimento do pensamento </a:t>
            </a:r>
            <a:r>
              <a:rPr lang="pt-BR" sz="2000" dirty="0" smtClean="0"/>
              <a:t>crítico.</a:t>
            </a:r>
            <a:endParaRPr lang="pt-BR" sz="2000" dirty="0"/>
          </a:p>
          <a:p>
            <a:r>
              <a:rPr lang="pt-BR" sz="2000" dirty="0" smtClean="0"/>
              <a:t>As </a:t>
            </a:r>
            <a:r>
              <a:rPr lang="pt-BR" sz="2000" dirty="0"/>
              <a:t>gerações que vivem o momento de transição – precisam estar inseridas no contexto </a:t>
            </a:r>
            <a:r>
              <a:rPr lang="pt-BR" sz="2000" dirty="0" smtClean="0"/>
              <a:t>em que </a:t>
            </a:r>
            <a:r>
              <a:rPr lang="pt-BR" sz="2000" dirty="0" smtClean="0"/>
              <a:t>vivem. </a:t>
            </a:r>
            <a:r>
              <a:rPr lang="pt-BR" sz="2000" dirty="0" smtClean="0"/>
              <a:t>Vivemos o desafio de integrar e abranger os imigrantes digitais e dos nativos digitais.</a:t>
            </a:r>
            <a:endParaRPr lang="pt-BR" sz="2000" dirty="0"/>
          </a:p>
          <a:p>
            <a:r>
              <a:rPr lang="pt-BR" sz="2000" smtClean="0"/>
              <a:t>Habilidades </a:t>
            </a:r>
            <a:r>
              <a:rPr lang="pt-BR" sz="2000" dirty="0"/>
              <a:t>já adquiridas, conhecimentos tácitos e experiências podem </a:t>
            </a:r>
            <a:r>
              <a:rPr lang="pt-BR" sz="2000" dirty="0" smtClean="0"/>
              <a:t>contribuir para motivar </a:t>
            </a:r>
            <a:r>
              <a:rPr lang="pt-BR" sz="2000" dirty="0"/>
              <a:t>e </a:t>
            </a:r>
            <a:r>
              <a:rPr lang="pt-BR" sz="2000" dirty="0" smtClean="0"/>
              <a:t>tornar os atores desse cenário </a:t>
            </a:r>
            <a:r>
              <a:rPr lang="pt-BR" sz="2000" dirty="0"/>
              <a:t>participativos dentro </a:t>
            </a:r>
            <a:r>
              <a:rPr lang="pt-BR" sz="2000" dirty="0" smtClean="0"/>
              <a:t>deste contexto. </a:t>
            </a:r>
            <a:endParaRPr lang="pt-BR" sz="2000" dirty="0"/>
          </a:p>
          <a:p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99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600" dirty="0" smtClean="0"/>
              <a:t>Ficam </a:t>
            </a:r>
            <a:r>
              <a:rPr lang="pt-BR" sz="3600" dirty="0" smtClean="0"/>
              <a:t>desafios</a:t>
            </a:r>
          </a:p>
          <a:p>
            <a:pPr marL="0" indent="0" algn="ctr">
              <a:buNone/>
            </a:pPr>
            <a:r>
              <a:rPr lang="pt-BR" sz="3600" dirty="0" smtClean="0"/>
              <a:t>I</a:t>
            </a:r>
            <a:r>
              <a:rPr lang="pt-BR" sz="3600" dirty="0" smtClean="0"/>
              <a:t>migrantes e nativos digitais.....</a:t>
            </a:r>
          </a:p>
          <a:p>
            <a:pPr marL="0" indent="0" algn="ctr">
              <a:buNone/>
            </a:pPr>
            <a:endParaRPr lang="pt-BR" sz="3600" dirty="0" smtClean="0"/>
          </a:p>
          <a:p>
            <a:pPr algn="ctr"/>
            <a:endParaRPr lang="pt-BR" sz="2400" dirty="0"/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4000" dirty="0" smtClean="0">
                <a:latin typeface="Bradley Hand ITC" panose="03070402050302030203" pitchFamily="66" charset="0"/>
              </a:rPr>
              <a:t>Muito obrigada</a:t>
            </a:r>
          </a:p>
          <a:p>
            <a:pPr algn="ctr"/>
            <a:endParaRPr lang="pt-BR" sz="2400" dirty="0"/>
          </a:p>
          <a:p>
            <a:pPr algn="ctr"/>
            <a:endParaRPr lang="pt-BR" sz="2400" dirty="0" smtClean="0"/>
          </a:p>
          <a:p>
            <a:pPr algn="ctr"/>
            <a:endParaRPr lang="pt-BR" sz="2400" dirty="0"/>
          </a:p>
          <a:p>
            <a:pPr marL="0" indent="0" algn="ctr">
              <a:buNone/>
            </a:pPr>
            <a:r>
              <a:rPr lang="pt-BR" sz="2400" dirty="0" smtClean="0">
                <a:hlinkClick r:id="rId2"/>
              </a:rPr>
              <a:t>mluzia@ead.uepg.br</a:t>
            </a:r>
            <a:endParaRPr lang="pt-BR" sz="2400" dirty="0" smtClean="0"/>
          </a:p>
          <a:p>
            <a:endParaRPr lang="pt-BR" sz="1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Quem é o estudante que nos chega?</a:t>
            </a:r>
          </a:p>
          <a:p>
            <a:r>
              <a:rPr lang="pt-BR" dirty="0" smtClean="0"/>
              <a:t>Quem e o profissional que recebe o aluno?</a:t>
            </a:r>
          </a:p>
          <a:p>
            <a:r>
              <a:rPr lang="pt-BR" dirty="0" smtClean="0"/>
              <a:t>Quem é o professor que chega a sala de aula?</a:t>
            </a:r>
          </a:p>
          <a:p>
            <a:r>
              <a:rPr lang="pt-BR" dirty="0" smtClean="0"/>
              <a:t>A tecnologia é relevante </a:t>
            </a:r>
          </a:p>
          <a:p>
            <a:r>
              <a:rPr lang="pt-BR" dirty="0" smtClean="0"/>
              <a:t>O professor deixa de ser a fonte única de informação</a:t>
            </a:r>
          </a:p>
          <a:p>
            <a:r>
              <a:rPr lang="pt-BR" dirty="0" smtClean="0"/>
              <a:t>A sala de aula não pode ser mais no formato militar </a:t>
            </a:r>
          </a:p>
          <a:p>
            <a:r>
              <a:rPr lang="pt-BR" dirty="0" smtClean="0"/>
              <a:t>Tecnologia é ferramenta que está redefinindo tempo, espaço e relações (distância transacional, movimento </a:t>
            </a:r>
            <a:r>
              <a:rPr lang="pt-BR" dirty="0" err="1" smtClean="0"/>
              <a:t>maker</a:t>
            </a:r>
            <a:r>
              <a:rPr lang="pt-BR" dirty="0" smtClean="0"/>
              <a:t>, </a:t>
            </a:r>
            <a:r>
              <a:rPr lang="pt-BR" dirty="0" err="1" smtClean="0"/>
              <a:t>fab-labs</a:t>
            </a:r>
            <a:r>
              <a:rPr lang="pt-BR" dirty="0" smtClean="0"/>
              <a:t> </a:t>
            </a:r>
            <a:r>
              <a:rPr lang="pt-BR" dirty="0" err="1" smtClean="0"/>
              <a:t>etc</a:t>
            </a:r>
            <a:r>
              <a:rPr lang="pt-BR" dirty="0" smtClean="0"/>
              <a:t>).</a:t>
            </a:r>
            <a:endParaRPr lang="pt-BR" dirty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0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83568" y="1767006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/>
          </a:p>
          <a:p>
            <a:pPr algn="ctr"/>
            <a:r>
              <a:rPr lang="pt-BR" sz="2400" b="1" i="1" dirty="0"/>
              <a:t> Prêmio Inovações Educativas e Ensino </a:t>
            </a:r>
            <a:r>
              <a:rPr lang="pt-BR" sz="2400" b="1" i="1" dirty="0" smtClean="0"/>
              <a:t>Virtual</a:t>
            </a:r>
          </a:p>
          <a:p>
            <a:pPr algn="ctr"/>
            <a:endParaRPr lang="pt-BR" dirty="0"/>
          </a:p>
          <a:p>
            <a:pPr algn="ctr"/>
            <a:r>
              <a:rPr lang="pt-BR" dirty="0"/>
              <a:t>    </a:t>
            </a:r>
            <a:r>
              <a:rPr lang="pt-BR" sz="2000" dirty="0"/>
              <a:t>  Divulgar experiências práticas, relevantes e inovadoras em</a:t>
            </a:r>
          </a:p>
          <a:p>
            <a:pPr algn="ctr"/>
            <a:r>
              <a:rPr lang="pt-BR" sz="2000" dirty="0"/>
              <a:t>      </a:t>
            </a:r>
            <a:r>
              <a:rPr lang="pt-BR" sz="2000" dirty="0" smtClean="0"/>
              <a:t>educação presencial, </a:t>
            </a:r>
            <a:r>
              <a:rPr lang="pt-BR" sz="2000" dirty="0"/>
              <a:t>aberta e a </a:t>
            </a:r>
            <a:r>
              <a:rPr lang="pt-BR" sz="2000" dirty="0" smtClean="0"/>
              <a:t>distância (híbrida), </a:t>
            </a:r>
            <a:r>
              <a:rPr lang="pt-BR" sz="2000" dirty="0"/>
              <a:t>identificando e valorizando </a:t>
            </a:r>
            <a:r>
              <a:rPr lang="pt-BR" sz="2000" dirty="0" smtClean="0"/>
              <a:t>iniciativas </a:t>
            </a:r>
            <a:r>
              <a:rPr lang="pt-BR" sz="2000" dirty="0"/>
              <a:t>de coordenadores, professores e tutores com</a:t>
            </a:r>
          </a:p>
          <a:p>
            <a:pPr algn="ctr"/>
            <a:r>
              <a:rPr lang="pt-BR" sz="2000" dirty="0"/>
              <a:t>               o uso da tecnologia na </a:t>
            </a:r>
            <a:r>
              <a:rPr lang="pt-BR" sz="2000" dirty="0" smtClean="0"/>
              <a:t>aprendizagem.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83" y="4078224"/>
            <a:ext cx="1619877" cy="228402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058" y="4078224"/>
            <a:ext cx="1619878" cy="228402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654" y="4135273"/>
            <a:ext cx="1652185" cy="237545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897" y="4135273"/>
            <a:ext cx="1591292" cy="226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 descr="C:\Users\Luzia\Pictures\nuvem edição 1.png"/>
          <p:cNvPicPr>
            <a:picLocks noGrp="1"/>
          </p:cNvPicPr>
          <p:nvPr>
            <p:ph idx="1"/>
          </p:nvPr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" t="23352" r="2802" b="23976"/>
          <a:stretch/>
        </p:blipFill>
        <p:spPr bwMode="auto">
          <a:xfrm>
            <a:off x="-180528" y="1572835"/>
            <a:ext cx="5533827" cy="27898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 descr="C:\Users\Luzia\Pictures\premio palavras-chave 1.png"/>
          <p:cNvPicPr/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2" t="24091" r="203" b="23884"/>
          <a:stretch/>
        </p:blipFill>
        <p:spPr bwMode="auto">
          <a:xfrm>
            <a:off x="3131840" y="4362681"/>
            <a:ext cx="5666105" cy="23037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8" name="Fluxograma: Fita perfurada 7"/>
          <p:cNvSpPr/>
          <p:nvPr/>
        </p:nvSpPr>
        <p:spPr>
          <a:xfrm>
            <a:off x="777280" y="5301208"/>
            <a:ext cx="2066528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Bradley Hand ITC" panose="03070402050302030203" pitchFamily="66" charset="0"/>
              </a:rPr>
              <a:t>1ª. Edição</a:t>
            </a:r>
            <a:endParaRPr lang="pt-BR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pic>
        <p:nvPicPr>
          <p:cNvPr id="8" name="Espaço Reservado para Conteúdo 7" descr="C:\Users\Luzia\Pictures\premio 2a. edição.png"/>
          <p:cNvPicPr>
            <a:picLocks noGrp="1"/>
          </p:cNvPicPr>
          <p:nvPr>
            <p:ph idx="1"/>
          </p:nvPr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" t="19648" r="-2672" b="18393"/>
          <a:stretch/>
        </p:blipFill>
        <p:spPr bwMode="auto">
          <a:xfrm>
            <a:off x="35870" y="1417639"/>
            <a:ext cx="5256210" cy="31634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m 8" descr="C:\Users\Luzia\Pictures\premio - palavras-chave 2a. edição.png"/>
          <p:cNvPicPr/>
          <p:nvPr/>
        </p:nvPicPr>
        <p:blipFill rotWithShape="1"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42" b="23297"/>
          <a:stretch/>
        </p:blipFill>
        <p:spPr bwMode="auto">
          <a:xfrm>
            <a:off x="3475355" y="4293148"/>
            <a:ext cx="5668645" cy="28079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Fluxograma: Fita perfurada 10"/>
          <p:cNvSpPr/>
          <p:nvPr/>
        </p:nvSpPr>
        <p:spPr>
          <a:xfrm>
            <a:off x="777280" y="5301208"/>
            <a:ext cx="2066528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Bradley Hand ITC" panose="03070402050302030203" pitchFamily="66" charset="0"/>
              </a:rPr>
              <a:t>2ª. Edição</a:t>
            </a:r>
            <a:endParaRPr lang="pt-BR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pic>
        <p:nvPicPr>
          <p:cNvPr id="10" name="Espaço Reservado para Conteúdo 9" descr="C:\Users\Luzia\Pictures\premio 3a. edição.png"/>
          <p:cNvPicPr>
            <a:picLocks noGrp="1"/>
          </p:cNvPicPr>
          <p:nvPr>
            <p:ph idx="1"/>
          </p:nvPr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2" t="21465" r="-36" b="22308"/>
          <a:stretch/>
        </p:blipFill>
        <p:spPr bwMode="auto">
          <a:xfrm>
            <a:off x="-180528" y="1600200"/>
            <a:ext cx="5741305" cy="29777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m 10" descr="C:\Users\Luzia\Pictures\premio palavras chave ed. 3a..png"/>
          <p:cNvPicPr/>
          <p:nvPr/>
        </p:nvPicPr>
        <p:blipFill rotWithShape="1"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" t="23335" r="-1262" b="23985"/>
          <a:stretch/>
        </p:blipFill>
        <p:spPr bwMode="auto">
          <a:xfrm>
            <a:off x="3442324" y="4311245"/>
            <a:ext cx="5668645" cy="2771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Fluxograma: Fita perfurada 11"/>
          <p:cNvSpPr/>
          <p:nvPr/>
        </p:nvSpPr>
        <p:spPr>
          <a:xfrm>
            <a:off x="777280" y="5301208"/>
            <a:ext cx="2066528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Bradley Hand ITC" panose="03070402050302030203" pitchFamily="66" charset="0"/>
              </a:rPr>
              <a:t>3ª. Edição</a:t>
            </a:r>
            <a:endParaRPr lang="pt-BR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pic>
        <p:nvPicPr>
          <p:cNvPr id="8" name="Espaço Reservado para Conteúdo 7" descr="C:\Users\Luzia\Pictures\premio geral todas as edições.png"/>
          <p:cNvPicPr>
            <a:picLocks noGrp="1"/>
          </p:cNvPicPr>
          <p:nvPr>
            <p:ph idx="1"/>
          </p:nvPr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" t="23034" r="1740" b="22945"/>
          <a:stretch/>
        </p:blipFill>
        <p:spPr bwMode="auto">
          <a:xfrm>
            <a:off x="0" y="1453026"/>
            <a:ext cx="5583492" cy="28608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m 8" descr="C:\Users\Luzia\Pictures\premio de inovações - palavras chave geral.png"/>
          <p:cNvPicPr/>
          <p:nvPr/>
        </p:nvPicPr>
        <p:blipFill rotWithShape="1"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" t="24688" r="450" b="23782"/>
          <a:stretch/>
        </p:blipFill>
        <p:spPr bwMode="auto">
          <a:xfrm>
            <a:off x="3468825" y="4349312"/>
            <a:ext cx="5668010" cy="22821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Fluxograma: Fita perfurada 11"/>
          <p:cNvSpPr/>
          <p:nvPr/>
        </p:nvSpPr>
        <p:spPr>
          <a:xfrm>
            <a:off x="777280" y="5301208"/>
            <a:ext cx="2066528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Bradley Hand ITC" panose="03070402050302030203" pitchFamily="66" charset="0"/>
              </a:rPr>
              <a:t>4ª. Edição</a:t>
            </a:r>
            <a:endParaRPr lang="pt-BR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pic>
        <p:nvPicPr>
          <p:cNvPr id="5" name="Espaço Reservado para Conteúdo 4" descr="C:\Users\Luzia\Pictures\premio geral todas as edições.png"/>
          <p:cNvPicPr>
            <a:picLocks noGrp="1"/>
          </p:cNvPicPr>
          <p:nvPr>
            <p:ph idx="1"/>
          </p:nvPr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" t="23034" r="1740" b="22945"/>
          <a:stretch/>
        </p:blipFill>
        <p:spPr bwMode="auto">
          <a:xfrm>
            <a:off x="323528" y="2060848"/>
            <a:ext cx="8136904" cy="43924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93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pic>
        <p:nvPicPr>
          <p:cNvPr id="7" name="Espaço Reservado para Conteúdo 6" descr="C:\Users\Luzia\Pictures\premio de inovações - palavras chave geral.png"/>
          <p:cNvPicPr>
            <a:picLocks noGrp="1"/>
          </p:cNvPicPr>
          <p:nvPr>
            <p:ph idx="1"/>
          </p:nvPr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" t="24688" r="450" b="23782"/>
          <a:stretch/>
        </p:blipFill>
        <p:spPr bwMode="auto">
          <a:xfrm>
            <a:off x="899592" y="2132856"/>
            <a:ext cx="8064896" cy="42484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52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831</Words>
  <Application>Microsoft Office PowerPoint</Application>
  <PresentationFormat>Apresentação na tela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Bradley Hand ITC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Luzia Bertholino</cp:lastModifiedBy>
  <cp:revision>33</cp:revision>
  <dcterms:created xsi:type="dcterms:W3CDTF">2014-07-31T15:12:21Z</dcterms:created>
  <dcterms:modified xsi:type="dcterms:W3CDTF">2017-09-21T15:17:35Z</dcterms:modified>
</cp:coreProperties>
</file>