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7" r:id="rId2"/>
    <p:sldId id="260" r:id="rId3"/>
    <p:sldId id="289" r:id="rId4"/>
    <p:sldId id="290" r:id="rId5"/>
    <p:sldId id="278" r:id="rId6"/>
    <p:sldId id="328" r:id="rId7"/>
    <p:sldId id="266" r:id="rId8"/>
    <p:sldId id="325" r:id="rId9"/>
    <p:sldId id="323" r:id="rId10"/>
    <p:sldId id="332" r:id="rId11"/>
    <p:sldId id="322" r:id="rId12"/>
    <p:sldId id="326" r:id="rId13"/>
    <p:sldId id="324" r:id="rId14"/>
    <p:sldId id="327" r:id="rId15"/>
    <p:sldId id="333" r:id="rId16"/>
    <p:sldId id="331" r:id="rId17"/>
    <p:sldId id="316" r:id="rId18"/>
    <p:sldId id="318" r:id="rId19"/>
    <p:sldId id="320" r:id="rId20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pos="220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17A"/>
    <a:srgbClr val="5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4"/>
    <p:restoredTop sz="95545" autoAdjust="0"/>
  </p:normalViewPr>
  <p:slideViewPr>
    <p:cSldViewPr showGuides="1">
      <p:cViewPr>
        <p:scale>
          <a:sx n="112" d="100"/>
          <a:sy n="112" d="100"/>
        </p:scale>
        <p:origin x="1480" y="152"/>
      </p:cViewPr>
      <p:guideLst>
        <p:guide orient="horz" pos="2160"/>
        <p:guide orient="horz" pos="3793"/>
        <p:guide pos="2200"/>
        <p:guide pos="288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F1DE5-D00F-FF49-BB6B-E1F720D25ECE}" type="doc">
      <dgm:prSet loTypeId="urn:microsoft.com/office/officeart/2005/8/layout/process1" loCatId="" qsTypeId="urn:microsoft.com/office/officeart/2005/8/quickstyle/simple1" qsCatId="simple" csTypeId="urn:microsoft.com/office/officeart/2005/8/colors/accent2_1" csCatId="accent2" phldr="1"/>
      <dgm:spPr/>
    </dgm:pt>
    <dgm:pt modelId="{79335904-3904-434D-A601-6A30C832673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smtClean="0">
              <a:latin typeface="Arial Unicode MS" charset="0"/>
              <a:ea typeface="Arial Unicode MS" charset="0"/>
              <a:cs typeface="Arial Unicode MS" charset="0"/>
            </a:rPr>
            <a:t>empowered learners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smtClean="0">
              <a:latin typeface="Arial Unicode MS" charset="0"/>
              <a:ea typeface="Arial Unicode MS" charset="0"/>
              <a:cs typeface="Arial Unicode MS" charset="0"/>
            </a:rPr>
            <a:t>alunos competentes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smtClean="0">
              <a:latin typeface="Arial Unicode MS" charset="0"/>
              <a:ea typeface="Arial Unicode MS" charset="0"/>
              <a:cs typeface="Arial Unicode MS" charset="0"/>
            </a:rPr>
            <a:t>são regidos pelos princípios do agente ou coautor</a:t>
          </a:r>
          <a:endParaRPr lang="pt-BR" sz="1200" dirty="0">
            <a:latin typeface="Arial Unicode MS" charset="0"/>
            <a:ea typeface="Arial Unicode MS" charset="0"/>
            <a:cs typeface="Arial Unicode MS" charset="0"/>
          </a:endParaRPr>
        </a:p>
      </dgm:t>
    </dgm:pt>
    <dgm:pt modelId="{779D5A83-0A0A-4443-A4B0-1646C076EA81}" type="parTrans" cxnId="{E11287E9-FD09-B84A-8BCF-31A714E2D828}">
      <dgm:prSet/>
      <dgm:spPr/>
      <dgm:t>
        <a:bodyPr/>
        <a:lstStyle/>
        <a:p>
          <a:endParaRPr lang="pt-BR" sz="1200">
            <a:latin typeface="Arial Unicode MS" charset="0"/>
            <a:ea typeface="Arial Unicode MS" charset="0"/>
            <a:cs typeface="Arial Unicode MS" charset="0"/>
          </a:endParaRPr>
        </a:p>
      </dgm:t>
    </dgm:pt>
    <dgm:pt modelId="{070F703C-2182-4649-A7C7-AF60016B0E10}" type="sibTrans" cxnId="{E11287E9-FD09-B84A-8BCF-31A714E2D828}">
      <dgm:prSet custT="1"/>
      <dgm:spPr/>
      <dgm:t>
        <a:bodyPr/>
        <a:lstStyle/>
        <a:p>
          <a:endParaRPr lang="pt-BR" sz="1200">
            <a:latin typeface="Arial Unicode MS" charset="0"/>
            <a:ea typeface="Arial Unicode MS" charset="0"/>
            <a:cs typeface="Arial Unicode MS" charset="0"/>
          </a:endParaRPr>
        </a:p>
      </dgm:t>
    </dgm:pt>
    <dgm:pt modelId="{FBD4C7C6-67E0-1045-81EC-23960F98EF80}">
      <dgm:prSet phldrT="[Text]" custT="1"/>
      <dgm:spPr/>
      <dgm:t>
        <a:bodyPr/>
        <a:lstStyle/>
        <a:p>
          <a:endParaRPr lang="en-US" sz="1200" smtClean="0">
            <a:latin typeface="Arial Unicode MS" charset="0"/>
            <a:ea typeface="Arial Unicode MS" charset="0"/>
            <a:cs typeface="Arial Unicode MS" charset="0"/>
          </a:endParaRPr>
        </a:p>
        <a:p>
          <a:r>
            <a:rPr lang="en-US" sz="1400" b="1" smtClean="0">
              <a:latin typeface="Arial Unicode MS" charset="0"/>
              <a:ea typeface="Arial Unicode MS" charset="0"/>
              <a:cs typeface="Arial Unicode MS" charset="0"/>
            </a:rPr>
            <a:t>problem-based</a:t>
          </a:r>
        </a:p>
        <a:p>
          <a:r>
            <a:rPr lang="en-US" sz="1400" b="1" smtClean="0">
              <a:latin typeface="Arial Unicode MS" charset="0"/>
              <a:ea typeface="Arial Unicode MS" charset="0"/>
              <a:cs typeface="Arial Unicode MS" charset="0"/>
            </a:rPr>
            <a:t>learning</a:t>
          </a:r>
        </a:p>
        <a:p>
          <a:r>
            <a:rPr lang="en-US" sz="1200" smtClean="0">
              <a:latin typeface="Arial Unicode MS" charset="0"/>
              <a:ea typeface="Arial Unicode MS" charset="0"/>
              <a:cs typeface="Arial Unicode MS" charset="0"/>
            </a:rPr>
            <a:t>aprendizagem baseada em problemas </a:t>
          </a:r>
        </a:p>
        <a:p>
          <a:endParaRPr lang="pt-BR" sz="1200" b="1" dirty="0">
            <a:latin typeface="Arial Unicode MS" charset="0"/>
            <a:ea typeface="Arial Unicode MS" charset="0"/>
            <a:cs typeface="Arial Unicode MS" charset="0"/>
          </a:endParaRPr>
        </a:p>
      </dgm:t>
    </dgm:pt>
    <dgm:pt modelId="{619704F8-7F8D-3046-8B5E-94374160280A}" type="parTrans" cxnId="{ED0905BB-AD58-B34F-A702-3E7C64788C04}">
      <dgm:prSet/>
      <dgm:spPr/>
      <dgm:t>
        <a:bodyPr/>
        <a:lstStyle/>
        <a:p>
          <a:endParaRPr lang="pt-BR" sz="1200">
            <a:latin typeface="Arial Unicode MS" charset="0"/>
            <a:ea typeface="Arial Unicode MS" charset="0"/>
            <a:cs typeface="Arial Unicode MS" charset="0"/>
          </a:endParaRPr>
        </a:p>
      </dgm:t>
    </dgm:pt>
    <dgm:pt modelId="{ECC12218-4DA2-AE42-BC76-CC0FC096795B}" type="sibTrans" cxnId="{ED0905BB-AD58-B34F-A702-3E7C64788C04}">
      <dgm:prSet custT="1"/>
      <dgm:spPr/>
      <dgm:t>
        <a:bodyPr/>
        <a:lstStyle/>
        <a:p>
          <a:endParaRPr lang="pt-BR" sz="1200">
            <a:latin typeface="Arial Unicode MS" charset="0"/>
            <a:ea typeface="Arial Unicode MS" charset="0"/>
            <a:cs typeface="Arial Unicode MS" charset="0"/>
          </a:endParaRPr>
        </a:p>
      </dgm:t>
    </dgm:pt>
    <dgm:pt modelId="{28C5DDBE-A1B3-5C43-8964-C08B44544520}">
      <dgm:prSet phldrT="[Text]" custT="1"/>
      <dgm:spPr/>
      <dgm:t>
        <a:bodyPr/>
        <a:lstStyle/>
        <a:p>
          <a:r>
            <a:rPr lang="en-US" sz="1400" b="1" dirty="0" smtClean="0">
              <a:latin typeface="Arial Unicode MS" charset="0"/>
              <a:ea typeface="Arial Unicode MS" charset="0"/>
              <a:cs typeface="Arial Unicode MS" charset="0"/>
            </a:rPr>
            <a:t>deep understanding</a:t>
          </a:r>
        </a:p>
        <a:p>
          <a:r>
            <a:rPr lang="en-US" sz="1200" dirty="0" err="1" smtClean="0">
              <a:latin typeface="Arial Unicode MS" charset="0"/>
              <a:ea typeface="Arial Unicode MS" charset="0"/>
              <a:cs typeface="Arial Unicode MS" charset="0"/>
            </a:rPr>
            <a:t>conhecimento</a:t>
          </a:r>
          <a:r>
            <a:rPr lang="en-US" sz="1200" dirty="0" smtClean="0">
              <a:latin typeface="Arial Unicode MS" charset="0"/>
              <a:ea typeface="Arial Unicode MS" charset="0"/>
              <a:cs typeface="Arial Unicode MS" charset="0"/>
            </a:rPr>
            <a:t> </a:t>
          </a:r>
          <a:r>
            <a:rPr lang="en-US" sz="1200" dirty="0" err="1" smtClean="0">
              <a:latin typeface="Arial Unicode MS" charset="0"/>
              <a:ea typeface="Arial Unicode MS" charset="0"/>
              <a:cs typeface="Arial Unicode MS" charset="0"/>
            </a:rPr>
            <a:t>aprofundado</a:t>
          </a:r>
          <a:r>
            <a:rPr lang="en-US" sz="1200" dirty="0" smtClean="0">
              <a:latin typeface="Arial Unicode MS" charset="0"/>
              <a:ea typeface="Arial Unicode MS" charset="0"/>
              <a:cs typeface="Arial Unicode MS" charset="0"/>
            </a:rPr>
            <a:t> - base para o </a:t>
          </a:r>
          <a:r>
            <a:rPr lang="en-US" sz="1200" dirty="0" err="1" smtClean="0">
              <a:latin typeface="Arial Unicode MS" charset="0"/>
              <a:ea typeface="Arial Unicode MS" charset="0"/>
              <a:cs typeface="Arial Unicode MS" charset="0"/>
            </a:rPr>
            <a:t>raciocínio</a:t>
          </a:r>
          <a:endParaRPr lang="en-US" sz="1200" dirty="0" smtClean="0">
            <a:latin typeface="Arial Unicode MS" charset="0"/>
            <a:ea typeface="Arial Unicode MS" charset="0"/>
            <a:cs typeface="Arial Unicode MS" charset="0"/>
          </a:endParaRPr>
        </a:p>
        <a:p>
          <a:r>
            <a:rPr lang="en-US" sz="1200" dirty="0" err="1" smtClean="0">
              <a:latin typeface="Arial Unicode MS" charset="0"/>
              <a:ea typeface="Arial Unicode MS" charset="0"/>
              <a:cs typeface="Arial Unicode MS" charset="0"/>
            </a:rPr>
            <a:t>científico</a:t>
          </a:r>
          <a:r>
            <a:rPr lang="en-US" sz="1200" dirty="0" smtClean="0">
              <a:latin typeface="Arial Unicode MS" charset="0"/>
              <a:ea typeface="Arial Unicode MS" charset="0"/>
              <a:cs typeface="Arial Unicode MS" charset="0"/>
            </a:rPr>
            <a:t> e </a:t>
          </a:r>
          <a:r>
            <a:rPr lang="en-US" sz="1200" dirty="0" err="1" smtClean="0">
              <a:latin typeface="Arial Unicode MS" charset="0"/>
              <a:ea typeface="Arial Unicode MS" charset="0"/>
              <a:cs typeface="Arial Unicode MS" charset="0"/>
            </a:rPr>
            <a:t>desenvolvimento</a:t>
          </a:r>
          <a:r>
            <a:rPr lang="en-US" sz="1200" dirty="0" smtClean="0">
              <a:latin typeface="Arial Unicode MS" charset="0"/>
              <a:ea typeface="Arial Unicode MS" charset="0"/>
              <a:cs typeface="Arial Unicode MS" charset="0"/>
            </a:rPr>
            <a:t> de </a:t>
          </a:r>
          <a:r>
            <a:rPr lang="en-US" sz="1200" dirty="0" err="1" smtClean="0">
              <a:latin typeface="Arial Unicode MS" charset="0"/>
              <a:ea typeface="Arial Unicode MS" charset="0"/>
              <a:cs typeface="Arial Unicode MS" charset="0"/>
            </a:rPr>
            <a:t>significado</a:t>
          </a:r>
          <a:endParaRPr lang="pt-BR" sz="1200" dirty="0">
            <a:latin typeface="Arial Unicode MS" charset="0"/>
            <a:ea typeface="Arial Unicode MS" charset="0"/>
            <a:cs typeface="Arial Unicode MS" charset="0"/>
          </a:endParaRPr>
        </a:p>
      </dgm:t>
    </dgm:pt>
    <dgm:pt modelId="{3D91AD9E-D8C2-6B4E-A3E4-F6BF5B14D9A2}" type="parTrans" cxnId="{E910C6D0-963D-6743-BD9E-3B2E3BF004E4}">
      <dgm:prSet/>
      <dgm:spPr/>
      <dgm:t>
        <a:bodyPr/>
        <a:lstStyle/>
        <a:p>
          <a:endParaRPr lang="pt-BR" sz="1200">
            <a:latin typeface="Arial Unicode MS" charset="0"/>
            <a:ea typeface="Arial Unicode MS" charset="0"/>
            <a:cs typeface="Arial Unicode MS" charset="0"/>
          </a:endParaRPr>
        </a:p>
      </dgm:t>
    </dgm:pt>
    <dgm:pt modelId="{590114D9-750E-B247-9290-31A763678D84}" type="sibTrans" cxnId="{E910C6D0-963D-6743-BD9E-3B2E3BF004E4}">
      <dgm:prSet/>
      <dgm:spPr/>
      <dgm:t>
        <a:bodyPr/>
        <a:lstStyle/>
        <a:p>
          <a:endParaRPr lang="pt-BR" sz="1200">
            <a:latin typeface="Arial Unicode MS" charset="0"/>
            <a:ea typeface="Arial Unicode MS" charset="0"/>
            <a:cs typeface="Arial Unicode MS" charset="0"/>
          </a:endParaRPr>
        </a:p>
      </dgm:t>
    </dgm:pt>
    <dgm:pt modelId="{0CED8E17-9068-374D-B8D6-6DA14D103C27}" type="pres">
      <dgm:prSet presAssocID="{C07F1DE5-D00F-FF49-BB6B-E1F720D25ECE}" presName="Name0" presStyleCnt="0">
        <dgm:presLayoutVars>
          <dgm:dir/>
          <dgm:resizeHandles val="exact"/>
        </dgm:presLayoutVars>
      </dgm:prSet>
      <dgm:spPr/>
    </dgm:pt>
    <dgm:pt modelId="{CE9AF237-7B1B-E541-BE8B-E5A200067408}" type="pres">
      <dgm:prSet presAssocID="{79335904-3904-434D-A601-6A30C83267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65B655-2FF8-374B-87CC-A2D528760E9A}" type="pres">
      <dgm:prSet presAssocID="{070F703C-2182-4649-A7C7-AF60016B0E10}" presName="sibTrans" presStyleLbl="sibTrans2D1" presStyleIdx="0" presStyleCnt="2"/>
      <dgm:spPr/>
    </dgm:pt>
    <dgm:pt modelId="{D5FB8975-FE73-264C-8380-13AC89C90EE5}" type="pres">
      <dgm:prSet presAssocID="{070F703C-2182-4649-A7C7-AF60016B0E10}" presName="connectorText" presStyleLbl="sibTrans2D1" presStyleIdx="0" presStyleCnt="2"/>
      <dgm:spPr/>
    </dgm:pt>
    <dgm:pt modelId="{9B974F5A-E0C6-3140-ABE7-7EF25F167CFA}" type="pres">
      <dgm:prSet presAssocID="{FBD4C7C6-67E0-1045-81EC-23960F98EF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B1AC6B-4CDB-5947-B5E2-A1C83D5CEAAC}" type="pres">
      <dgm:prSet presAssocID="{ECC12218-4DA2-AE42-BC76-CC0FC096795B}" presName="sibTrans" presStyleLbl="sibTrans2D1" presStyleIdx="1" presStyleCnt="2"/>
      <dgm:spPr/>
    </dgm:pt>
    <dgm:pt modelId="{F84016E2-E3CD-9649-B5D4-45CCF55E9822}" type="pres">
      <dgm:prSet presAssocID="{ECC12218-4DA2-AE42-BC76-CC0FC096795B}" presName="connectorText" presStyleLbl="sibTrans2D1" presStyleIdx="1" presStyleCnt="2"/>
      <dgm:spPr/>
    </dgm:pt>
    <dgm:pt modelId="{9C922CDC-9D00-9A4D-B805-C164879ED083}" type="pres">
      <dgm:prSet presAssocID="{28C5DDBE-A1B3-5C43-8964-C08B445445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D483A1-6234-F74A-A52F-431ACC1099C3}" type="presOf" srcId="{FBD4C7C6-67E0-1045-81EC-23960F98EF80}" destId="{9B974F5A-E0C6-3140-ABE7-7EF25F167CFA}" srcOrd="0" destOrd="0" presId="urn:microsoft.com/office/officeart/2005/8/layout/process1"/>
    <dgm:cxn modelId="{BB04D5CB-8601-224B-A833-314B00668C04}" type="presOf" srcId="{ECC12218-4DA2-AE42-BC76-CC0FC096795B}" destId="{F84016E2-E3CD-9649-B5D4-45CCF55E9822}" srcOrd="1" destOrd="0" presId="urn:microsoft.com/office/officeart/2005/8/layout/process1"/>
    <dgm:cxn modelId="{77E0B7B7-A39C-0949-888C-5E6D17D04643}" type="presOf" srcId="{79335904-3904-434D-A601-6A30C832673C}" destId="{CE9AF237-7B1B-E541-BE8B-E5A200067408}" srcOrd="0" destOrd="0" presId="urn:microsoft.com/office/officeart/2005/8/layout/process1"/>
    <dgm:cxn modelId="{F899D1B7-701D-5841-B315-8B72658E8819}" type="presOf" srcId="{070F703C-2182-4649-A7C7-AF60016B0E10}" destId="{A065B655-2FF8-374B-87CC-A2D528760E9A}" srcOrd="0" destOrd="0" presId="urn:microsoft.com/office/officeart/2005/8/layout/process1"/>
    <dgm:cxn modelId="{A5402280-AE88-0348-8F1D-CF8A258CBB53}" type="presOf" srcId="{28C5DDBE-A1B3-5C43-8964-C08B44544520}" destId="{9C922CDC-9D00-9A4D-B805-C164879ED083}" srcOrd="0" destOrd="0" presId="urn:microsoft.com/office/officeart/2005/8/layout/process1"/>
    <dgm:cxn modelId="{E22FE732-51B6-3F44-8182-36DC1F7BD731}" type="presOf" srcId="{C07F1DE5-D00F-FF49-BB6B-E1F720D25ECE}" destId="{0CED8E17-9068-374D-B8D6-6DA14D103C27}" srcOrd="0" destOrd="0" presId="urn:microsoft.com/office/officeart/2005/8/layout/process1"/>
    <dgm:cxn modelId="{D1031917-D950-7F44-B837-1A975CA236A1}" type="presOf" srcId="{070F703C-2182-4649-A7C7-AF60016B0E10}" destId="{D5FB8975-FE73-264C-8380-13AC89C90EE5}" srcOrd="1" destOrd="0" presId="urn:microsoft.com/office/officeart/2005/8/layout/process1"/>
    <dgm:cxn modelId="{E910C6D0-963D-6743-BD9E-3B2E3BF004E4}" srcId="{C07F1DE5-D00F-FF49-BB6B-E1F720D25ECE}" destId="{28C5DDBE-A1B3-5C43-8964-C08B44544520}" srcOrd="2" destOrd="0" parTransId="{3D91AD9E-D8C2-6B4E-A3E4-F6BF5B14D9A2}" sibTransId="{590114D9-750E-B247-9290-31A763678D84}"/>
    <dgm:cxn modelId="{ED0905BB-AD58-B34F-A702-3E7C64788C04}" srcId="{C07F1DE5-D00F-FF49-BB6B-E1F720D25ECE}" destId="{FBD4C7C6-67E0-1045-81EC-23960F98EF80}" srcOrd="1" destOrd="0" parTransId="{619704F8-7F8D-3046-8B5E-94374160280A}" sibTransId="{ECC12218-4DA2-AE42-BC76-CC0FC096795B}"/>
    <dgm:cxn modelId="{8A6F41B6-E821-1344-A750-E4B8EB3675D1}" type="presOf" srcId="{ECC12218-4DA2-AE42-BC76-CC0FC096795B}" destId="{A8B1AC6B-4CDB-5947-B5E2-A1C83D5CEAAC}" srcOrd="0" destOrd="0" presId="urn:microsoft.com/office/officeart/2005/8/layout/process1"/>
    <dgm:cxn modelId="{E11287E9-FD09-B84A-8BCF-31A714E2D828}" srcId="{C07F1DE5-D00F-FF49-BB6B-E1F720D25ECE}" destId="{79335904-3904-434D-A601-6A30C832673C}" srcOrd="0" destOrd="0" parTransId="{779D5A83-0A0A-4443-A4B0-1646C076EA81}" sibTransId="{070F703C-2182-4649-A7C7-AF60016B0E10}"/>
    <dgm:cxn modelId="{A468735D-7B4D-974F-ABD2-F2079368E621}" type="presParOf" srcId="{0CED8E17-9068-374D-B8D6-6DA14D103C27}" destId="{CE9AF237-7B1B-E541-BE8B-E5A200067408}" srcOrd="0" destOrd="0" presId="urn:microsoft.com/office/officeart/2005/8/layout/process1"/>
    <dgm:cxn modelId="{AFA99FD4-0F3B-F347-B154-502ED158727B}" type="presParOf" srcId="{0CED8E17-9068-374D-B8D6-6DA14D103C27}" destId="{A065B655-2FF8-374B-87CC-A2D528760E9A}" srcOrd="1" destOrd="0" presId="urn:microsoft.com/office/officeart/2005/8/layout/process1"/>
    <dgm:cxn modelId="{9A0F352B-2ACB-5C42-A794-DA05E2D038F9}" type="presParOf" srcId="{A065B655-2FF8-374B-87CC-A2D528760E9A}" destId="{D5FB8975-FE73-264C-8380-13AC89C90EE5}" srcOrd="0" destOrd="0" presId="urn:microsoft.com/office/officeart/2005/8/layout/process1"/>
    <dgm:cxn modelId="{E60148D7-B52F-8547-BC09-606011350E69}" type="presParOf" srcId="{0CED8E17-9068-374D-B8D6-6DA14D103C27}" destId="{9B974F5A-E0C6-3140-ABE7-7EF25F167CFA}" srcOrd="2" destOrd="0" presId="urn:microsoft.com/office/officeart/2005/8/layout/process1"/>
    <dgm:cxn modelId="{FADE0632-7503-A941-ACD6-44EE04A2809D}" type="presParOf" srcId="{0CED8E17-9068-374D-B8D6-6DA14D103C27}" destId="{A8B1AC6B-4CDB-5947-B5E2-A1C83D5CEAAC}" srcOrd="3" destOrd="0" presId="urn:microsoft.com/office/officeart/2005/8/layout/process1"/>
    <dgm:cxn modelId="{ECB6F577-BC7F-0141-8B53-45DA3B313104}" type="presParOf" srcId="{A8B1AC6B-4CDB-5947-B5E2-A1C83D5CEAAC}" destId="{F84016E2-E3CD-9649-B5D4-45CCF55E9822}" srcOrd="0" destOrd="0" presId="urn:microsoft.com/office/officeart/2005/8/layout/process1"/>
    <dgm:cxn modelId="{70866A28-9C3D-994D-9F1D-58827DEB0EE6}" type="presParOf" srcId="{0CED8E17-9068-374D-B8D6-6DA14D103C27}" destId="{9C922CDC-9D00-9A4D-B805-C164879ED0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237-7B1B-E541-BE8B-E5A200067408}">
      <dsp:nvSpPr>
        <dsp:cNvPr id="0" name=""/>
        <dsp:cNvSpPr/>
      </dsp:nvSpPr>
      <dsp:spPr>
        <a:xfrm>
          <a:off x="7214" y="732856"/>
          <a:ext cx="2156442" cy="1718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smtClean="0">
              <a:latin typeface="Arial Unicode MS" charset="0"/>
              <a:ea typeface="Arial Unicode MS" charset="0"/>
              <a:cs typeface="Arial Unicode MS" charset="0"/>
            </a:rPr>
            <a:t>empowered learners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rial Unicode MS" charset="0"/>
              <a:ea typeface="Arial Unicode MS" charset="0"/>
              <a:cs typeface="Arial Unicode MS" charset="0"/>
            </a:rPr>
            <a:t>alunos competentes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rial Unicode MS" charset="0"/>
              <a:ea typeface="Arial Unicode MS" charset="0"/>
              <a:cs typeface="Arial Unicode MS" charset="0"/>
            </a:rPr>
            <a:t>são regidos pelos princípios do agente ou coautor</a:t>
          </a:r>
          <a:endParaRPr lang="pt-BR" sz="1200" kern="1200" dirty="0">
            <a:latin typeface="Arial Unicode MS" charset="0"/>
            <a:ea typeface="Arial Unicode MS" charset="0"/>
            <a:cs typeface="Arial Unicode MS" charset="0"/>
          </a:endParaRPr>
        </a:p>
      </dsp:txBody>
      <dsp:txXfrm>
        <a:off x="57545" y="783187"/>
        <a:ext cx="2055780" cy="1617753"/>
      </dsp:txXfrm>
    </dsp:sp>
    <dsp:sp modelId="{A065B655-2FF8-374B-87CC-A2D528760E9A}">
      <dsp:nvSpPr>
        <dsp:cNvPr id="0" name=""/>
        <dsp:cNvSpPr/>
      </dsp:nvSpPr>
      <dsp:spPr>
        <a:xfrm>
          <a:off x="2379301" y="1324665"/>
          <a:ext cx="457165" cy="534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latin typeface="Arial Unicode MS" charset="0"/>
            <a:ea typeface="Arial Unicode MS" charset="0"/>
            <a:cs typeface="Arial Unicode MS" charset="0"/>
          </a:endParaRPr>
        </a:p>
      </dsp:txBody>
      <dsp:txXfrm>
        <a:off x="2379301" y="1431624"/>
        <a:ext cx="320016" cy="320879"/>
      </dsp:txXfrm>
    </dsp:sp>
    <dsp:sp modelId="{9B974F5A-E0C6-3140-ABE7-7EF25F167CFA}">
      <dsp:nvSpPr>
        <dsp:cNvPr id="0" name=""/>
        <dsp:cNvSpPr/>
      </dsp:nvSpPr>
      <dsp:spPr>
        <a:xfrm>
          <a:off x="3026234" y="732856"/>
          <a:ext cx="2156442" cy="1718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mtClean="0">
            <a:latin typeface="Arial Unicode MS" charset="0"/>
            <a:ea typeface="Arial Unicode MS" charset="0"/>
            <a:cs typeface="Arial Unicode MS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Unicode MS" charset="0"/>
              <a:ea typeface="Arial Unicode MS" charset="0"/>
              <a:cs typeface="Arial Unicode MS" charset="0"/>
            </a:rPr>
            <a:t>problem-based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Unicode MS" charset="0"/>
              <a:ea typeface="Arial Unicode MS" charset="0"/>
              <a:cs typeface="Arial Unicode MS" charset="0"/>
            </a:rPr>
            <a:t>learning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rial Unicode MS" charset="0"/>
              <a:ea typeface="Arial Unicode MS" charset="0"/>
              <a:cs typeface="Arial Unicode MS" charset="0"/>
            </a:rPr>
            <a:t>aprendizagem baseada em problemas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>
            <a:latin typeface="Arial Unicode MS" charset="0"/>
            <a:ea typeface="Arial Unicode MS" charset="0"/>
            <a:cs typeface="Arial Unicode MS" charset="0"/>
          </a:endParaRPr>
        </a:p>
      </dsp:txBody>
      <dsp:txXfrm>
        <a:off x="3076565" y="783187"/>
        <a:ext cx="2055780" cy="1617753"/>
      </dsp:txXfrm>
    </dsp:sp>
    <dsp:sp modelId="{A8B1AC6B-4CDB-5947-B5E2-A1C83D5CEAAC}">
      <dsp:nvSpPr>
        <dsp:cNvPr id="0" name=""/>
        <dsp:cNvSpPr/>
      </dsp:nvSpPr>
      <dsp:spPr>
        <a:xfrm>
          <a:off x="5398320" y="1324665"/>
          <a:ext cx="457165" cy="534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latin typeface="Arial Unicode MS" charset="0"/>
            <a:ea typeface="Arial Unicode MS" charset="0"/>
            <a:cs typeface="Arial Unicode MS" charset="0"/>
          </a:endParaRPr>
        </a:p>
      </dsp:txBody>
      <dsp:txXfrm>
        <a:off x="5398320" y="1431624"/>
        <a:ext cx="320016" cy="320879"/>
      </dsp:txXfrm>
    </dsp:sp>
    <dsp:sp modelId="{9C922CDC-9D00-9A4D-B805-C164879ED083}">
      <dsp:nvSpPr>
        <dsp:cNvPr id="0" name=""/>
        <dsp:cNvSpPr/>
      </dsp:nvSpPr>
      <dsp:spPr>
        <a:xfrm>
          <a:off x="6045253" y="732856"/>
          <a:ext cx="2156442" cy="1718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Unicode MS" charset="0"/>
              <a:ea typeface="Arial Unicode MS" charset="0"/>
              <a:cs typeface="Arial Unicode MS" charset="0"/>
            </a:rPr>
            <a:t>deep understanding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 Unicode MS" charset="0"/>
              <a:ea typeface="Arial Unicode MS" charset="0"/>
              <a:cs typeface="Arial Unicode MS" charset="0"/>
            </a:rPr>
            <a:t>conhecimento</a:t>
          </a:r>
          <a:r>
            <a:rPr lang="en-US" sz="1200" kern="1200" dirty="0" smtClean="0">
              <a:latin typeface="Arial Unicode MS" charset="0"/>
              <a:ea typeface="Arial Unicode MS" charset="0"/>
              <a:cs typeface="Arial Unicode MS" charset="0"/>
            </a:rPr>
            <a:t> </a:t>
          </a:r>
          <a:r>
            <a:rPr lang="en-US" sz="1200" kern="1200" dirty="0" err="1" smtClean="0">
              <a:latin typeface="Arial Unicode MS" charset="0"/>
              <a:ea typeface="Arial Unicode MS" charset="0"/>
              <a:cs typeface="Arial Unicode MS" charset="0"/>
            </a:rPr>
            <a:t>aprofundado</a:t>
          </a:r>
          <a:r>
            <a:rPr lang="en-US" sz="1200" kern="1200" dirty="0" smtClean="0">
              <a:latin typeface="Arial Unicode MS" charset="0"/>
              <a:ea typeface="Arial Unicode MS" charset="0"/>
              <a:cs typeface="Arial Unicode MS" charset="0"/>
            </a:rPr>
            <a:t> - base para o </a:t>
          </a:r>
          <a:r>
            <a:rPr lang="en-US" sz="1200" kern="1200" dirty="0" err="1" smtClean="0">
              <a:latin typeface="Arial Unicode MS" charset="0"/>
              <a:ea typeface="Arial Unicode MS" charset="0"/>
              <a:cs typeface="Arial Unicode MS" charset="0"/>
            </a:rPr>
            <a:t>raciocínio</a:t>
          </a:r>
          <a:endParaRPr lang="en-US" sz="1200" kern="1200" dirty="0" smtClean="0">
            <a:latin typeface="Arial Unicode MS" charset="0"/>
            <a:ea typeface="Arial Unicode MS" charset="0"/>
            <a:cs typeface="Arial Unicode MS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 Unicode MS" charset="0"/>
              <a:ea typeface="Arial Unicode MS" charset="0"/>
              <a:cs typeface="Arial Unicode MS" charset="0"/>
            </a:rPr>
            <a:t>científico</a:t>
          </a:r>
          <a:r>
            <a:rPr lang="en-US" sz="1200" kern="1200" dirty="0" smtClean="0">
              <a:latin typeface="Arial Unicode MS" charset="0"/>
              <a:ea typeface="Arial Unicode MS" charset="0"/>
              <a:cs typeface="Arial Unicode MS" charset="0"/>
            </a:rPr>
            <a:t> e </a:t>
          </a:r>
          <a:r>
            <a:rPr lang="en-US" sz="1200" kern="1200" dirty="0" err="1" smtClean="0">
              <a:latin typeface="Arial Unicode MS" charset="0"/>
              <a:ea typeface="Arial Unicode MS" charset="0"/>
              <a:cs typeface="Arial Unicode MS" charset="0"/>
            </a:rPr>
            <a:t>desenvolvimento</a:t>
          </a:r>
          <a:r>
            <a:rPr lang="en-US" sz="1200" kern="1200" dirty="0" smtClean="0">
              <a:latin typeface="Arial Unicode MS" charset="0"/>
              <a:ea typeface="Arial Unicode MS" charset="0"/>
              <a:cs typeface="Arial Unicode MS" charset="0"/>
            </a:rPr>
            <a:t> de </a:t>
          </a:r>
          <a:r>
            <a:rPr lang="en-US" sz="1200" kern="1200" dirty="0" err="1" smtClean="0">
              <a:latin typeface="Arial Unicode MS" charset="0"/>
              <a:ea typeface="Arial Unicode MS" charset="0"/>
              <a:cs typeface="Arial Unicode MS" charset="0"/>
            </a:rPr>
            <a:t>significado</a:t>
          </a:r>
          <a:endParaRPr lang="pt-BR" sz="1200" kern="1200" dirty="0">
            <a:latin typeface="Arial Unicode MS" charset="0"/>
            <a:ea typeface="Arial Unicode MS" charset="0"/>
            <a:cs typeface="Arial Unicode MS" charset="0"/>
          </a:endParaRPr>
        </a:p>
      </dsp:txBody>
      <dsp:txXfrm>
        <a:off x="6095584" y="783187"/>
        <a:ext cx="2055780" cy="161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12B83E1-8AC7-4FBF-ADAD-3FE57D5ED2C5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C9B3047-CE63-401A-8C7D-8F0FBF6D4AB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6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ADE6D5-FB87-40C9-A667-380037E591B8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A59125B-BA84-4AA6-8E4A-5ECD22D649B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5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881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81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3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74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81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4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Pesquisa envolvendo o game pagina 21.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05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06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WoW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possui servidores espalhados por todo o planeta e está disponível nos seguintes idiomas: Inglês, Chinês, Francês, Alemão, Italiano, Coreano, Russo, Espanhol e Português.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3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3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12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8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125B-BA84-4AA6-8E4A-5ECD22D649B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9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6426203"/>
            <a:ext cx="2819399" cy="126999"/>
          </a:xfrm>
        </p:spPr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988842"/>
            <a:ext cx="5400600" cy="4039343"/>
          </a:xfrm>
        </p:spPr>
        <p:txBody>
          <a:bodyPr>
            <a:noAutofit/>
          </a:bodyPr>
          <a:lstStyle>
            <a:lvl1pPr>
              <a:defRPr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1" y="116632"/>
            <a:ext cx="2880320" cy="1224136"/>
          </a:xfrm>
        </p:spPr>
        <p:txBody>
          <a:bodyPr>
            <a:noAutofit/>
          </a:bodyPr>
          <a:lstStyle>
            <a:lvl1pPr algn="l">
              <a:defRPr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6426203"/>
            <a:ext cx="2819399" cy="126999"/>
          </a:xfrm>
        </p:spPr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3578226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2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2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6D7EF1-4527-4F40-9CCC-AC874191B6A4}" type="slidenum">
              <a:rPr lang="pt-BR" smtClean="0"/>
              <a:t>‹#›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6426203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C6F82-C555-4200-8DB7-4D4CE49F9344}" type="datetimeFigureOut">
              <a:rPr lang="pt-BR" smtClean="0"/>
              <a:t>20/09/17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1" name="Picture 7" descr="sphere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3800001" y="-3828093"/>
            <a:ext cx="1531221" cy="9156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775455"/>
            <a:ext cx="7543800" cy="17336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MODELO METODOLÓGICO DE AVALIAÇÃO DAS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POTENCIALIDADES DE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GAMES COMERCIAIS PARA O ENSINO E A APRENDIZAGEM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 LÍNGUA INGLESA</a:t>
            </a:r>
            <a:endParaRPr lang="pt-BR" sz="28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5445224"/>
            <a:ext cx="7543800" cy="75104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Me. Fernanda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atherine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sega</a:t>
            </a:r>
          </a:p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St. Paul’s - </a:t>
            </a:r>
            <a:r>
              <a:rPr lang="en-US" sz="1700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katherineasega@gmail.com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9"/>
            <a:ext cx="9144000" cy="13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43924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Levy (1999, p.17)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oncepções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ciberespaço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"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cibercultura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sendo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um “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conjunto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técnicas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práticas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atitudes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pensamento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valores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Lemos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(2005)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ibercultura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possui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três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‘leis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fundadoras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nortea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‘re-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mixagem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contemporâneos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liberação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emissão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princípio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conexão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</a:t>
            </a:r>
          </a:p>
          <a:p>
            <a:pPr lvl="1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reconfiguração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midiáticos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práticas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sociais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Cibercultura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39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82453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"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uma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teoria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aprendizagem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para a era digital”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Siemens, 2004.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“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conhecimento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distribuído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através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uma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rede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conexões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portanto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,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aprendizagem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consiste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habilidade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construir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percorrer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essas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redes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Downes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, 2012.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80" dirty="0" err="1" smtClean="0"/>
              <a:t>Conectivismo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Competências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habilidades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necessárias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ensino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século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XXI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incluem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capacidades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resolver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adotar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identidades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alternativas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improvisar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dinâmicos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“do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real”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recortes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remixes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interagir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ferramentas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ampliam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capacidade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mental, entre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outras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Jenkins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2006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968551" cy="1224136"/>
          </a:xfrm>
        </p:spPr>
        <p:txBody>
          <a:bodyPr/>
          <a:lstStyle/>
          <a:p>
            <a:r>
              <a:rPr lang="en-US" dirty="0" err="1"/>
              <a:t>Cultura</a:t>
            </a:r>
            <a:r>
              <a:rPr lang="en-US" dirty="0"/>
              <a:t> de </a:t>
            </a:r>
            <a:r>
              <a:rPr lang="en-US" dirty="0" err="1" smtClean="0"/>
              <a:t>Participação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16561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Gee 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2013)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oferece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ainda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oferece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princípios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games,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distribuídos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categorias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3240360" cy="1224136"/>
          </a:xfrm>
        </p:spPr>
        <p:txBody>
          <a:bodyPr/>
          <a:lstStyle/>
          <a:p>
            <a:r>
              <a:rPr lang="pt-BR" sz="3200" b="1" dirty="0"/>
              <a:t>A</a:t>
            </a:r>
            <a:r>
              <a:rPr lang="pt-BR" b="1" dirty="0"/>
              <a:t>prendizagem em e por Games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8455572"/>
              </p:ext>
            </p:extLst>
          </p:nvPr>
        </p:nvGraphicFramePr>
        <p:xfrm>
          <a:off x="315317" y="3053049"/>
          <a:ext cx="8208911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8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1"/>
            <a:ext cx="8873698" cy="6557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655713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Fonte: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Elaborado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pela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autora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2" y="1732874"/>
            <a:ext cx="4248472" cy="468052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Ramos, (2009a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fazer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estudante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explorar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limites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’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espaço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interações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aluno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-material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externo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alunos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-outros;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empregar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tecnologias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digitais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Informação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Comunicação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(TDICs); 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viabilizar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formação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comunidades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objetos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816423" cy="1224136"/>
          </a:xfrm>
        </p:spPr>
        <p:txBody>
          <a:bodyPr/>
          <a:lstStyle/>
          <a:p>
            <a:r>
              <a:rPr lang="pt-BR" b="1" dirty="0"/>
              <a:t>Avaliação e design de Material </a:t>
            </a:r>
            <a:r>
              <a:rPr lang="pt-BR" b="1" dirty="0" err="1"/>
              <a:t>Did</a:t>
            </a:r>
            <a:r>
              <a:rPr lang="en-US" b="1" dirty="0" err="1"/>
              <a:t>ático</a:t>
            </a:r>
            <a:r>
              <a:rPr lang="pt-BR" b="1" dirty="0"/>
              <a:t> </a:t>
            </a:r>
            <a:endParaRPr lang="pt-BR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1772816"/>
            <a:ext cx="4248472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Ramos (1999/2009b)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alvo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a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unidade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propõe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 err="1">
                <a:solidFill>
                  <a:srgbClr val="6A917A"/>
                </a:solidFill>
              </a:rPr>
              <a:t>o</a:t>
            </a:r>
            <a:r>
              <a:rPr lang="en-US" sz="1800" b="1" dirty="0" err="1" smtClean="0">
                <a:solidFill>
                  <a:srgbClr val="6A917A"/>
                </a:solidFill>
              </a:rPr>
              <a:t>s</a:t>
            </a:r>
            <a:r>
              <a:rPr lang="en-US" sz="1800" b="1" dirty="0" smtClean="0">
                <a:solidFill>
                  <a:srgbClr val="6A917A"/>
                </a:solidFill>
              </a:rPr>
              <a:t> </a:t>
            </a:r>
            <a:r>
              <a:rPr lang="en-US" sz="1800" b="1" dirty="0" err="1" smtClean="0">
                <a:solidFill>
                  <a:srgbClr val="6A917A"/>
                </a:solidFill>
              </a:rPr>
              <a:t>recursos</a:t>
            </a:r>
            <a:r>
              <a:rPr lang="en-US" sz="1800" b="1" dirty="0">
                <a:solidFill>
                  <a:srgbClr val="6A917A"/>
                </a:solidFill>
              </a:rPr>
              <a:t>; </a:t>
            </a:r>
            <a:endParaRPr lang="en-US" sz="1800" b="1" dirty="0" smtClean="0">
              <a:solidFill>
                <a:srgbClr val="6A917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visões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ensino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de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linguagem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syllabus;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progressão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tipo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6A917A"/>
                </a:solidFill>
              </a:rPr>
              <a:t>material </a:t>
            </a:r>
            <a:r>
              <a:rPr lang="en-US" sz="1800" b="1" dirty="0" err="1" smtClean="0">
                <a:solidFill>
                  <a:srgbClr val="6A917A"/>
                </a:solidFill>
              </a:rPr>
              <a:t>suplementar</a:t>
            </a:r>
            <a:r>
              <a:rPr lang="en-US" sz="1800" b="1" dirty="0" smtClean="0">
                <a:solidFill>
                  <a:srgbClr val="6A917A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flexibilidade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unidade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Teacher's’ notes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032" y="5528177"/>
            <a:ext cx="3396675" cy="1080120"/>
          </a:xfrm>
        </p:spPr>
        <p:txBody>
          <a:bodyPr anchor="t"/>
          <a:lstStyle/>
          <a:p>
            <a:pPr marL="0" indent="0">
              <a:buNone/>
            </a:pPr>
            <a:r>
              <a:rPr lang="pt-BR" sz="2000" b="1" dirty="0" smtClean="0">
                <a:solidFill>
                  <a:srgbClr val="56BAC4"/>
                </a:solidFill>
              </a:rPr>
              <a:t>Na </a:t>
            </a:r>
            <a:r>
              <a:rPr lang="pt-BR" sz="2000" b="1" dirty="0">
                <a:solidFill>
                  <a:srgbClr val="56BAC4"/>
                </a:solidFill>
              </a:rPr>
              <a:t>perspectiva da </a:t>
            </a:r>
            <a:r>
              <a:rPr lang="pt-BR" sz="2000" b="1" dirty="0" err="1" smtClean="0">
                <a:solidFill>
                  <a:srgbClr val="56BAC4"/>
                </a:solidFill>
              </a:rPr>
              <a:t>ciberaprendizagem</a:t>
            </a:r>
            <a:endParaRPr lang="pt-BR" sz="2000" b="1" dirty="0" smtClean="0">
              <a:solidFill>
                <a:srgbClr val="56BAC4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284" y="4365104"/>
            <a:ext cx="7285107" cy="792088"/>
          </a:xfrm>
        </p:spPr>
        <p:txBody>
          <a:bodyPr anchor="b"/>
          <a:lstStyle/>
          <a:p>
            <a:pPr algn="l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Possibilidades para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ensino e a aprendizagem de língua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inglesa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15284" y="5533870"/>
            <a:ext cx="282061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solidFill>
                  <a:srgbClr val="6A917A"/>
                </a:solidFill>
              </a:rPr>
              <a:t>Relacionadas </a:t>
            </a:r>
            <a:r>
              <a:rPr lang="pt-BR" sz="2000" b="1" dirty="0">
                <a:solidFill>
                  <a:srgbClr val="6A917A"/>
                </a:solidFill>
              </a:rPr>
              <a:t>ao uso da l</a:t>
            </a:r>
            <a:r>
              <a:rPr lang="en-US" sz="2000" b="1" dirty="0" err="1" smtClean="0">
                <a:solidFill>
                  <a:srgbClr val="6A917A"/>
                </a:solidFill>
              </a:rPr>
              <a:t>íngua</a:t>
            </a:r>
            <a:endParaRPr lang="en-US" sz="2000" b="1" dirty="0" smtClean="0">
              <a:solidFill>
                <a:srgbClr val="6A917A"/>
              </a:solidFill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51520" y="116632"/>
            <a:ext cx="49685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Apresentação e discussão dos resultados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9144000" cy="1671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5223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Fonte: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Elaborado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pela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autora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608512"/>
          </a:xfrm>
        </p:spPr>
        <p:txBody>
          <a:bodyPr anchor="t"/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game </a:t>
            </a:r>
            <a:r>
              <a:rPr lang="pt-B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WoW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demonstra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potencialidades para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ensino e a aprendizagem de língua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inglesa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ser utilizado como material didático em cursos de língua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inglesa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 a ser o próprio ambiente de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aprendizagem;</a:t>
            </a:r>
          </a:p>
          <a:p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considerar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resolução de problemas como a espinha dorsal da categoria aprendizagem, pois apresenta pontos de convergência com todas as outras subcategorias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apresentadas</a:t>
            </a:r>
          </a:p>
          <a:p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utilizado na (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)aprendizagem de língua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inglesa.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608512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metodológico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possibilitou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ealizar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profunda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game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às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possibilidades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ensino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língua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inglesa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sob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perspectivas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ciberaprendizagem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língua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metodológico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reflexão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atual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cenário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midiático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necessidade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considerarmos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(re)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aproveitamento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ferramentas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games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comerciais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disponíveis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vistas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ensinar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língua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inglesa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tempo,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atender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demandas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ensinar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4680519" cy="1224136"/>
          </a:xfrm>
        </p:spPr>
        <p:txBody>
          <a:bodyPr/>
          <a:lstStyle/>
          <a:p>
            <a:r>
              <a:rPr lang="pt-BR" dirty="0" smtClean="0"/>
              <a:t>Considerações </a:t>
            </a:r>
            <a:r>
              <a:rPr lang="pt-BR" dirty="0" smtClean="0"/>
              <a:t>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367419"/>
            <a:ext cx="7543800" cy="17336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</a:t>
            </a:r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ame over!</a:t>
            </a:r>
            <a:endParaRPr lang="pt-BR" sz="88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22960" y="5445224"/>
            <a:ext cx="7543800" cy="751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Me. Fernanda Katherine Asega</a:t>
            </a:r>
          </a:p>
          <a:p>
            <a:r>
              <a:rPr lang="en-US" sz="17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St. Paul’s - katherineasega@gmail.com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5896" y="2924946"/>
            <a:ext cx="5112568" cy="2311151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deste trabalho é descrever e apresentar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elaboração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modelo metodológico que serviu de instrumento avaliativo em minha dissertação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mestrado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2636912"/>
            <a:ext cx="2739057" cy="20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4941168"/>
            <a:ext cx="7543800" cy="1733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game on!</a:t>
            </a:r>
            <a:endParaRPr lang="pt-BR" sz="88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548" y="1484784"/>
            <a:ext cx="8136904" cy="5373216"/>
          </a:xfrm>
        </p:spPr>
        <p:txBody>
          <a:bodyPr>
            <a:noAutofit/>
          </a:bodyPr>
          <a:lstStyle/>
          <a:p>
            <a:pPr algn="just">
              <a:spcBef>
                <a:spcPts val="1080"/>
              </a:spcBef>
              <a:spcAft>
                <a:spcPts val="600"/>
              </a:spcAft>
            </a:pP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integrar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TDICs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nas práticas de ensino e de aprendizagem de línguas;</a:t>
            </a:r>
          </a:p>
          <a:p>
            <a:pPr algn="just">
              <a:spcBef>
                <a:spcPts val="1080"/>
              </a:spcBef>
              <a:spcAft>
                <a:spcPts val="600"/>
              </a:spcAft>
            </a:pP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)pensar e considerar outros tipos de materiais didáticos para que o aluno aprenda explorando outros espaços;</a:t>
            </a:r>
          </a:p>
          <a:p>
            <a:pPr algn="just">
              <a:spcBef>
                <a:spcPts val="1080"/>
              </a:spcBef>
              <a:spcAft>
                <a:spcPts val="600"/>
              </a:spcAft>
            </a:pP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adotar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materiais que sejam mais apropriados para o atual cenário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midi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ático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80"/>
              </a:spcBef>
              <a:spcAft>
                <a:spcPts val="600"/>
              </a:spcAft>
            </a:pP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examinar, de maneira in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édita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game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WoW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perspectiva de material didático para o ensino e a aprendizagem de língua inglesa.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>
                <a:ea typeface="Cambria Math" pitchFamily="18" charset="0"/>
              </a:rPr>
              <a:t>Motivaç</a:t>
            </a:r>
            <a:r>
              <a:rPr lang="en-US" b="1" dirty="0" err="1" smtClean="0">
                <a:ea typeface="Cambria Math" pitchFamily="18" charset="0"/>
              </a:rPr>
              <a:t>ão</a:t>
            </a:r>
            <a:endParaRPr lang="pt-BR" b="1" dirty="0"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3016449"/>
            <a:ext cx="5760640" cy="205273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1" indent="0" algn="just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potencialidades o </a:t>
            </a:r>
            <a:r>
              <a:rPr lang="pt-BR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game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WOW oferece para o ensino e a aprendizagem de língua inglesa?</a:t>
            </a:r>
          </a:p>
          <a:p>
            <a:pPr marL="228600" lvl="1" indent="0" algn="just">
              <a:lnSpc>
                <a:spcPct val="150000"/>
              </a:lnSpc>
              <a:buNone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 de pesquisa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861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1" y="2060848"/>
            <a:ext cx="3052397" cy="1240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4611" y="1921907"/>
            <a:ext cx="5189389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World </a:t>
            </a:r>
            <a:r>
              <a:rPr lang="pt-B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of</a:t>
            </a: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pt-B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Warcraft</a:t>
            </a: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(</a:t>
            </a:r>
            <a:r>
              <a:rPr lang="pt-B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WoW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) </a:t>
            </a:r>
          </a:p>
          <a:p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RPG </a:t>
            </a:r>
            <a:r>
              <a:rPr lang="pt-B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Online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Massivo de Múltiplos jogadores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Ausência de fim do jogo</a:t>
            </a:r>
          </a:p>
          <a:p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Blizzard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Entertainment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– lançado em 23/11/ 2004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6 pacotes de expansão: 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ú</a:t>
            </a:r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ltima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pt-BR" sz="17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Legion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 em 2015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12 milhões de assinantes mensais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Idioma original: </a:t>
            </a:r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Ingl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ês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- 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disponível em 9 idiomas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4 tipos diferentes de experiência de jogo</a:t>
            </a:r>
          </a:p>
          <a:p>
            <a:pPr lvl="1"/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2 interpretação opcional</a:t>
            </a:r>
          </a:p>
          <a:p>
            <a:pPr lvl="1"/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2 interpretação obrigatória</a:t>
            </a:r>
          </a:p>
          <a:p>
            <a:pPr algn="just"/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Mundo de </a:t>
            </a:r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Azeroth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4 continentes</a:t>
            </a:r>
          </a:p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2 facções - Horda e Aliança</a:t>
            </a:r>
          </a:p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13 raças = 7 Horda, 7 Aliança e  1 </a:t>
            </a:r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Pandaren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12 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classes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algn="just"/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15 profissões </a:t>
            </a:r>
            <a:r>
              <a:rPr lang="pt-BR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prim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á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rias (11)  e 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secundárias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(4)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116632"/>
            <a:ext cx="3600400" cy="1224136"/>
          </a:xfrm>
        </p:spPr>
        <p:txBody>
          <a:bodyPr/>
          <a:lstStyle/>
          <a:p>
            <a:r>
              <a:rPr lang="pt-BR"/>
              <a:t>Apresentação do material em estudo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1" y="3645024"/>
            <a:ext cx="3233993" cy="26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7" y="2132856"/>
            <a:ext cx="7704855" cy="3600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Nokelainen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(2006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pesquisas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visam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a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metodológicos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avaliação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software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educacionais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e/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multimídia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educacional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usabilidade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técnica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digitais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Krystalli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Arvanitis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Panagiotidis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(2013)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metodológico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avaliar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games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educacionais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ensino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língua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inglesa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existentes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314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00808"/>
            <a:ext cx="8136904" cy="4824536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Paradigma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educacional emergente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1" indent="0">
              <a:buNone/>
            </a:pP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(MORAES,1996)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1" indent="0"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Avaliação e design de Material 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Did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ático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600" lvl="1" indent="0">
              <a:buNone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(RAMOS, 1999/2009, 2009).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Cibercultura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600" lvl="1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LEVY, 1999; LEMOS, 2005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lvl="1" indent="0">
              <a:buNone/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Conectivismo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600" lvl="1" indent="0">
              <a:buNone/>
            </a:pPr>
            <a:r>
              <a:rPr lang="pt-B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SIEMENS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2004;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DOWNES, 2012)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lvl="1"/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Competências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necessárias para a aprendizagem no século XXI  </a:t>
            </a:r>
          </a:p>
          <a:p>
            <a:pPr marL="228600" lvl="1" indent="0">
              <a:buNone/>
            </a:pP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(JENKINS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2006)</a:t>
            </a:r>
          </a:p>
          <a:p>
            <a:pPr marL="182880" lvl="1"/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prendizagem em e por Games </a:t>
            </a:r>
            <a:endParaRPr lang="pt-B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1" indent="0">
              <a:buNone/>
            </a:pP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GEE,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2003,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2012, 2013;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PRENSKY, 2005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lvl="1" indent="0">
              <a:buNone/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80" dirty="0"/>
              <a:t>Fundamentação</a:t>
            </a:r>
            <a:r>
              <a:rPr lang="pt-BR" dirty="0" smtClean="0"/>
              <a:t> Teórica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2" y="1732874"/>
            <a:ext cx="4248472" cy="277624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Ramos, (2009a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fazer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estudante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explorar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limites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’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espaço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interações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aluno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-material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externo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alunos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-outros;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empregar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tecnologias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Informação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Comunicação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(TDICs); 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viabilizar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formação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comunidades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objetos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816423" cy="1224136"/>
          </a:xfrm>
        </p:spPr>
        <p:txBody>
          <a:bodyPr/>
          <a:lstStyle/>
          <a:p>
            <a:r>
              <a:rPr lang="pt-BR" b="1" dirty="0"/>
              <a:t>Avaliação e design de Material </a:t>
            </a:r>
            <a:r>
              <a:rPr lang="pt-BR" b="1" dirty="0" err="1"/>
              <a:t>Did</a:t>
            </a:r>
            <a:r>
              <a:rPr lang="en-US" b="1" dirty="0" err="1"/>
              <a:t>ático</a:t>
            </a:r>
            <a:r>
              <a:rPr lang="pt-BR" b="1" dirty="0"/>
              <a:t> </a:t>
            </a:r>
            <a:endParaRPr lang="pt-BR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1772816"/>
            <a:ext cx="352839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000" kern="1200">
                <a:solidFill>
                  <a:schemeClr val="tx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Ramos (1999/2009b)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alvo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unidade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propõe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recursos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visões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ensino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linguagem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syllabus;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progressão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tipo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suplementar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flexibilidade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unidade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Teacher's’ notes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7212" y="4797152"/>
            <a:ext cx="4392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certeza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novas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formas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ensinar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aprender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precisam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elaboradas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pensadas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à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luz das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ferramentas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disponíveis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ainda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são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utilizadas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pelos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designers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totalcapacidade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gerar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talvez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 que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venha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se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constituir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ciberaprendizagem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5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18049"/>
            <a:ext cx="4248472" cy="151216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isão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reconhecendo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totalidade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coisas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existência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interconexões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Moraes (1996)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968551" cy="1224136"/>
          </a:xfrm>
        </p:spPr>
        <p:txBody>
          <a:bodyPr/>
          <a:lstStyle/>
          <a:p>
            <a:r>
              <a:rPr lang="pt-BR" b="1"/>
              <a:t>Paradigma educacional emergente</a:t>
            </a:r>
            <a:r>
              <a:rPr lang="en-US" sz="24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26979"/>
            <a:ext cx="4267898" cy="3894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616530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Fonte: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Elaborado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pela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autora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21062</TotalTime>
  <Words>1191</Words>
  <Application>Microsoft Macintosh PowerPoint</Application>
  <PresentationFormat>On-screen Show (4:3)</PresentationFormat>
  <Paragraphs>175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Rounded MT Bold</vt:lpstr>
      <vt:lpstr>Arial Unicode MS</vt:lpstr>
      <vt:lpstr>Calibri</vt:lpstr>
      <vt:lpstr>Cambria Math</vt:lpstr>
      <vt:lpstr>Wingdings</vt:lpstr>
      <vt:lpstr>Arial</vt:lpstr>
      <vt:lpstr>Composto</vt:lpstr>
      <vt:lpstr>MODELO METODOLÓGICO DE AVALIAÇÃO DAS POTENCIALIDADES DE GAMES COMERCIAIS PARA O ENSINO E A APRENDIZAGEM DE LÍNGUA INGLESA</vt:lpstr>
      <vt:lpstr>Objetivo</vt:lpstr>
      <vt:lpstr>Motivação</vt:lpstr>
      <vt:lpstr>Pergunta de pesquisa</vt:lpstr>
      <vt:lpstr>Apresentação do material em estudo</vt:lpstr>
      <vt:lpstr>Modelos existentes</vt:lpstr>
      <vt:lpstr>Fundamentação Teórica</vt:lpstr>
      <vt:lpstr>Avaliação e design de Material Didático </vt:lpstr>
      <vt:lpstr>Paradigma educacional emergente </vt:lpstr>
      <vt:lpstr>Cibercultura</vt:lpstr>
      <vt:lpstr>Conectivismo</vt:lpstr>
      <vt:lpstr>Cultura de Participação</vt:lpstr>
      <vt:lpstr>Aprendizagem em e por Games </vt:lpstr>
      <vt:lpstr>PowerPoint Presentation</vt:lpstr>
      <vt:lpstr>Avaliação e design de Material Didático </vt:lpstr>
      <vt:lpstr>Possibilidades para o ensino e a aprendizagem de língua inglesa</vt:lpstr>
      <vt:lpstr>Resultados</vt:lpstr>
      <vt:lpstr>Considerações  Finais</vt:lpstr>
      <vt:lpstr>game over!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Katherine</dc:creator>
  <cp:lastModifiedBy>Katherine Asega</cp:lastModifiedBy>
  <cp:revision>200</cp:revision>
  <dcterms:created xsi:type="dcterms:W3CDTF">2013-08-21T00:41:08Z</dcterms:created>
  <dcterms:modified xsi:type="dcterms:W3CDTF">2017-09-21T17:28:50Z</dcterms:modified>
</cp:coreProperties>
</file>