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3" r:id="rId3"/>
    <p:sldId id="29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12" r:id="rId16"/>
    <p:sldId id="313" r:id="rId17"/>
    <p:sldId id="314" r:id="rId18"/>
    <p:sldId id="315" r:id="rId19"/>
    <p:sldId id="316" r:id="rId20"/>
    <p:sldId id="323" r:id="rId21"/>
    <p:sldId id="324" r:id="rId22"/>
    <p:sldId id="325" r:id="rId23"/>
    <p:sldId id="326" r:id="rId24"/>
    <p:sldId id="327" r:id="rId25"/>
    <p:sldId id="328" r:id="rId26"/>
    <p:sldId id="29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CA4"/>
    <a:srgbClr val="224C66"/>
    <a:srgbClr val="F2FBFA"/>
    <a:srgbClr val="FCFAE9"/>
    <a:srgbClr val="E6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2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4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0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9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34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1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15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2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52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F95B-10E0-4CE0-AF0A-23D8B99E0DA5}" type="datetimeFigureOut">
              <a:rPr lang="pt-BR" smtClean="0"/>
              <a:pPr/>
              <a:t>21/09/2017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ADAA-1224-42CD-ADF1-5F537A7DDA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00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c.academica.unasus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2276820"/>
            <a:ext cx="7010400" cy="1383031"/>
          </a:xfrm>
        </p:spPr>
        <p:txBody>
          <a:bodyPr>
            <a:noAutofit/>
          </a:bodyPr>
          <a:lstStyle/>
          <a:p>
            <a:pPr algn="l"/>
            <a:r>
              <a:rPr lang="pt-BR" sz="5400" dirty="0">
                <a:solidFill>
                  <a:schemeClr val="bg1"/>
                </a:solidFill>
              </a:rPr>
              <a:t>Projeto de intervenção como proposta de trabalho de conclusão de curso.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4758" y="5741499"/>
            <a:ext cx="504825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b="1" dirty="0">
              <a:solidFill>
                <a:srgbClr val="224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6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156388" y="2557673"/>
            <a:ext cx="7879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rgbClr val="C00000"/>
                </a:solidFill>
                <a:latin typeface="Candara" panose="020E0502030303020204" pitchFamily="34" charset="0"/>
              </a:rPr>
              <a:t>SALA DE TCC</a:t>
            </a:r>
          </a:p>
        </p:txBody>
      </p:sp>
    </p:spTree>
    <p:extLst>
      <p:ext uri="{BB962C8B-B14F-4D97-AF65-F5344CB8AC3E}">
        <p14:creationId xmlns:p14="http://schemas.microsoft.com/office/powerpoint/2010/main" val="10958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1" b="10513"/>
          <a:stretch/>
        </p:blipFill>
        <p:spPr bwMode="auto">
          <a:xfrm>
            <a:off x="2115943" y="1452690"/>
            <a:ext cx="8081110" cy="374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7660558" y="1359122"/>
            <a:ext cx="2088232" cy="360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/>
          <p:cNvCxnSpPr/>
          <p:nvPr/>
        </p:nvCxnSpPr>
        <p:spPr>
          <a:xfrm flipV="1">
            <a:off x="7660558" y="1837740"/>
            <a:ext cx="573214" cy="52949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5812290" y="2367234"/>
            <a:ext cx="3000396" cy="1143008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Digite seu Usuário e Senha e clique em “Entrar”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13795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LOGIN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9121"/>
          <a:stretch/>
        </p:blipFill>
        <p:spPr bwMode="auto">
          <a:xfrm>
            <a:off x="2039036" y="1371600"/>
            <a:ext cx="8156409" cy="385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de cantos arredondados 11"/>
          <p:cNvSpPr/>
          <p:nvPr/>
        </p:nvSpPr>
        <p:spPr>
          <a:xfrm>
            <a:off x="4515455" y="2247594"/>
            <a:ext cx="1307081" cy="28575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5381259" y="2562056"/>
            <a:ext cx="518188" cy="608757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4595440" y="3170812"/>
            <a:ext cx="3557960" cy="1182528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no programa de </a:t>
            </a:r>
          </a:p>
          <a:p>
            <a:pPr algn="ctr"/>
            <a:r>
              <a:rPr lang="pt-BR" dirty="0"/>
              <a:t>Pós-Graduação da </a:t>
            </a:r>
          </a:p>
          <a:p>
            <a:pPr algn="ctr"/>
            <a:r>
              <a:rPr lang="pt-BR" dirty="0"/>
              <a:t>UNA-SUS/UFMA que você está com a função de orientador de TCC</a:t>
            </a:r>
          </a:p>
        </p:txBody>
      </p:sp>
      <p:sp>
        <p:nvSpPr>
          <p:cNvPr id="2" name="Elipse 1"/>
          <p:cNvSpPr/>
          <p:nvPr/>
        </p:nvSpPr>
        <p:spPr>
          <a:xfrm>
            <a:off x="4210655" y="2253913"/>
            <a:ext cx="278426" cy="278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53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7236"/>
          <a:stretch/>
        </p:blipFill>
        <p:spPr bwMode="auto">
          <a:xfrm>
            <a:off x="1975824" y="1464178"/>
            <a:ext cx="8259962" cy="399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de cantos arredondados 16"/>
          <p:cNvSpPr/>
          <p:nvPr/>
        </p:nvSpPr>
        <p:spPr>
          <a:xfrm>
            <a:off x="5766358" y="2289058"/>
            <a:ext cx="2239658" cy="35719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de seta reta 17"/>
          <p:cNvCxnSpPr/>
          <p:nvPr/>
        </p:nvCxnSpPr>
        <p:spPr>
          <a:xfrm flipH="1" flipV="1">
            <a:off x="6720132" y="2725666"/>
            <a:ext cx="546642" cy="64351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5934314" y="3369178"/>
            <a:ext cx="3000396" cy="714380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aqui para ter acesso à sala de TCC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22207" y="1820255"/>
            <a:ext cx="1837345" cy="163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182580" y="2366214"/>
            <a:ext cx="278426" cy="278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20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33" b="4468"/>
          <a:stretch/>
        </p:blipFill>
        <p:spPr bwMode="auto">
          <a:xfrm>
            <a:off x="2094384" y="1350580"/>
            <a:ext cx="8201187" cy="414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TELA INICIAL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3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MANUAL DO TCC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t="7688" r="33136" b="5107"/>
          <a:stretch/>
        </p:blipFill>
        <p:spPr bwMode="auto">
          <a:xfrm>
            <a:off x="2754592" y="1509519"/>
            <a:ext cx="2804726" cy="391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73" y="1509518"/>
            <a:ext cx="2636483" cy="188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73" y="3543691"/>
            <a:ext cx="2636483" cy="188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646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33" b="4468"/>
          <a:stretch/>
        </p:blipFill>
        <p:spPr bwMode="auto">
          <a:xfrm>
            <a:off x="2085842" y="1248028"/>
            <a:ext cx="8201187" cy="414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5006073" y="3050360"/>
            <a:ext cx="944648" cy="3850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>
            <a:stCxn id="15" idx="1"/>
          </p:cNvCxnSpPr>
          <p:nvPr/>
        </p:nvCxnSpPr>
        <p:spPr>
          <a:xfrm flipH="1">
            <a:off x="6019088" y="3050360"/>
            <a:ext cx="1035718" cy="128677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7054806" y="2015937"/>
            <a:ext cx="3143272" cy="2068845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aqui para ter acesso ao Cronograma do TCC. Fique atento aos prazos de postagem dos alunos e período para correção de cada etapa, para lembrá-los.</a:t>
            </a:r>
          </a:p>
        </p:txBody>
      </p:sp>
    </p:spTree>
    <p:extLst>
      <p:ext uri="{BB962C8B-B14F-4D97-AF65-F5344CB8AC3E}">
        <p14:creationId xmlns:p14="http://schemas.microsoft.com/office/powerpoint/2010/main" val="640185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CRONOGRAMA DE TCC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45" y="1603721"/>
            <a:ext cx="2440577" cy="67799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2133256" y="2281712"/>
          <a:ext cx="7929845" cy="3166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4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1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7629">
                <a:tc>
                  <a:txBody>
                    <a:bodyPr/>
                    <a:lstStyle/>
                    <a:p>
                      <a:pPr marR="58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FUNÇÕES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 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1ª ETAPA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2ª ETAPA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3ª ETAPA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4ª ETAPA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JORNADA DE TCC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Aluno (elaboração)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09/09/2014 a 16/09/2014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08/10/2014 a 15/10/2014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31/10/2014 a 07/11/2014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01/12/2014 a 12/12/2014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23/02/2015 a 28/02/2015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Professor (revisão)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 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17/09/2014 a 07/10/2014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16/10/2014 a 30/10/2014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10/11/2014 a 28/11/2014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15/12/2014 a 29/12/2014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 Prazo para validação do TCC 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4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Coordenação UNASUS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Construção da Sala de TCC e Designação dos Orientadores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19/08/2014 a 05/09/2014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</a:rPr>
                        <a:t>-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05/01/2015 a 11/02/2015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</a:rPr>
                        <a:t>Ao aluno estará disponível o arquivo do Banner e TCC com CDU para download 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94" marR="58694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206831" y="5552153"/>
            <a:ext cx="48985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*Este cronograma é passível de alteração conforme deliberação da Coordenação de TCC</a:t>
            </a:r>
          </a:p>
        </p:txBody>
      </p:sp>
    </p:spTree>
    <p:extLst>
      <p:ext uri="{BB962C8B-B14F-4D97-AF65-F5344CB8AC3E}">
        <p14:creationId xmlns:p14="http://schemas.microsoft.com/office/powerpoint/2010/main" val="167332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r="1162" b="4341"/>
          <a:stretch/>
        </p:blipFill>
        <p:spPr bwMode="auto">
          <a:xfrm>
            <a:off x="1932974" y="1371163"/>
            <a:ext cx="840964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6702751" y="3058905"/>
            <a:ext cx="1204957" cy="35941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>
            <a:stCxn id="11" idx="0"/>
          </p:cNvCxnSpPr>
          <p:nvPr/>
        </p:nvCxnSpPr>
        <p:spPr>
          <a:xfrm flipH="1" flipV="1">
            <a:off x="7907707" y="3512322"/>
            <a:ext cx="701772" cy="68778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976217" y="4200104"/>
            <a:ext cx="3266525" cy="1000132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aqui para ter acesso aos Materiais Complementares.</a:t>
            </a:r>
          </a:p>
        </p:txBody>
      </p:sp>
    </p:spTree>
    <p:extLst>
      <p:ext uri="{BB962C8B-B14F-4D97-AF65-F5344CB8AC3E}">
        <p14:creationId xmlns:p14="http://schemas.microsoft.com/office/powerpoint/2010/main" val="423502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 b="20496"/>
          <a:stretch/>
        </p:blipFill>
        <p:spPr bwMode="auto">
          <a:xfrm>
            <a:off x="2121986" y="1677351"/>
            <a:ext cx="8204180" cy="3362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MATERIAIS COMPLEMENTARES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4224467" y="2614523"/>
            <a:ext cx="1264780" cy="129090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3" idx="1"/>
          </p:cNvCxnSpPr>
          <p:nvPr/>
        </p:nvCxnSpPr>
        <p:spPr>
          <a:xfrm flipH="1" flipV="1">
            <a:off x="5522305" y="3333195"/>
            <a:ext cx="1436819" cy="11246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6959124" y="2614523"/>
            <a:ext cx="3266525" cy="1662277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Disponibilizamos Modelo de TCC no formato </a:t>
            </a:r>
            <a:r>
              <a:rPr lang="pt-BR" i="1" dirty="0" err="1"/>
              <a:t>word</a:t>
            </a:r>
            <a:r>
              <a:rPr lang="pt-BR" dirty="0"/>
              <a:t>, normalizado, o aluno necessita apenas adaptar ao seu tema. Além de materiais que poderão lhe auxiliar.</a:t>
            </a:r>
          </a:p>
        </p:txBody>
      </p:sp>
    </p:spTree>
    <p:extLst>
      <p:ext uri="{BB962C8B-B14F-4D97-AF65-F5344CB8AC3E}">
        <p14:creationId xmlns:p14="http://schemas.microsoft.com/office/powerpoint/2010/main" val="64653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PAUTAS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990117" y="1223526"/>
            <a:ext cx="7974417" cy="33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latin typeface="Candara" panose="020E0502030303020204" pitchFamily="34" charset="0"/>
              </a:rPr>
              <a:t>Elaboração do TCC</a:t>
            </a:r>
          </a:p>
          <a:p>
            <a:endParaRPr lang="pt-BR" sz="2800" dirty="0">
              <a:latin typeface="Candara" panose="020E0502030303020204" pitchFamily="34" charset="0"/>
            </a:endParaRPr>
          </a:p>
          <a:p>
            <a:r>
              <a:rPr lang="pt-BR" sz="2800" dirty="0">
                <a:latin typeface="Candara" panose="020E0502030303020204" pitchFamily="34" charset="0"/>
              </a:rPr>
              <a:t>Tipo de TCC</a:t>
            </a:r>
          </a:p>
          <a:p>
            <a:endParaRPr lang="pt-BR" sz="2800" dirty="0">
              <a:latin typeface="Candara" panose="020E0502030303020204" pitchFamily="34" charset="0"/>
            </a:endParaRPr>
          </a:p>
          <a:p>
            <a:r>
              <a:rPr lang="pt-BR" sz="2800" dirty="0">
                <a:latin typeface="Candara" panose="020E0502030303020204" pitchFamily="34" charset="0"/>
              </a:rPr>
              <a:t>Sala virtual de TCC</a:t>
            </a:r>
          </a:p>
          <a:p>
            <a:endParaRPr lang="pt-BR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93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33" b="4468"/>
          <a:stretch/>
        </p:blipFill>
        <p:spPr bwMode="auto">
          <a:xfrm>
            <a:off x="2085844" y="1239481"/>
            <a:ext cx="8201187" cy="414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553355" y="4526467"/>
            <a:ext cx="2670264" cy="99384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9" idx="2"/>
          </p:cNvCxnSpPr>
          <p:nvPr/>
        </p:nvCxnSpPr>
        <p:spPr>
          <a:xfrm>
            <a:off x="8717357" y="3581828"/>
            <a:ext cx="79114" cy="80793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211095" y="2515364"/>
            <a:ext cx="3012525" cy="1066464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Etapas a serem desenvolvidas pelos alunos.</a:t>
            </a:r>
          </a:p>
        </p:txBody>
      </p:sp>
    </p:spTree>
    <p:extLst>
      <p:ext uri="{BB962C8B-B14F-4D97-AF65-F5344CB8AC3E}">
        <p14:creationId xmlns:p14="http://schemas.microsoft.com/office/powerpoint/2010/main" val="1199188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33" b="4468"/>
          <a:stretch/>
        </p:blipFill>
        <p:spPr bwMode="auto">
          <a:xfrm>
            <a:off x="2109506" y="1213843"/>
            <a:ext cx="8201187" cy="414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622201" y="4760007"/>
            <a:ext cx="2584326" cy="26620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6000206" y="4053924"/>
            <a:ext cx="1505851" cy="706083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230491" y="3196667"/>
            <a:ext cx="3711401" cy="857256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aluno teste 1 (por exemplo)  postou todas as etapas do seu TCC.</a:t>
            </a:r>
          </a:p>
        </p:txBody>
      </p:sp>
    </p:spTree>
    <p:extLst>
      <p:ext uri="{BB962C8B-B14F-4D97-AF65-F5344CB8AC3E}">
        <p14:creationId xmlns:p14="http://schemas.microsoft.com/office/powerpoint/2010/main" val="374514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33" b="4468"/>
          <a:stretch/>
        </p:blipFill>
        <p:spPr bwMode="auto">
          <a:xfrm>
            <a:off x="2102936" y="1282209"/>
            <a:ext cx="8201187" cy="414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745338" y="5029895"/>
            <a:ext cx="2384276" cy="4049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9" idx="2"/>
          </p:cNvCxnSpPr>
          <p:nvPr/>
        </p:nvCxnSpPr>
        <p:spPr>
          <a:xfrm>
            <a:off x="7811369" y="3546876"/>
            <a:ext cx="993648" cy="137550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702894" y="2832496"/>
            <a:ext cx="4216951" cy="714380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Os alunos 3 e 4 (por exemplo) não postaram nenhuma etapa dos seus </a:t>
            </a:r>
            <a:r>
              <a:rPr lang="pt-BR" dirty="0" err="1"/>
              <a:t>TCCs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62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r="1120" b="4806"/>
          <a:stretch/>
        </p:blipFill>
        <p:spPr bwMode="auto">
          <a:xfrm>
            <a:off x="1959837" y="1212806"/>
            <a:ext cx="8417607" cy="423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8389669" y="4365302"/>
            <a:ext cx="1748492" cy="10790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9" idx="2"/>
          </p:cNvCxnSpPr>
          <p:nvPr/>
        </p:nvCxnSpPr>
        <p:spPr>
          <a:xfrm>
            <a:off x="8418121" y="3140969"/>
            <a:ext cx="617633" cy="1140475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6882213" y="2104108"/>
            <a:ext cx="3071814" cy="1036861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Quando uma etapa ainda não estiver aberta para postagem, aparecerá assim. </a:t>
            </a:r>
          </a:p>
        </p:txBody>
      </p:sp>
    </p:spTree>
    <p:extLst>
      <p:ext uri="{BB962C8B-B14F-4D97-AF65-F5344CB8AC3E}">
        <p14:creationId xmlns:p14="http://schemas.microsoft.com/office/powerpoint/2010/main" val="426666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33" b="4468"/>
          <a:stretch/>
        </p:blipFill>
        <p:spPr bwMode="auto">
          <a:xfrm>
            <a:off x="2077299" y="1299301"/>
            <a:ext cx="8201187" cy="414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de cantos arredondados 6"/>
          <p:cNvSpPr/>
          <p:nvPr/>
        </p:nvSpPr>
        <p:spPr>
          <a:xfrm>
            <a:off x="7702609" y="4857118"/>
            <a:ext cx="273318" cy="2482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7975927" y="3562373"/>
            <a:ext cx="1071570" cy="120618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975927" y="2196269"/>
            <a:ext cx="2143140" cy="1366104"/>
          </a:xfrm>
          <a:prstGeom prst="rect">
            <a:avLst/>
          </a:prstGeom>
          <a:solidFill>
            <a:srgbClr val="C00000"/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Clique aqui para corrigir a primeira etapa enviada pelo aluno.</a:t>
            </a:r>
          </a:p>
        </p:txBody>
      </p:sp>
    </p:spTree>
    <p:extLst>
      <p:ext uri="{BB962C8B-B14F-4D97-AF65-F5344CB8AC3E}">
        <p14:creationId xmlns:p14="http://schemas.microsoft.com/office/powerpoint/2010/main" val="2879739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 r="1314" b="5088"/>
          <a:stretch/>
        </p:blipFill>
        <p:spPr bwMode="auto">
          <a:xfrm>
            <a:off x="2202421" y="1397526"/>
            <a:ext cx="7990528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“FEEDBACK” - CORREÇÃO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4694198" y="4503378"/>
            <a:ext cx="1316344" cy="32499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9" idx="1"/>
          </p:cNvCxnSpPr>
          <p:nvPr/>
        </p:nvCxnSpPr>
        <p:spPr>
          <a:xfrm flipH="1">
            <a:off x="6113092" y="3900872"/>
            <a:ext cx="1630902" cy="73949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743994" y="3076486"/>
            <a:ext cx="2283336" cy="1648772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Baixe aqui o arquivo enviado pelo aluno. Corrija o arquivo e salve em seu computador.</a:t>
            </a:r>
          </a:p>
        </p:txBody>
      </p:sp>
    </p:spTree>
    <p:extLst>
      <p:ext uri="{BB962C8B-B14F-4D97-AF65-F5344CB8AC3E}">
        <p14:creationId xmlns:p14="http://schemas.microsoft.com/office/powerpoint/2010/main" val="139349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A05B5-410B-4F3E-A27B-961688B2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2273438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OBRIGADA</a:t>
            </a:r>
          </a:p>
        </p:txBody>
      </p:sp>
      <p:pic>
        <p:nvPicPr>
          <p:cNvPr id="5" name="Espaço Reservado para Conteúdo 4" descr="Email">
            <a:extLst>
              <a:ext uri="{FF2B5EF4-FFF2-40B4-BE49-F238E27FC236}">
                <a16:creationId xmlns:a16="http://schemas.microsoft.com/office/drawing/2014/main" id="{D966A837-551A-4E44-B2DF-2C55E4BBE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8665" y="3499489"/>
            <a:ext cx="722244" cy="72224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D8C971F-D043-4B4F-9EBF-3FEC049D0C42}"/>
              </a:ext>
            </a:extLst>
          </p:cNvPr>
          <p:cNvSpPr txBox="1"/>
          <p:nvPr/>
        </p:nvSpPr>
        <p:spPr>
          <a:xfrm>
            <a:off x="2411896" y="3593411"/>
            <a:ext cx="703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hlinkClick r:id="rId4"/>
              </a:rPr>
              <a:t>sec.academica.unasus@gmail.com</a:t>
            </a: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21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ELABORAÇÃO DO TCC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990116" y="1793171"/>
            <a:ext cx="7974417" cy="259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>
                <a:latin typeface="Candara" pitchFamily="34" charset="0"/>
              </a:rPr>
              <a:t>Cada aluno terá um professor orientador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>
                <a:latin typeface="Candara" pitchFamily="34" charset="0"/>
              </a:rPr>
              <a:t>O TCC deverá ser postado na sala de TCC criada no AVA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>
                <a:latin typeface="Candara" pitchFamily="34" charset="0"/>
              </a:rPr>
              <a:t>Não será aceito TCC enviado por </a:t>
            </a:r>
            <a:r>
              <a:rPr lang="pt-BR" sz="2800" dirty="0" err="1">
                <a:latin typeface="Candara" pitchFamily="34" charset="0"/>
              </a:rPr>
              <a:t>email</a:t>
            </a:r>
            <a:endParaRPr lang="pt-BR" sz="2800" dirty="0">
              <a:latin typeface="Candar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>
                <a:latin typeface="Candara" pitchFamily="34" charset="0"/>
              </a:rPr>
              <a:t>O TCC deverá ser postado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em etapas</a:t>
            </a:r>
            <a:r>
              <a:rPr lang="pt-BR" sz="2800" dirty="0">
                <a:latin typeface="Candara" pitchFamily="34" charset="0"/>
              </a:rPr>
              <a:t>, seguindo os prazos presentes no cronograma de TCC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pt-BR" sz="2800" dirty="0">
              <a:latin typeface="Candar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pt-BR" sz="2800" dirty="0">
              <a:latin typeface="Candara" pitchFamily="34" charset="0"/>
            </a:endParaRPr>
          </a:p>
          <a:p>
            <a:endParaRPr lang="pt-BR" sz="2800" b="1" dirty="0">
              <a:latin typeface="Candara" panose="020E05020303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505" y="3917375"/>
            <a:ext cx="4150837" cy="232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30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PLANO DE INTERVENÇÃO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990117" y="1917209"/>
            <a:ext cx="7974417" cy="33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pt-BR" sz="2800" dirty="0">
                <a:latin typeface="Candara" pitchFamily="34" charset="0"/>
              </a:rPr>
              <a:t>Trata-se de um formato de TCC, em que o aluno irá elaborar um Projeto, a ser direcionado a algum órgão competente, com base na </a:t>
            </a:r>
            <a:r>
              <a:rPr lang="pt-BR" sz="2800" b="1" dirty="0">
                <a:latin typeface="Candara" pitchFamily="34" charset="0"/>
              </a:rPr>
              <a:t>identificação de uma problemática em sua realidade de trabalho</a:t>
            </a:r>
            <a:r>
              <a:rPr lang="pt-BR" sz="2800" dirty="0">
                <a:latin typeface="Candara" pitchFamily="34" charset="0"/>
              </a:rPr>
              <a:t>. O aluno terá que definir itens necessários para a viabilização do mesmo, tais como metas, impactos esperados, cronograma, dentre outros.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pt-BR" sz="2800" dirty="0">
              <a:latin typeface="Candara" pitchFamily="34" charset="0"/>
            </a:endParaRPr>
          </a:p>
          <a:p>
            <a:endParaRPr lang="pt-BR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0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PLANO DE INTERVENÇÃO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990117" y="1917209"/>
            <a:ext cx="7974417" cy="3316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endParaRPr lang="pt-BR" sz="2800" dirty="0">
              <a:latin typeface="Candara" pitchFamily="34" charset="0"/>
            </a:endParaRPr>
          </a:p>
          <a:p>
            <a:pPr>
              <a:spcBef>
                <a:spcPct val="20000"/>
              </a:spcBef>
            </a:pPr>
            <a:r>
              <a:rPr lang="pt-BR" sz="2800" dirty="0">
                <a:latin typeface="Candara" pitchFamily="34" charset="0"/>
              </a:rPr>
              <a:t>Observar na sala virtual de </a:t>
            </a:r>
            <a:r>
              <a:rPr lang="pt-BR" sz="2800" dirty="0" err="1">
                <a:latin typeface="Candara" pitchFamily="34" charset="0"/>
              </a:rPr>
              <a:t>tcc</a:t>
            </a:r>
            <a:r>
              <a:rPr lang="pt-BR" sz="2800" dirty="0">
                <a:latin typeface="Candara" pitchFamily="34" charset="0"/>
              </a:rPr>
              <a:t> o planejamento para a postagem dos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tópicos do PLANO DE AÇÃO/INTERVENÇÃO em cada etapa</a:t>
            </a:r>
            <a:r>
              <a:rPr lang="pt-BR" sz="2800" dirty="0">
                <a:latin typeface="Candara" pitchFamily="34" charset="0"/>
              </a:rPr>
              <a:t>!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pt-BR" sz="2800" dirty="0">
              <a:latin typeface="Candara" pitchFamily="34" charset="0"/>
            </a:endParaRPr>
          </a:p>
          <a:p>
            <a:endParaRPr lang="pt-BR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8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PLANO DE INTERVENÇÃO - ETAPAS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60780"/>
              </p:ext>
            </p:extLst>
          </p:nvPr>
        </p:nvGraphicFramePr>
        <p:xfrm>
          <a:off x="2748958" y="1342752"/>
          <a:ext cx="6769100" cy="43894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0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3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ETAPAS</a:t>
                      </a:r>
                      <a:endParaRPr lang="pt-BR" sz="2400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ITENS A SEREM DESENVOLVIDOS</a:t>
                      </a:r>
                      <a:endParaRPr lang="pt-BR" sz="2400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0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</a:t>
                      </a:r>
                      <a:endParaRPr lang="pt-BR" sz="2400" b="1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pt-BR" sz="2400" dirty="0"/>
                        <a:t>Identificação do plano</a:t>
                      </a:r>
                      <a:endParaRPr lang="pt-BR" sz="2400" baseline="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2400" baseline="0" dirty="0"/>
                        <a:t>Introdução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pt-BR" sz="2400" baseline="0" dirty="0"/>
                        <a:t>Justificativa</a:t>
                      </a:r>
                      <a:endParaRPr lang="pt-BR" sz="2400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06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II</a:t>
                      </a:r>
                      <a:endParaRPr lang="pt-BR" sz="2400" b="1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pt-BR" sz="2400" baseline="0" dirty="0"/>
                        <a:t>Objetivos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pt-BR" sz="2400" baseline="0" dirty="0"/>
                        <a:t>Metas</a:t>
                      </a: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pt-BR" sz="2400" baseline="0" dirty="0"/>
                        <a:t>Metodologia</a:t>
                      </a:r>
                      <a:endParaRPr lang="pt-BR" sz="2400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459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III</a:t>
                      </a:r>
                      <a:endParaRPr lang="pt-BR" sz="2400" b="1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pt-BR" sz="2400" baseline="0" dirty="0"/>
                        <a:t>Cronograma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pt-BR" sz="2400" baseline="0" dirty="0"/>
                        <a:t>Impactos Esperados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pt-BR" sz="2400" baseline="0" dirty="0"/>
                        <a:t>Considerações finais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pt-BR" sz="2400" baseline="0" dirty="0"/>
                        <a:t> Referências</a:t>
                      </a:r>
                      <a:endParaRPr lang="pt-BR" sz="2400" dirty="0">
                        <a:latin typeface="Candara" pitchFamily="34" charset="0"/>
                      </a:endParaRPr>
                    </a:p>
                  </a:txBody>
                  <a:tcPr marL="91445" marR="9144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901133" y="5445977"/>
            <a:ext cx="3000396" cy="11296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 distribuição dos tópicos em cada etapa pode variar de acordo com o planejamento pedagógico de cada curso.</a:t>
            </a:r>
            <a:endParaRPr lang="pt-BR" sz="1600" b="1" i="1" dirty="0">
              <a:solidFill>
                <a:schemeClr val="tx1"/>
              </a:solidFill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6998525" y="2553204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7912925" y="2398824"/>
            <a:ext cx="2539343" cy="28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Problema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7008425" y="3406229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922825" y="3251849"/>
            <a:ext cx="2531419" cy="28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Revisão de Literatura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7006450" y="4579879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7920850" y="4425499"/>
            <a:ext cx="2531419" cy="28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Recursos Necessários</a:t>
            </a:r>
          </a:p>
        </p:txBody>
      </p:sp>
    </p:spTree>
    <p:extLst>
      <p:ext uri="{BB962C8B-B14F-4D97-AF65-F5344CB8AC3E}">
        <p14:creationId xmlns:p14="http://schemas.microsoft.com/office/powerpoint/2010/main" val="280861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PLANO DE INTERVENÇÃO - TÓPICOS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990117" y="1545022"/>
            <a:ext cx="7974417" cy="458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fontAlgn="t">
              <a:defRPr/>
            </a:pPr>
            <a:r>
              <a:rPr lang="pt-BR" sz="2800" b="1" u="sng" dirty="0">
                <a:latin typeface="Candara" pitchFamily="34" charset="0"/>
              </a:rPr>
              <a:t>Identificação do plano</a:t>
            </a:r>
          </a:p>
          <a:p>
            <a:pPr>
              <a:defRPr/>
            </a:pPr>
            <a:r>
              <a:rPr lang="pt-BR" sz="2800" dirty="0">
                <a:latin typeface="Candara" pitchFamily="34" charset="0"/>
              </a:rPr>
              <a:t>Título do trabalho – Exemplo: </a:t>
            </a:r>
            <a:r>
              <a:rPr lang="pt-BR" sz="2400" dirty="0">
                <a:latin typeface="Candara" pitchFamily="34" charset="0"/>
              </a:rPr>
              <a:t> ESTRATÉGIAS DE ACOMPANHAMENTO PRÉ-NATAL DE GESTANTES ADOLESCENTES NO HOSPITAL REGIONAL MATERNO INFANTIL DE IMPERATRIZ - MA.</a:t>
            </a:r>
            <a:endParaRPr lang="pt-BR" sz="2800" dirty="0">
              <a:latin typeface="Candara" pitchFamily="34" charset="0"/>
            </a:endParaRPr>
          </a:p>
          <a:p>
            <a:pPr marL="514350" indent="-514350" fontAlgn="t">
              <a:defRPr/>
            </a:pPr>
            <a:endParaRPr lang="pt-BR" sz="1050" b="1" dirty="0">
              <a:latin typeface="Candara" pitchFamily="34" charset="0"/>
            </a:endParaRPr>
          </a:p>
          <a:p>
            <a:pPr marL="514350" indent="-514350" fontAlgn="t">
              <a:defRPr/>
            </a:pPr>
            <a:r>
              <a:rPr lang="pt-BR" sz="2800" b="1" u="sng" dirty="0">
                <a:latin typeface="Candara" pitchFamily="34" charset="0"/>
              </a:rPr>
              <a:t>Introdução / Justificativa</a:t>
            </a:r>
          </a:p>
          <a:p>
            <a:pPr fontAlgn="t">
              <a:defRPr/>
            </a:pPr>
            <a:r>
              <a:rPr lang="pt-BR" sz="2800" dirty="0">
                <a:latin typeface="Candara" pitchFamily="34" charset="0"/>
              </a:rPr>
              <a:t>Apresentar visão clara e simples do tema / Por que realizar o trabalho</a:t>
            </a:r>
          </a:p>
          <a:p>
            <a:pPr marL="514350" indent="-514350" fontAlgn="t">
              <a:defRPr/>
            </a:pPr>
            <a:endParaRPr lang="pt-BR" sz="1050" b="1" dirty="0">
              <a:latin typeface="Candara" pitchFamily="34" charset="0"/>
            </a:endParaRPr>
          </a:p>
          <a:p>
            <a:pPr marL="514350" indent="-514350" fontAlgn="t">
              <a:defRPr/>
            </a:pPr>
            <a:r>
              <a:rPr lang="pt-BR" sz="2800" b="1" u="sng" dirty="0">
                <a:latin typeface="Candara" pitchFamily="34" charset="0"/>
              </a:rPr>
              <a:t>Objetivo</a:t>
            </a:r>
          </a:p>
          <a:p>
            <a:pPr fontAlgn="t">
              <a:defRPr/>
            </a:pPr>
            <a:r>
              <a:rPr lang="pt-BR" sz="2800" dirty="0">
                <a:latin typeface="Candara" pitchFamily="34" charset="0"/>
              </a:rPr>
              <a:t>“O que deve ser feito” (Recomenda-se começar com verbo no infinitivo – </a:t>
            </a:r>
            <a:r>
              <a:rPr lang="pt-BR" sz="2800" dirty="0" err="1">
                <a:latin typeface="Candara" pitchFamily="34" charset="0"/>
              </a:rPr>
              <a:t>ex</a:t>
            </a:r>
            <a:r>
              <a:rPr lang="pt-BR" sz="2800" dirty="0">
                <a:latin typeface="Candara" pitchFamily="34" charset="0"/>
              </a:rPr>
              <a:t>: Analisar, Avaliar...)</a:t>
            </a:r>
          </a:p>
          <a:p>
            <a:pPr fontAlgn="t">
              <a:defRPr/>
            </a:pPr>
            <a:endParaRPr lang="pt-BR" sz="1050" b="1" dirty="0">
              <a:latin typeface="Candara" pitchFamily="34" charset="0"/>
            </a:endParaRPr>
          </a:p>
          <a:p>
            <a:pPr fontAlgn="t">
              <a:defRPr/>
            </a:pPr>
            <a:r>
              <a:rPr lang="pt-BR" sz="2800" b="1" u="sng" dirty="0">
                <a:latin typeface="Candara" pitchFamily="34" charset="0"/>
              </a:rPr>
              <a:t>Metas</a:t>
            </a:r>
          </a:p>
          <a:p>
            <a:pPr fontAlgn="t">
              <a:defRPr/>
            </a:pPr>
            <a:r>
              <a:rPr lang="pt-BR" sz="2800" dirty="0">
                <a:latin typeface="Candara" pitchFamily="34" charset="0"/>
              </a:rPr>
              <a:t>“O que se pretende com o trabalho” </a:t>
            </a:r>
          </a:p>
          <a:p>
            <a:pPr fontAlgn="t">
              <a:defRPr/>
            </a:pPr>
            <a:r>
              <a:rPr lang="pt-BR" sz="2800" dirty="0">
                <a:latin typeface="Candara" pitchFamily="34" charset="0"/>
              </a:rPr>
              <a:t>(</a:t>
            </a:r>
            <a:r>
              <a:rPr lang="pt-BR" sz="2800" dirty="0" err="1">
                <a:latin typeface="Candara" pitchFamily="34" charset="0"/>
              </a:rPr>
              <a:t>Ex</a:t>
            </a:r>
            <a:r>
              <a:rPr lang="pt-BR" sz="2800" dirty="0">
                <a:latin typeface="Candara" pitchFamily="34" charset="0"/>
              </a:rPr>
              <a:t>: Contribuir com a redução da mortalidade infantil no município em questão)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pt-BR" sz="2800" dirty="0">
              <a:latin typeface="Candara" pitchFamily="34" charset="0"/>
            </a:endParaRPr>
          </a:p>
          <a:p>
            <a:endParaRPr lang="pt-BR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6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PLANO DE INTERVENÇÃO - TÓPICOS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990117" y="1545022"/>
            <a:ext cx="7974417" cy="458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fontAlgn="t">
              <a:defRPr/>
            </a:pPr>
            <a:r>
              <a:rPr lang="pt-BR" sz="2800" b="1" u="sng" dirty="0">
                <a:latin typeface="Candara" pitchFamily="34" charset="0"/>
              </a:rPr>
              <a:t>Cronograma</a:t>
            </a:r>
          </a:p>
          <a:p>
            <a:pPr fontAlgn="t">
              <a:defRPr/>
            </a:pPr>
            <a:r>
              <a:rPr lang="pt-BR" sz="2800" dirty="0">
                <a:latin typeface="Candara" pitchFamily="34" charset="0"/>
              </a:rPr>
              <a:t>Projeção de período a ser desenvolvido o projeto</a:t>
            </a:r>
          </a:p>
          <a:p>
            <a:pPr fontAlgn="t">
              <a:defRPr/>
            </a:pPr>
            <a:endParaRPr lang="pt-BR" sz="2800" b="1" dirty="0">
              <a:latin typeface="Candara" pitchFamily="34" charset="0"/>
            </a:endParaRPr>
          </a:p>
          <a:p>
            <a:pPr marL="514350" indent="-514350" fontAlgn="t">
              <a:defRPr/>
            </a:pPr>
            <a:r>
              <a:rPr lang="pt-BR" sz="2800" b="1" u="sng" dirty="0">
                <a:latin typeface="Candara" pitchFamily="34" charset="0"/>
              </a:rPr>
              <a:t>Impactos esperados</a:t>
            </a:r>
          </a:p>
          <a:p>
            <a:pPr fontAlgn="t">
              <a:defRPr/>
            </a:pPr>
            <a:r>
              <a:rPr lang="pt-BR" sz="2800" dirty="0">
                <a:latin typeface="Candara" pitchFamily="34" charset="0"/>
              </a:rPr>
              <a:t>São os resultados a serem atingidos</a:t>
            </a:r>
          </a:p>
          <a:p>
            <a:pPr fontAlgn="t">
              <a:defRPr/>
            </a:pPr>
            <a:r>
              <a:rPr lang="pt-BR" sz="2800" dirty="0" err="1">
                <a:latin typeface="Candara" pitchFamily="34" charset="0"/>
              </a:rPr>
              <a:t>Ex</a:t>
            </a:r>
            <a:r>
              <a:rPr lang="pt-BR" sz="2800" dirty="0">
                <a:latin typeface="Candara" pitchFamily="34" charset="0"/>
              </a:rPr>
              <a:t>:  Gerar benefícios para a saúde do bebê e da gestante na comunidade assistida melhorando a qualidade de vida da população na medida em que proporciona conhecimento e meios de alcançar esse objetivo.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pt-BR" sz="2800" dirty="0">
              <a:latin typeface="Candara" pitchFamily="34" charset="0"/>
            </a:endParaRPr>
          </a:p>
          <a:p>
            <a:endParaRPr lang="pt-BR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7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79611" y="172464"/>
            <a:ext cx="7974417" cy="120886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PLANO DE INTERVENÇÃO - TÓPICOS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109505" y="1072843"/>
            <a:ext cx="725973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1990117" y="1545022"/>
            <a:ext cx="7974417" cy="458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>
              <a:defRPr/>
            </a:pPr>
            <a:endParaRPr lang="pt-BR" sz="2800" b="1" dirty="0">
              <a:latin typeface="Candara" pitchFamily="34" charset="0"/>
            </a:endParaRPr>
          </a:p>
          <a:p>
            <a:pPr marL="514350" indent="-514350" fontAlgn="t">
              <a:defRPr/>
            </a:pPr>
            <a:r>
              <a:rPr lang="pt-BR" sz="2800" b="1" u="sng" dirty="0">
                <a:latin typeface="Candara" pitchFamily="34" charset="0"/>
              </a:rPr>
              <a:t>Conclusão / Considerações finais</a:t>
            </a:r>
          </a:p>
          <a:p>
            <a:pPr fontAlgn="t">
              <a:defRPr/>
            </a:pPr>
            <a:r>
              <a:rPr lang="pt-BR" sz="2800" dirty="0">
                <a:latin typeface="Candara" pitchFamily="34" charset="0"/>
              </a:rPr>
              <a:t>Síntese de toda reflexão que consiste em reafirmar a ideia central da temática. “O resultado obtido” (Deve responder exatamente ao objetivo proposto)</a:t>
            </a:r>
          </a:p>
          <a:p>
            <a:pPr fontAlgn="t">
              <a:defRPr/>
            </a:pPr>
            <a:endParaRPr lang="pt-BR" sz="2800" b="1" dirty="0">
              <a:latin typeface="Candara" pitchFamily="34" charset="0"/>
            </a:endParaRPr>
          </a:p>
          <a:p>
            <a:pPr marL="514350" indent="-514350" fontAlgn="t">
              <a:defRPr/>
            </a:pPr>
            <a:r>
              <a:rPr lang="pt-BR" sz="2800" b="1" u="sng" dirty="0">
                <a:latin typeface="Candara" pitchFamily="34" charset="0"/>
              </a:rPr>
              <a:t>Referências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pt-BR" sz="2800" dirty="0">
                <a:latin typeface="Candara" pitchFamily="34" charset="0"/>
              </a:rPr>
              <a:t>Devem ser listadas todas as referências científicas utilizadas, de acordo com as Normas ABNT.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endParaRPr lang="pt-BR" sz="2800" dirty="0">
              <a:latin typeface="Candara" pitchFamily="34" charset="0"/>
            </a:endParaRPr>
          </a:p>
          <a:p>
            <a:endParaRPr lang="pt-BR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868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732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Times New Roman</vt:lpstr>
      <vt:lpstr>Tema do Office</vt:lpstr>
      <vt:lpstr>Projeto de intervenção como proposta de trabalho de conclusão de curso.</vt:lpstr>
      <vt:lpstr>PAUTAS</vt:lpstr>
      <vt:lpstr>ELABORAÇÃO DO TCC</vt:lpstr>
      <vt:lpstr>PLANO DE INTERVENÇÃO</vt:lpstr>
      <vt:lpstr>PLANO DE INTERVENÇÃO</vt:lpstr>
      <vt:lpstr>PLANO DE INTERVENÇÃO - ETAPAS</vt:lpstr>
      <vt:lpstr>PLANO DE INTERVENÇÃO - TÓPICOS</vt:lpstr>
      <vt:lpstr>PLANO DE INTERVENÇÃO - TÓPICOS</vt:lpstr>
      <vt:lpstr>PLANO DE INTERVENÇÃO - TÓPICOS</vt:lpstr>
      <vt:lpstr>Apresentação do PowerPoint</vt:lpstr>
      <vt:lpstr>LOGIN</vt:lpstr>
      <vt:lpstr>Apresentação do PowerPoint</vt:lpstr>
      <vt:lpstr>Apresentação do PowerPoint</vt:lpstr>
      <vt:lpstr>TELA INICIAL</vt:lpstr>
      <vt:lpstr>MANUAL DO TCC</vt:lpstr>
      <vt:lpstr>Apresentação do PowerPoint</vt:lpstr>
      <vt:lpstr>CRONOGRAMA DE TCC</vt:lpstr>
      <vt:lpstr>Apresentação do PowerPoint</vt:lpstr>
      <vt:lpstr>MATERIAIS COMPLEMENTARES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“FEEDBACK” - CORREÇÃO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DOUGLAS</dc:creator>
  <cp:lastModifiedBy>Judith Rafaelle Oliveira Pinho</cp:lastModifiedBy>
  <cp:revision>125</cp:revision>
  <dcterms:created xsi:type="dcterms:W3CDTF">2016-10-20T20:13:24Z</dcterms:created>
  <dcterms:modified xsi:type="dcterms:W3CDTF">2017-09-21T17:32:47Z</dcterms:modified>
</cp:coreProperties>
</file>