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0" r:id="rId4"/>
    <p:sldId id="259" r:id="rId5"/>
    <p:sldId id="261" r:id="rId6"/>
    <p:sldId id="258" r:id="rId7"/>
    <p:sldId id="267" r:id="rId8"/>
    <p:sldId id="263" r:id="rId9"/>
    <p:sldId id="264" r:id="rId10"/>
    <p:sldId id="266" r:id="rId11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0" autoAdjust="0"/>
    <p:restoredTop sz="94599" autoAdjust="0"/>
  </p:normalViewPr>
  <p:slideViewPr>
    <p:cSldViewPr>
      <p:cViewPr varScale="1">
        <p:scale>
          <a:sx n="57" d="100"/>
          <a:sy n="57" d="100"/>
        </p:scale>
        <p:origin x="-216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D0EFA9-57C0-4188-B1C6-56EB9958F127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7323E-F331-42C0-8ED8-298FE2B5981D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2562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10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849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estilo do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F00D2-15D4-4EA6-8DEF-FC5D38764BA3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estilo do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622E76-37E2-4E43-8A7F-A70B207D3E74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98A56-A8DC-4484-8A87-22BB2843DEBF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1005CF-18F2-457A-AD55-F1405BA7EDBA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0326D-1A8B-4CB9-963F-1F17683A3ADC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AB570-C9A8-4042-8AA3-EFB84D98ED3F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D146-B668-4430-8201-5C9850C87937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7CA8F-EF08-4F33-B937-309E10B72841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CBD81A-7A97-45AA-B12D-AE7436B7C26B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A31AC-B0B3-41D8-A9C6-AE7674AC7426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5A3BB-2129-4458-938A-ABD54B092F92}" type="datetime1">
              <a:rPr lang="pt-BR" smtClean="0"/>
              <a:pPr rtl="0"/>
              <a:t>21/09/2017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3752" y="2857496"/>
            <a:ext cx="9144000" cy="1714512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pt-BR" sz="3200" dirty="0" smtClean="0"/>
              <a:t>O papel do professor na motivação dos alunos em sala de aula ativa de um curso semipresencial da área de saúde.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err="1" smtClean="0"/>
              <a:t>Profa</a:t>
            </a:r>
            <a:r>
              <a:rPr lang="pt-BR" dirty="0" smtClean="0"/>
              <a:t> Paula </a:t>
            </a:r>
            <a:r>
              <a:rPr lang="pt-BR" dirty="0" err="1" smtClean="0"/>
              <a:t>Moiana</a:t>
            </a:r>
            <a:r>
              <a:rPr lang="pt-BR" dirty="0" smtClean="0"/>
              <a:t> da Costa</a:t>
            </a:r>
          </a:p>
          <a:p>
            <a:pPr rtl="0"/>
            <a:r>
              <a:rPr lang="pt-BR" dirty="0" smtClean="0"/>
              <a:t>Universidade Positivo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1785926"/>
          </a:xfrm>
          <a:prstGeom prst="rect">
            <a:avLst/>
          </a:prstGeom>
        </p:spPr>
      </p:pic>
      <p:sp>
        <p:nvSpPr>
          <p:cNvPr id="22532" name="AutoShape 4" descr="Resultado de imagem para logo universidade posi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4" name="AutoShape 6" descr="Resultado de imagem para logo universidade posi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95072" y="5857892"/>
            <a:ext cx="1000123" cy="9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AutoShape 16" descr="Resultado de imagem para ‫جامعة القرويين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36562" y="714356"/>
            <a:ext cx="5786478" cy="2306646"/>
          </a:xfr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Profa</a:t>
            </a:r>
            <a:r>
              <a:rPr lang="pt-BR" b="1" dirty="0" smtClean="0">
                <a:solidFill>
                  <a:schemeClr val="bg1"/>
                </a:solidFill>
              </a:rPr>
              <a:t> Paula </a:t>
            </a:r>
            <a:r>
              <a:rPr lang="pt-BR" b="1" dirty="0" err="1" smtClean="0">
                <a:solidFill>
                  <a:schemeClr val="bg1"/>
                </a:solidFill>
              </a:rPr>
              <a:t>Moiana</a:t>
            </a:r>
            <a:r>
              <a:rPr lang="pt-BR" b="1" dirty="0" smtClean="0">
                <a:solidFill>
                  <a:schemeClr val="bg1"/>
                </a:solidFill>
              </a:rPr>
              <a:t> da Costa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pmoicosta@gmail.com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biomedicina@up.edu.br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 nós?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6" name="AutoShape 16" descr="Resultado de imagem para ‫جامعة القرويين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2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8065" y="3071810"/>
            <a:ext cx="3203813" cy="30003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3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0428" y="500042"/>
            <a:ext cx="2524125" cy="85725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4" name="Picture 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34" y="1785926"/>
            <a:ext cx="583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5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1606" y="2686065"/>
            <a:ext cx="6083466" cy="367189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" y="16625"/>
            <a:ext cx="12188824" cy="1500174"/>
          </a:xfrm>
          <a:solidFill>
            <a:srgbClr val="333333"/>
          </a:solidFill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pt-BR" sz="2800" dirty="0" smtClean="0"/>
              <a:t>   Mas porque a Biomedicina num modelo híbrido?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20496" name="AutoShape 16" descr="Resultado de imagem para ‫جامعة القرويين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236760" y="5380672"/>
            <a:ext cx="700092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Desenvolve habilidades, aumenta o número de horas de estudo individual  e privilegia atividades práticas!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3600" dirty="0" smtClean="0">
                <a:solidFill>
                  <a:schemeClr val="bg1"/>
                </a:solidFill>
              </a:rPr>
              <a:t>O professor nos cursos de saúde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20494" name="Picture 14" descr="Seal of the University of Bologna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908" y="2357430"/>
            <a:ext cx="2595568" cy="2595570"/>
          </a:xfrm>
          <a:prstGeom prst="rect">
            <a:avLst/>
          </a:prstGeom>
          <a:noFill/>
        </p:spPr>
      </p:pic>
      <p:sp>
        <p:nvSpPr>
          <p:cNvPr id="20496" name="AutoShape 16" descr="Resultado de imagem para ‫جامعة القرويين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Motivação: essencial para o aprendizado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496" name="AutoShape 16" descr="Resultado de imagem para ‫جامعة القرويين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48000" y="3105835"/>
            <a:ext cx="6092825" cy="29706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Motivação Intrínseca (MI)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Regulação Identificada (RI) 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Regulação Externa (RE) 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Desmotivação (D) 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879570" y="3714752"/>
            <a:ext cx="1785950" cy="121444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951008" y="3768231"/>
            <a:ext cx="16430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40 alunos</a:t>
            </a:r>
          </a:p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Turma A</a:t>
            </a:r>
          </a:p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Prof.  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879570" y="5214950"/>
            <a:ext cx="1785950" cy="121444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51008" y="5268429"/>
            <a:ext cx="16430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40 alunos</a:t>
            </a:r>
          </a:p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Turma B</a:t>
            </a:r>
          </a:p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Prof.  B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Chave direita 11"/>
          <p:cNvSpPr/>
          <p:nvPr/>
        </p:nvSpPr>
        <p:spPr>
          <a:xfrm>
            <a:off x="4237024" y="4000504"/>
            <a:ext cx="642942" cy="2285992"/>
          </a:xfrm>
          <a:prstGeom prst="rightBrace">
            <a:avLst/>
          </a:prstGeom>
          <a:ln w="25400">
            <a:solidFill>
              <a:srgbClr val="00206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165718" y="4357694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chemeClr val="bg1"/>
                </a:solidFill>
              </a:rPr>
              <a:t>Escala de Motivação Situacional (EMSI) </a:t>
            </a:r>
            <a:r>
              <a:rPr lang="pt-BR" sz="2400" b="1" i="1" dirty="0" smtClean="0">
                <a:solidFill>
                  <a:schemeClr val="bg1"/>
                </a:solidFill>
              </a:rPr>
              <a:t>-  </a:t>
            </a:r>
            <a:r>
              <a:rPr lang="pt-BR" sz="2400" b="1" i="1" dirty="0" err="1" smtClean="0">
                <a:solidFill>
                  <a:schemeClr val="bg1"/>
                </a:solidFill>
              </a:rPr>
              <a:t>Guay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</a:rPr>
              <a:t>et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</a:rPr>
              <a:t>al</a:t>
            </a:r>
            <a:r>
              <a:rPr lang="pt-BR" sz="2400" b="1" i="1" dirty="0" smtClean="0">
                <a:solidFill>
                  <a:schemeClr val="bg1"/>
                </a:solidFill>
              </a:rPr>
              <a:t> (2000) e </a:t>
            </a:r>
            <a:r>
              <a:rPr lang="pt-BR" sz="2400" b="1" i="1" dirty="0" err="1" smtClean="0">
                <a:solidFill>
                  <a:schemeClr val="bg1"/>
                </a:solidFill>
              </a:rPr>
              <a:t>Gamboa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</a:rPr>
              <a:t>et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</a:rPr>
              <a:t>al</a:t>
            </a:r>
            <a:r>
              <a:rPr lang="pt-BR" sz="2400" b="1" i="1" dirty="0" smtClean="0">
                <a:solidFill>
                  <a:schemeClr val="bg1"/>
                </a:solidFill>
              </a:rPr>
              <a:t> (2013). </a:t>
            </a:r>
          </a:p>
          <a:p>
            <a:pPr>
              <a:lnSpc>
                <a:spcPct val="90000"/>
              </a:lnSpc>
            </a:pP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Título 12"/>
          <p:cNvSpPr>
            <a:spLocks noGrp="1"/>
          </p:cNvSpPr>
          <p:nvPr>
            <p:ph type="title"/>
          </p:nvPr>
        </p:nvSpPr>
        <p:spPr>
          <a:xfrm>
            <a:off x="379438" y="50784"/>
            <a:ext cx="9143998" cy="1020762"/>
          </a:xfrm>
        </p:spPr>
        <p:txBody>
          <a:bodyPr rtlCol="0"/>
          <a:lstStyle/>
          <a:p>
            <a:pPr rtl="0"/>
            <a:r>
              <a:rPr lang="pt-BR" dirty="0" smtClean="0"/>
              <a:t>Método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20496" name="AutoShape 16" descr="Resultado de imagem para ‫جامعة القرويين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40000" contrast="40000"/>
          </a:blip>
          <a:srcRect/>
          <a:stretch>
            <a:fillRect/>
          </a:stretch>
        </p:blipFill>
        <p:spPr bwMode="auto">
          <a:xfrm>
            <a:off x="1236628" y="2298749"/>
            <a:ext cx="9739381" cy="313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665652" y="1928802"/>
            <a:ext cx="1428760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p&lt;0,001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80164" y="2000240"/>
            <a:ext cx="857256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NS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80362" y="2000240"/>
            <a:ext cx="857256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NS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80560" y="2000240"/>
            <a:ext cx="857256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NS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096054" y="5786454"/>
            <a:ext cx="435568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a autonomia, competência e pertencimento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rot="5400000">
            <a:off x="5058561" y="5464983"/>
            <a:ext cx="357190" cy="1588"/>
          </a:xfrm>
          <a:prstGeom prst="straightConnector1">
            <a:avLst/>
          </a:prstGeom>
          <a:ln w="25400">
            <a:solidFill>
              <a:srgbClr val="FFFF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AutoShape 16" descr="Resultado de imagem para ‫جامعة القرويين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12"/>
          <p:cNvSpPr>
            <a:spLocks noGrp="1"/>
          </p:cNvSpPr>
          <p:nvPr>
            <p:ph type="title"/>
          </p:nvPr>
        </p:nvSpPr>
        <p:spPr>
          <a:xfrm>
            <a:off x="1308066" y="2836866"/>
            <a:ext cx="9143998" cy="1020762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Considerações Finais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2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154</Words>
  <Application>Microsoft Office PowerPoint</Application>
  <PresentationFormat>Personalizar</PresentationFormat>
  <Paragraphs>39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tf02804846</vt:lpstr>
      <vt:lpstr>O papel do professor na motivação dos alunos em sala de aula ativa de um curso semipresencial da área de saúde.</vt:lpstr>
      <vt:lpstr>Quem somos nós?</vt:lpstr>
      <vt:lpstr>   Mas porque a Biomedicina num modelo híbrido? </vt:lpstr>
      <vt:lpstr>O professor nos cursos de saúde</vt:lpstr>
      <vt:lpstr>Motivação: essencial para o aprendizado</vt:lpstr>
      <vt:lpstr>Método</vt:lpstr>
      <vt:lpstr>Slide 7</vt:lpstr>
      <vt:lpstr>Resultados</vt:lpstr>
      <vt:lpstr>Considerações Finais</vt:lpstr>
      <vt:lpstr>Profa Paula Moiana da Costa  pmoicosta@gmail.com  biomedicina@up.edu.br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Paula</dc:creator>
  <cp:lastModifiedBy>Paula</cp:lastModifiedBy>
  <cp:revision>43</cp:revision>
  <dcterms:created xsi:type="dcterms:W3CDTF">2017-09-20T02:33:13Z</dcterms:created>
  <dcterms:modified xsi:type="dcterms:W3CDTF">2017-09-21T14:09:01Z</dcterms:modified>
</cp:coreProperties>
</file>