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36548B93-3861-4720-A5E3-4883F8E5C2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093296"/>
            <a:ext cx="1309236" cy="576064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827C67DB-6584-47AC-834D-0546BED8E68E}"/>
              </a:ext>
            </a:extLst>
          </p:cNvPr>
          <p:cNvSpPr txBox="1"/>
          <p:nvPr/>
        </p:nvSpPr>
        <p:spPr>
          <a:xfrm>
            <a:off x="251520" y="1344126"/>
            <a:ext cx="86540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OBJETO DE APRENDIZAGEM PARA APOIO NO PROCESSO ENSINO-APRENDIZAGEM DE QUÍMICA ORGÂNICA</a:t>
            </a:r>
            <a:endParaRPr lang="pt-BR" sz="32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D2EF409-AADF-4960-AEBD-2FD892C43260}"/>
              </a:ext>
            </a:extLst>
          </p:cNvPr>
          <p:cNvSpPr txBox="1"/>
          <p:nvPr/>
        </p:nvSpPr>
        <p:spPr>
          <a:xfrm>
            <a:off x="971600" y="3628181"/>
            <a:ext cx="72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Renan Souza de Sá; João Paulo Custódio Ferreira Longo; Carmen Silvia Gonçalves Lopes; </a:t>
            </a:r>
            <a:r>
              <a:rPr lang="pt-BR" sz="2800" b="1" dirty="0"/>
              <a:t>Edilson Carlos </a:t>
            </a:r>
            <a:r>
              <a:rPr lang="pt-BR" sz="2800" b="1" dirty="0" err="1"/>
              <a:t>Caritá</a:t>
            </a:r>
            <a:endParaRPr lang="pt-BR" sz="2800" b="1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DCBE2C8-E853-4D55-95EC-362B29663E5F}"/>
              </a:ext>
            </a:extLst>
          </p:cNvPr>
          <p:cNvSpPr txBox="1"/>
          <p:nvPr/>
        </p:nvSpPr>
        <p:spPr>
          <a:xfrm>
            <a:off x="971600" y="616530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Setembro/2017</a:t>
            </a:r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397100B-C824-42A5-8346-A4FCA9652208}"/>
              </a:ext>
            </a:extLst>
          </p:cNvPr>
          <p:cNvSpPr txBox="1"/>
          <p:nvPr/>
        </p:nvSpPr>
        <p:spPr>
          <a:xfrm>
            <a:off x="287524" y="1484784"/>
            <a:ext cx="860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MATERIAIS E MÉTODOS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B3C85A2-BDAC-4C09-B7F4-17BBCEFF800F}"/>
              </a:ext>
            </a:extLst>
          </p:cNvPr>
          <p:cNvSpPr txBox="1"/>
          <p:nvPr/>
        </p:nvSpPr>
        <p:spPr>
          <a:xfrm>
            <a:off x="287524" y="2276872"/>
            <a:ext cx="86049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Biblioteca ColladaLoader.js - disponibilizar recursos para ligar um arquivo tipo </a:t>
            </a:r>
            <a:r>
              <a:rPr lang="pt-BR" sz="2800" dirty="0" err="1"/>
              <a:t>collada</a:t>
            </a:r>
            <a:r>
              <a:rPr lang="pt-BR" sz="2800" dirty="0"/>
              <a:t> ao código </a:t>
            </a:r>
            <a:r>
              <a:rPr lang="pt-BR" sz="2800" dirty="0" err="1"/>
              <a:t>Javascript</a:t>
            </a:r>
            <a:r>
              <a:rPr lang="pt-BR" sz="2800" dirty="0"/>
              <a:t> da biblioteca Three.js.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Ferramenta XAMPP versão 7.0.5 - servidor Web Apache versão 2.4.18. </a:t>
            </a:r>
          </a:p>
        </p:txBody>
      </p:sp>
    </p:spTree>
    <p:extLst>
      <p:ext uri="{BB962C8B-B14F-4D97-AF65-F5344CB8AC3E}">
        <p14:creationId xmlns:p14="http://schemas.microsoft.com/office/powerpoint/2010/main" val="2363794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397100B-C824-42A5-8346-A4FCA9652208}"/>
              </a:ext>
            </a:extLst>
          </p:cNvPr>
          <p:cNvSpPr txBox="1"/>
          <p:nvPr/>
        </p:nvSpPr>
        <p:spPr>
          <a:xfrm>
            <a:off x="287524" y="1484784"/>
            <a:ext cx="860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MATERIAIS E MÉTODOS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B3C85A2-BDAC-4C09-B7F4-17BBCEFF800F}"/>
              </a:ext>
            </a:extLst>
          </p:cNvPr>
          <p:cNvSpPr txBox="1"/>
          <p:nvPr/>
        </p:nvSpPr>
        <p:spPr>
          <a:xfrm>
            <a:off x="287524" y="2276872"/>
            <a:ext cx="86049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As moléculas utilizadas para a construção do OA pertencem às substâncias: Alanina e Talidomida, escolhidas por serem relevantes para o contexto da química, principalmente, na área da saúde.</a:t>
            </a:r>
          </a:p>
        </p:txBody>
      </p:sp>
    </p:spTree>
    <p:extLst>
      <p:ext uri="{BB962C8B-B14F-4D97-AF65-F5344CB8AC3E}">
        <p14:creationId xmlns:p14="http://schemas.microsoft.com/office/powerpoint/2010/main" val="4016010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397100B-C824-42A5-8346-A4FCA9652208}"/>
              </a:ext>
            </a:extLst>
          </p:cNvPr>
          <p:cNvSpPr txBox="1"/>
          <p:nvPr/>
        </p:nvSpPr>
        <p:spPr>
          <a:xfrm>
            <a:off x="287524" y="1484784"/>
            <a:ext cx="860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MATERIAIS E MÉTODOS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B3C85A2-BDAC-4C09-B7F4-17BBCEFF800F}"/>
              </a:ext>
            </a:extLst>
          </p:cNvPr>
          <p:cNvSpPr txBox="1"/>
          <p:nvPr/>
        </p:nvSpPr>
        <p:spPr>
          <a:xfrm>
            <a:off x="287524" y="2276872"/>
            <a:ext cx="86049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Validação do OA foi realizada por uma avaliação qualitativa com uma docente especialista em química orgânica.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Relatos usados para ajustar o OA.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A Pesquisa Participante (PP) foi usada como metodologia para essa avaliação.</a:t>
            </a:r>
          </a:p>
        </p:txBody>
      </p:sp>
    </p:spTree>
    <p:extLst>
      <p:ext uri="{BB962C8B-B14F-4D97-AF65-F5344CB8AC3E}">
        <p14:creationId xmlns:p14="http://schemas.microsoft.com/office/powerpoint/2010/main" val="1576022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397100B-C824-42A5-8346-A4FCA9652208}"/>
              </a:ext>
            </a:extLst>
          </p:cNvPr>
          <p:cNvSpPr txBox="1"/>
          <p:nvPr/>
        </p:nvSpPr>
        <p:spPr>
          <a:xfrm>
            <a:off x="287524" y="1484784"/>
            <a:ext cx="860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RESULTADOS</a:t>
            </a:r>
          </a:p>
        </p:txBody>
      </p:sp>
      <p:pic>
        <p:nvPicPr>
          <p:cNvPr id="1026" name="Picture 2" descr="imagem2">
            <a:extLst>
              <a:ext uri="{FF2B5EF4-FFF2-40B4-BE49-F238E27FC236}">
                <a16:creationId xmlns:a16="http://schemas.microsoft.com/office/drawing/2014/main" id="{7308B336-86E2-479E-96F6-AF30299AB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48880"/>
            <a:ext cx="7731333" cy="434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3709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397100B-C824-42A5-8346-A4FCA9652208}"/>
              </a:ext>
            </a:extLst>
          </p:cNvPr>
          <p:cNvSpPr txBox="1"/>
          <p:nvPr/>
        </p:nvSpPr>
        <p:spPr>
          <a:xfrm>
            <a:off x="287524" y="1484784"/>
            <a:ext cx="860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RESULTADOS</a:t>
            </a:r>
          </a:p>
        </p:txBody>
      </p:sp>
      <p:pic>
        <p:nvPicPr>
          <p:cNvPr id="2050" name="Picture 2" descr="imagem3">
            <a:extLst>
              <a:ext uri="{FF2B5EF4-FFF2-40B4-BE49-F238E27FC236}">
                <a16:creationId xmlns:a16="http://schemas.microsoft.com/office/drawing/2014/main" id="{EBED8CAE-9659-42C1-B593-2BE2E9375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76872"/>
            <a:ext cx="7848872" cy="4412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2350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397100B-C824-42A5-8346-A4FCA9652208}"/>
              </a:ext>
            </a:extLst>
          </p:cNvPr>
          <p:cNvSpPr txBox="1"/>
          <p:nvPr/>
        </p:nvSpPr>
        <p:spPr>
          <a:xfrm>
            <a:off x="287524" y="1484784"/>
            <a:ext cx="860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DISCUSSÃO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B3C85A2-BDAC-4C09-B7F4-17BBCEFF800F}"/>
              </a:ext>
            </a:extLst>
          </p:cNvPr>
          <p:cNvSpPr txBox="1"/>
          <p:nvPr/>
        </p:nvSpPr>
        <p:spPr>
          <a:xfrm>
            <a:off x="287524" y="2276872"/>
            <a:ext cx="86049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Observações positivas: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Definição do tamanho dos átomos pelo valor do raio atômico de cada elemento.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União dos átomos e construção da molécula pelo valor real de angulação entre os átomos, tornando a estrutura 3D mais próxima de uma visualização real.</a:t>
            </a:r>
          </a:p>
        </p:txBody>
      </p:sp>
    </p:spTree>
    <p:extLst>
      <p:ext uri="{BB962C8B-B14F-4D97-AF65-F5344CB8AC3E}">
        <p14:creationId xmlns:p14="http://schemas.microsoft.com/office/powerpoint/2010/main" val="3913715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397100B-C824-42A5-8346-A4FCA9652208}"/>
              </a:ext>
            </a:extLst>
          </p:cNvPr>
          <p:cNvSpPr txBox="1"/>
          <p:nvPr/>
        </p:nvSpPr>
        <p:spPr>
          <a:xfrm>
            <a:off x="287524" y="1484784"/>
            <a:ext cx="860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DISCUSSÃO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B3C85A2-BDAC-4C09-B7F4-17BBCEFF800F}"/>
              </a:ext>
            </a:extLst>
          </p:cNvPr>
          <p:cNvSpPr txBox="1"/>
          <p:nvPr/>
        </p:nvSpPr>
        <p:spPr>
          <a:xfrm>
            <a:off x="287524" y="2276872"/>
            <a:ext cx="86049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A docente explicou que um ponto de aprimoramento do OA seria lapidar a animação para que os alunos possam visualizar melhor as rotações em torno dos carbonos quirais.</a:t>
            </a:r>
          </a:p>
        </p:txBody>
      </p:sp>
    </p:spTree>
    <p:extLst>
      <p:ext uri="{BB962C8B-B14F-4D97-AF65-F5344CB8AC3E}">
        <p14:creationId xmlns:p14="http://schemas.microsoft.com/office/powerpoint/2010/main" val="213779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397100B-C824-42A5-8346-A4FCA9652208}"/>
              </a:ext>
            </a:extLst>
          </p:cNvPr>
          <p:cNvSpPr txBox="1"/>
          <p:nvPr/>
        </p:nvSpPr>
        <p:spPr>
          <a:xfrm>
            <a:off x="287524" y="1484784"/>
            <a:ext cx="860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CONSIDERAÇÕES FINAIS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B3C85A2-BDAC-4C09-B7F4-17BBCEFF800F}"/>
              </a:ext>
            </a:extLst>
          </p:cNvPr>
          <p:cNvSpPr txBox="1"/>
          <p:nvPr/>
        </p:nvSpPr>
        <p:spPr>
          <a:xfrm>
            <a:off x="287524" y="2276872"/>
            <a:ext cx="86049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Avaliação positiva do OA por especialista da área de química orgânica.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OA são essenciais para curso na modalidade EAD ou semipresenciais.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Auxiliam os alunos no exercício da autonomia.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 Metodologias ativas.</a:t>
            </a:r>
          </a:p>
        </p:txBody>
      </p:sp>
    </p:spTree>
    <p:extLst>
      <p:ext uri="{BB962C8B-B14F-4D97-AF65-F5344CB8AC3E}">
        <p14:creationId xmlns:p14="http://schemas.microsoft.com/office/powerpoint/2010/main" val="2610682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B3C85A2-BDAC-4C09-B7F4-17BBCEFF800F}"/>
              </a:ext>
            </a:extLst>
          </p:cNvPr>
          <p:cNvSpPr txBox="1"/>
          <p:nvPr/>
        </p:nvSpPr>
        <p:spPr>
          <a:xfrm>
            <a:off x="269522" y="2708920"/>
            <a:ext cx="86049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/>
              <a:t>OBRIGADO!</a:t>
            </a:r>
          </a:p>
          <a:p>
            <a:pPr algn="ctr"/>
            <a:endParaRPr lang="pt-BR" sz="4000" dirty="0"/>
          </a:p>
          <a:p>
            <a:pPr algn="ctr"/>
            <a:endParaRPr lang="pt-BR" sz="4000" dirty="0"/>
          </a:p>
          <a:p>
            <a:pPr algn="ctr"/>
            <a:r>
              <a:rPr lang="pt-BR" sz="2000" dirty="0"/>
              <a:t>Contato: ecarita@unaerp.br</a:t>
            </a:r>
          </a:p>
          <a:p>
            <a:pPr algn="ctr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85701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397100B-C824-42A5-8346-A4FCA9652208}"/>
              </a:ext>
            </a:extLst>
          </p:cNvPr>
          <p:cNvSpPr txBox="1"/>
          <p:nvPr/>
        </p:nvSpPr>
        <p:spPr>
          <a:xfrm>
            <a:off x="287524" y="1484784"/>
            <a:ext cx="860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INTRODUÇÃO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B3C85A2-BDAC-4C09-B7F4-17BBCEFF800F}"/>
              </a:ext>
            </a:extLst>
          </p:cNvPr>
          <p:cNvSpPr txBox="1"/>
          <p:nvPr/>
        </p:nvSpPr>
        <p:spPr>
          <a:xfrm>
            <a:off x="287524" y="2276872"/>
            <a:ext cx="86049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Conhecer estruturalmente e espacialmente as moléculas de compostos químicos diversos, tem grande importância para o estudo da química e para a vida diária das pessoas.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F16AFC5-73FC-4F83-85F7-3B3CFCF423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44"/>
          <a:stretch/>
        </p:blipFill>
        <p:spPr>
          <a:xfrm>
            <a:off x="4644008" y="3861048"/>
            <a:ext cx="2736304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444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397100B-C824-42A5-8346-A4FCA9652208}"/>
              </a:ext>
            </a:extLst>
          </p:cNvPr>
          <p:cNvSpPr txBox="1"/>
          <p:nvPr/>
        </p:nvSpPr>
        <p:spPr>
          <a:xfrm>
            <a:off x="287524" y="1484784"/>
            <a:ext cx="860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INTRODUÇÃO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B3C85A2-BDAC-4C09-B7F4-17BBCEFF800F}"/>
              </a:ext>
            </a:extLst>
          </p:cNvPr>
          <p:cNvSpPr txBox="1"/>
          <p:nvPr/>
        </p:nvSpPr>
        <p:spPr>
          <a:xfrm>
            <a:off x="287524" y="2276872"/>
            <a:ext cx="86049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 err="1"/>
              <a:t>Quiralidade</a:t>
            </a:r>
            <a:r>
              <a:rPr lang="pt-BR" sz="2800" dirty="0"/>
              <a:t> – conceito ligado às moléculas orgânicas que têm um carbono assimétrico (fármacos, alimentos, enzimas, aminoácidos, proteínas e tantos outros produtos).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9B30598-F329-487E-B439-68C3630626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717032"/>
            <a:ext cx="4608512" cy="290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632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397100B-C824-42A5-8346-A4FCA9652208}"/>
              </a:ext>
            </a:extLst>
          </p:cNvPr>
          <p:cNvSpPr txBox="1"/>
          <p:nvPr/>
        </p:nvSpPr>
        <p:spPr>
          <a:xfrm>
            <a:off x="287524" y="1484784"/>
            <a:ext cx="860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INTRODUÇÃO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B3C85A2-BDAC-4C09-B7F4-17BBCEFF800F}"/>
              </a:ext>
            </a:extLst>
          </p:cNvPr>
          <p:cNvSpPr txBox="1"/>
          <p:nvPr/>
        </p:nvSpPr>
        <p:spPr>
          <a:xfrm>
            <a:off x="287524" y="2276872"/>
            <a:ext cx="86049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Entender as formas, estruturas, reações e comportamento das moléculas.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Objetos de Aprendizagem (OA) auxiliam o processo de ensino-aprendizagem.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Dificuldade dos docentes em explicar formas tridimensionais.</a:t>
            </a:r>
          </a:p>
        </p:txBody>
      </p:sp>
    </p:spTree>
    <p:extLst>
      <p:ext uri="{BB962C8B-B14F-4D97-AF65-F5344CB8AC3E}">
        <p14:creationId xmlns:p14="http://schemas.microsoft.com/office/powerpoint/2010/main" val="3486896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397100B-C824-42A5-8346-A4FCA9652208}"/>
              </a:ext>
            </a:extLst>
          </p:cNvPr>
          <p:cNvSpPr txBox="1"/>
          <p:nvPr/>
        </p:nvSpPr>
        <p:spPr>
          <a:xfrm>
            <a:off x="287524" y="1484784"/>
            <a:ext cx="860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INTRODUÇÃO</a:t>
            </a:r>
          </a:p>
        </p:txBody>
      </p:sp>
      <p:pic>
        <p:nvPicPr>
          <p:cNvPr id="6" name="Imagem 4" descr="imagem 3.jpg">
            <a:extLst>
              <a:ext uri="{FF2B5EF4-FFF2-40B4-BE49-F238E27FC236}">
                <a16:creationId xmlns:a16="http://schemas.microsoft.com/office/drawing/2014/main" id="{5DBFD61F-0240-4B0A-A7F5-C0357F8CC9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81384"/>
            <a:ext cx="4536504" cy="4243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6014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397100B-C824-42A5-8346-A4FCA9652208}"/>
              </a:ext>
            </a:extLst>
          </p:cNvPr>
          <p:cNvSpPr txBox="1"/>
          <p:nvPr/>
        </p:nvSpPr>
        <p:spPr>
          <a:xfrm>
            <a:off x="287524" y="1484784"/>
            <a:ext cx="860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OBJETIVO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B3C85A2-BDAC-4C09-B7F4-17BBCEFF800F}"/>
              </a:ext>
            </a:extLst>
          </p:cNvPr>
          <p:cNvSpPr txBox="1"/>
          <p:nvPr/>
        </p:nvSpPr>
        <p:spPr>
          <a:xfrm>
            <a:off x="287524" y="2276872"/>
            <a:ext cx="86049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Apresentar a implementação de um objeto de aprendizagem para apoio ao processo ensino-aprendizagem de química orgânica.</a:t>
            </a:r>
          </a:p>
        </p:txBody>
      </p:sp>
    </p:spTree>
    <p:extLst>
      <p:ext uri="{BB962C8B-B14F-4D97-AF65-F5344CB8AC3E}">
        <p14:creationId xmlns:p14="http://schemas.microsoft.com/office/powerpoint/2010/main" val="1582630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397100B-C824-42A5-8346-A4FCA9652208}"/>
              </a:ext>
            </a:extLst>
          </p:cNvPr>
          <p:cNvSpPr txBox="1"/>
          <p:nvPr/>
        </p:nvSpPr>
        <p:spPr>
          <a:xfrm>
            <a:off x="287524" y="1484784"/>
            <a:ext cx="860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MATERIAIS E MÉTODOS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B3C85A2-BDAC-4C09-B7F4-17BBCEFF800F}"/>
              </a:ext>
            </a:extLst>
          </p:cNvPr>
          <p:cNvSpPr txBox="1"/>
          <p:nvPr/>
        </p:nvSpPr>
        <p:spPr>
          <a:xfrm>
            <a:off x="287524" y="2276872"/>
            <a:ext cx="86049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Ferramenta </a:t>
            </a:r>
            <a:r>
              <a:rPr lang="pt-BR" sz="2800" dirty="0" err="1"/>
              <a:t>Notepad</a:t>
            </a:r>
            <a:r>
              <a:rPr lang="pt-BR" sz="2800" dirty="0"/>
              <a:t>++ versão 6.9.1.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Linguagens de programação: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800" dirty="0" err="1"/>
              <a:t>HyperText</a:t>
            </a:r>
            <a:r>
              <a:rPr lang="pt-BR" sz="2800" dirty="0"/>
              <a:t> Markup </a:t>
            </a:r>
            <a:r>
              <a:rPr lang="pt-BR" sz="2800" dirty="0" err="1"/>
              <a:t>Language</a:t>
            </a:r>
            <a:r>
              <a:rPr lang="pt-BR" sz="2800" dirty="0"/>
              <a:t> (HTML) 5;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800" dirty="0" err="1"/>
              <a:t>Cascading</a:t>
            </a:r>
            <a:r>
              <a:rPr lang="pt-BR" sz="2800" dirty="0"/>
              <a:t> </a:t>
            </a:r>
            <a:r>
              <a:rPr lang="pt-BR" sz="2800" dirty="0" err="1"/>
              <a:t>Style</a:t>
            </a:r>
            <a:r>
              <a:rPr lang="pt-BR" sz="2800" dirty="0"/>
              <a:t> </a:t>
            </a:r>
            <a:r>
              <a:rPr lang="pt-BR" sz="2800" dirty="0" err="1"/>
              <a:t>Sheets</a:t>
            </a:r>
            <a:r>
              <a:rPr lang="pt-BR" sz="2800" dirty="0"/>
              <a:t> (CSS) 2 e 3;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800" dirty="0" err="1"/>
              <a:t>Javascript</a:t>
            </a:r>
            <a:r>
              <a:rPr lang="pt-B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4658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397100B-C824-42A5-8346-A4FCA9652208}"/>
              </a:ext>
            </a:extLst>
          </p:cNvPr>
          <p:cNvSpPr txBox="1"/>
          <p:nvPr/>
        </p:nvSpPr>
        <p:spPr>
          <a:xfrm>
            <a:off x="287524" y="1484784"/>
            <a:ext cx="860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MATERIAIS E MÉTODOS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B3C85A2-BDAC-4C09-B7F4-17BBCEFF800F}"/>
              </a:ext>
            </a:extLst>
          </p:cNvPr>
          <p:cNvSpPr txBox="1"/>
          <p:nvPr/>
        </p:nvSpPr>
        <p:spPr>
          <a:xfrm>
            <a:off x="287524" y="2276872"/>
            <a:ext cx="86049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Criação dos elementos 3D por meio da ferramenta Blender versão 2.77.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Representações geométricas, textura nas formas e organização das representações geométricas na cena de modo a formar a molécula. </a:t>
            </a:r>
          </a:p>
        </p:txBody>
      </p:sp>
    </p:spTree>
    <p:extLst>
      <p:ext uri="{BB962C8B-B14F-4D97-AF65-F5344CB8AC3E}">
        <p14:creationId xmlns:p14="http://schemas.microsoft.com/office/powerpoint/2010/main" val="313353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397100B-C824-42A5-8346-A4FCA9652208}"/>
              </a:ext>
            </a:extLst>
          </p:cNvPr>
          <p:cNvSpPr txBox="1"/>
          <p:nvPr/>
        </p:nvSpPr>
        <p:spPr>
          <a:xfrm>
            <a:off x="287524" y="1484784"/>
            <a:ext cx="860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MATERIAIS E MÉTODOS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B3C85A2-BDAC-4C09-B7F4-17BBCEFF800F}"/>
              </a:ext>
            </a:extLst>
          </p:cNvPr>
          <p:cNvSpPr txBox="1"/>
          <p:nvPr/>
        </p:nvSpPr>
        <p:spPr>
          <a:xfrm>
            <a:off x="287524" y="2276872"/>
            <a:ext cx="86049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Bibliotecas </a:t>
            </a:r>
            <a:r>
              <a:rPr lang="pt-BR" sz="2800" dirty="0" err="1"/>
              <a:t>Javascript</a:t>
            </a:r>
            <a:r>
              <a:rPr lang="pt-BR" sz="2800" dirty="0"/>
              <a:t> Three.js e ColladaLoader.js utilizadas para importação e apresentação na interface Web.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A biblioteca Three.js é responsável por criar a cena, a iluminação, a câmera e outros elementos que servem de base para visualizar a molécula importada, conectando os elementos 3D a página HTML.</a:t>
            </a:r>
          </a:p>
        </p:txBody>
      </p:sp>
    </p:spTree>
    <p:extLst>
      <p:ext uri="{BB962C8B-B14F-4D97-AF65-F5344CB8AC3E}">
        <p14:creationId xmlns:p14="http://schemas.microsoft.com/office/powerpoint/2010/main" val="20529862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2873</TotalTime>
  <Words>504</Words>
  <Application>Microsoft Office PowerPoint</Application>
  <PresentationFormat>Apresentação na tela (4:3)</PresentationFormat>
  <Paragraphs>56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1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edilson</cp:lastModifiedBy>
  <cp:revision>29</cp:revision>
  <dcterms:created xsi:type="dcterms:W3CDTF">2014-07-31T15:12:21Z</dcterms:created>
  <dcterms:modified xsi:type="dcterms:W3CDTF">2017-09-21T14:25:35Z</dcterms:modified>
</cp:coreProperties>
</file>