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63" r:id="rId4"/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70" d="100"/>
          <a:sy n="70" d="100"/>
        </p:scale>
        <p:origin x="384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8932" y="2787267"/>
            <a:ext cx="7766936" cy="2255087"/>
          </a:xfrm>
        </p:spPr>
        <p:txBody>
          <a:bodyPr/>
          <a:lstStyle/>
          <a:p>
            <a:pPr algn="ctr"/>
            <a:r>
              <a:rPr lang="pt-BR" dirty="0"/>
              <a:t>Pesquisa em EAD: Ensino e Aprendizagem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284"/>
            <a:ext cx="12192000" cy="139973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996588" y="5894024"/>
            <a:ext cx="566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Responsáveis </a:t>
            </a:r>
            <a:r>
              <a:rPr lang="pt-BR" dirty="0"/>
              <a:t>: Ivete </a:t>
            </a:r>
            <a:r>
              <a:rPr lang="pt-BR" dirty="0" err="1"/>
              <a:t>Palange</a:t>
            </a:r>
            <a:r>
              <a:rPr lang="pt-BR" dirty="0"/>
              <a:t> e Consuelo Fernandez</a:t>
            </a:r>
          </a:p>
        </p:txBody>
      </p:sp>
    </p:spTree>
    <p:extLst>
      <p:ext uri="{BB962C8B-B14F-4D97-AF65-F5344CB8AC3E}">
        <p14:creationId xmlns:p14="http://schemas.microsoft.com/office/powerpoint/2010/main" val="1881760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284"/>
            <a:ext cx="12192000" cy="139973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73725" y="2634098"/>
            <a:ext cx="3249976" cy="1477328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0B050"/>
                </a:solidFill>
              </a:rPr>
              <a:t>Importância do tema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b="1" dirty="0">
              <a:solidFill>
                <a:srgbClr val="00B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0B050"/>
                </a:solidFill>
              </a:rPr>
              <a:t>Dispersão das Variáveis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b="1" dirty="0">
              <a:solidFill>
                <a:srgbClr val="00B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0B050"/>
                </a:solidFill>
              </a:rPr>
              <a:t>Pluralidade de olhares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076241" y="1597446"/>
            <a:ext cx="3635566" cy="36933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3175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50"/>
                </a:solidFill>
              </a:rPr>
              <a:t>Universo</a:t>
            </a:r>
            <a:r>
              <a:rPr lang="pt-BR" dirty="0"/>
              <a:t> : 27 grupos e 7 líderes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759286" y="2545964"/>
            <a:ext cx="4627085" cy="295465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00B050"/>
                </a:solidFill>
              </a:rPr>
              <a:t>Processo operacional</a:t>
            </a: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Captação e organização dos dados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Preparação de questionário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Contato com líderes (e mail e telefone)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Análise das informações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Organização dos dados</a:t>
            </a:r>
          </a:p>
        </p:txBody>
      </p:sp>
    </p:spTree>
    <p:extLst>
      <p:ext uri="{BB962C8B-B14F-4D97-AF65-F5344CB8AC3E}">
        <p14:creationId xmlns:p14="http://schemas.microsoft.com/office/powerpoint/2010/main" val="191286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284"/>
            <a:ext cx="12192000" cy="139973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29537" y="1427018"/>
            <a:ext cx="3887379" cy="36933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3175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Síntese dos resultados : 27 grupos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946435"/>
              </p:ext>
            </p:extLst>
          </p:nvPr>
        </p:nvGraphicFramePr>
        <p:xfrm>
          <a:off x="516738" y="1886340"/>
          <a:ext cx="6929616" cy="426233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1211338">
                  <a:extLst>
                    <a:ext uri="{9D8B030D-6E8A-4147-A177-3AD203B41FA5}">
                      <a16:colId xmlns:a16="http://schemas.microsoft.com/office/drawing/2014/main" val="4022666115"/>
                    </a:ext>
                  </a:extLst>
                </a:gridCol>
                <a:gridCol w="566056">
                  <a:extLst>
                    <a:ext uri="{9D8B030D-6E8A-4147-A177-3AD203B41FA5}">
                      <a16:colId xmlns:a16="http://schemas.microsoft.com/office/drawing/2014/main" val="1895432380"/>
                    </a:ext>
                  </a:extLst>
                </a:gridCol>
                <a:gridCol w="1062191">
                  <a:extLst>
                    <a:ext uri="{9D8B030D-6E8A-4147-A177-3AD203B41FA5}">
                      <a16:colId xmlns:a16="http://schemas.microsoft.com/office/drawing/2014/main" val="3231112963"/>
                    </a:ext>
                  </a:extLst>
                </a:gridCol>
                <a:gridCol w="674795">
                  <a:extLst>
                    <a:ext uri="{9D8B030D-6E8A-4147-A177-3AD203B41FA5}">
                      <a16:colId xmlns:a16="http://schemas.microsoft.com/office/drawing/2014/main" val="4023655413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584706514"/>
                    </a:ext>
                  </a:extLst>
                </a:gridCol>
                <a:gridCol w="914892">
                  <a:extLst>
                    <a:ext uri="{9D8B030D-6E8A-4147-A177-3AD203B41FA5}">
                      <a16:colId xmlns:a16="http://schemas.microsoft.com/office/drawing/2014/main" val="1648859539"/>
                    </a:ext>
                  </a:extLst>
                </a:gridCol>
                <a:gridCol w="914892">
                  <a:extLst>
                    <a:ext uri="{9D8B030D-6E8A-4147-A177-3AD203B41FA5}">
                      <a16:colId xmlns:a16="http://schemas.microsoft.com/office/drawing/2014/main" val="1516222949"/>
                    </a:ext>
                  </a:extLst>
                </a:gridCol>
                <a:gridCol w="914892">
                  <a:extLst>
                    <a:ext uri="{9D8B030D-6E8A-4147-A177-3AD203B41FA5}">
                      <a16:colId xmlns:a16="http://schemas.microsoft.com/office/drawing/2014/main" val="3635733469"/>
                    </a:ext>
                  </a:extLst>
                </a:gridCol>
              </a:tblGrid>
              <a:tr h="46532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Configuração do grupo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Total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Distribuição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pesquisadores 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FORMAÇÃO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Líderes que responderam ao questionário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1006808"/>
                  </a:ext>
                </a:extLst>
              </a:tr>
              <a:tr h="38051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doutores</a:t>
                      </a:r>
                    </a:p>
                  </a:txBody>
                  <a:tcPr marL="68580" marR="68580" marT="0" marB="0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mestres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especialistas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726743"/>
                  </a:ext>
                </a:extLst>
              </a:tr>
              <a:tr h="7271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Dedicado apenas à pesquisa sobre EAD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10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RJ (2), RS, AL, MG(2), SP (2), PI, DF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8078935"/>
                  </a:ext>
                </a:extLst>
              </a:tr>
              <a:tr h="12448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Dedicado a questões educacionais, mas com 1 ou mais linhas de pesquisa voltada para EAD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16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SC, RJ (4), TO, PB, ES, MG (2), RS, PR,  SP (2), AC e BA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5468911"/>
                  </a:ext>
                </a:extLst>
              </a:tr>
              <a:tr h="557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Desativado e com foco em EAD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SP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2638476"/>
                  </a:ext>
                </a:extLst>
              </a:tr>
              <a:tr h="507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0860483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95513" y="34163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446354" y="2991083"/>
            <a:ext cx="2536504" cy="147732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rgbClr val="00B050"/>
                </a:solidFill>
              </a:rPr>
              <a:t>55,5% dos grupos são da região sudeste e sul, com representantes em todas as regiões</a:t>
            </a:r>
          </a:p>
        </p:txBody>
      </p:sp>
    </p:spTree>
    <p:extLst>
      <p:ext uri="{BB962C8B-B14F-4D97-AF65-F5344CB8AC3E}">
        <p14:creationId xmlns:p14="http://schemas.microsoft.com/office/powerpoint/2010/main" val="293619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9973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669134" y="1734149"/>
            <a:ext cx="6673170" cy="452431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Dispersão nas </a:t>
            </a:r>
            <a:r>
              <a:rPr lang="pt-BR" b="1" dirty="0">
                <a:solidFill>
                  <a:srgbClr val="00B050"/>
                </a:solidFill>
              </a:rPr>
              <a:t>variáveis de pesquisa</a:t>
            </a:r>
          </a:p>
          <a:p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59% dos grupos têm </a:t>
            </a:r>
            <a:r>
              <a:rPr lang="pt-BR" b="1" dirty="0">
                <a:solidFill>
                  <a:srgbClr val="00B050"/>
                </a:solidFill>
              </a:rPr>
              <a:t>mais de 5 anos</a:t>
            </a:r>
            <a:r>
              <a:rPr lang="pt-BR" dirty="0"/>
              <a:t>. </a:t>
            </a:r>
          </a:p>
          <a:p>
            <a:endParaRPr lang="pt-BR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0B050"/>
                </a:solidFill>
              </a:rPr>
              <a:t>Repercussão</a:t>
            </a:r>
            <a:r>
              <a:rPr lang="pt-BR" b="1" dirty="0"/>
              <a:t> </a:t>
            </a:r>
            <a:r>
              <a:rPr lang="pt-BR" dirty="0"/>
              <a:t>: 20 respostas. Esperam desenvolver artigos, livros, cursos, materiais didáticos, objetos de aprendizagem, eventos de pesquisa e educação.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0B050"/>
                </a:solidFill>
              </a:rPr>
              <a:t>Participação em redes de pesquisa </a:t>
            </a:r>
            <a:r>
              <a:rPr lang="pt-BR" dirty="0"/>
              <a:t>: 2 grupos</a:t>
            </a:r>
          </a:p>
          <a:p>
            <a:endParaRPr lang="pt-BR" dirty="0">
              <a:solidFill>
                <a:srgbClr val="00B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0B050"/>
                </a:solidFill>
              </a:rPr>
              <a:t>Parcerias</a:t>
            </a:r>
            <a:r>
              <a:rPr lang="pt-BR" b="1" dirty="0"/>
              <a:t>: </a:t>
            </a:r>
            <a:r>
              <a:rPr lang="pt-BR" dirty="0"/>
              <a:t>3 grupos. Tipo: pesquisa científica sem uso imediato de resultados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0B050"/>
                </a:solidFill>
              </a:rPr>
              <a:t>Equipamentos e softwares </a:t>
            </a:r>
            <a:r>
              <a:rPr lang="pt-BR" dirty="0"/>
              <a:t>: nenhum dos grupos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 rot="16200000">
            <a:off x="-305420" y="3712818"/>
            <a:ext cx="5086649" cy="461665"/>
          </a:xfrm>
          <a:prstGeom prst="rect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softEdge rad="12700"/>
          </a:effectLst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rgbClr val="00B050"/>
                </a:solidFill>
              </a:rPr>
              <a:t>Síntese dos resultados : 27 grupos</a:t>
            </a:r>
          </a:p>
        </p:txBody>
      </p:sp>
    </p:spTree>
    <p:extLst>
      <p:ext uri="{BB962C8B-B14F-4D97-AF65-F5344CB8AC3E}">
        <p14:creationId xmlns:p14="http://schemas.microsoft.com/office/powerpoint/2010/main" val="251980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284"/>
            <a:ext cx="12192000" cy="139973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005069" y="1338583"/>
            <a:ext cx="5662670" cy="738664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B050"/>
                </a:solidFill>
              </a:rPr>
              <a:t>Questionários dos Líderes: síntese</a:t>
            </a:r>
          </a:p>
          <a:p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61858" y="2424846"/>
            <a:ext cx="8835531" cy="3970318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rgbClr val="00B050"/>
                </a:solidFill>
              </a:rPr>
              <a:t>Região sudeste e sul :</a:t>
            </a:r>
            <a:r>
              <a:rPr lang="pt-BR" dirty="0"/>
              <a:t>4 de </a:t>
            </a:r>
            <a:r>
              <a:rPr lang="pt-BR" dirty="0">
                <a:solidFill>
                  <a:srgbClr val="00B050"/>
                </a:solidFill>
              </a:rPr>
              <a:t>instituições privadas </a:t>
            </a:r>
            <a:r>
              <a:rPr lang="pt-BR" dirty="0"/>
              <a:t>e 3 de </a:t>
            </a:r>
            <a:r>
              <a:rPr lang="pt-BR" dirty="0">
                <a:solidFill>
                  <a:srgbClr val="00B050"/>
                </a:solidFill>
              </a:rPr>
              <a:t>universidades públicas</a:t>
            </a:r>
          </a:p>
          <a:p>
            <a:endParaRPr lang="pt-BR" dirty="0">
              <a:solidFill>
                <a:srgbClr val="00B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0B050"/>
                </a:solidFill>
              </a:rPr>
              <a:t>Valor</a:t>
            </a:r>
            <a:r>
              <a:rPr lang="pt-BR" dirty="0"/>
              <a:t> : melhoria de qualidade de EAD (aplicação dos resultados, melhoria no uso de recursos didáticos e preparação de educadores).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0B050"/>
                </a:solidFill>
              </a:rPr>
              <a:t>Objeto principal de estudo</a:t>
            </a:r>
            <a:r>
              <a:rPr lang="pt-BR" dirty="0"/>
              <a:t>: a maioria citou mais de uma modalidade de curso (cursos totalmente a distância, cursos híbridos, disciplinas a distância em cursos presenciais)</a:t>
            </a:r>
          </a:p>
          <a:p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0B050"/>
                </a:solidFill>
              </a:rPr>
              <a:t>Nível de ensino: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b="1" dirty="0"/>
              <a:t>cursos</a:t>
            </a:r>
            <a:r>
              <a:rPr lang="pt-BR" b="1" dirty="0">
                <a:solidFill>
                  <a:srgbClr val="00B050"/>
                </a:solidFill>
              </a:rPr>
              <a:t> </a:t>
            </a:r>
            <a:r>
              <a:rPr lang="pt-BR" b="1" dirty="0"/>
              <a:t>de pós graduação (latu sensu) (3),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b="1" dirty="0"/>
              <a:t>cursos de graduação, licenciatura,(3)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t-BR" b="1" dirty="0"/>
              <a:t>formação continuada e ensino médio (2).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001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284"/>
            <a:ext cx="12192000" cy="139973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558897" y="2400995"/>
            <a:ext cx="9092590" cy="341632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3175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rgbClr val="00B050"/>
                </a:solidFill>
              </a:rPr>
              <a:t>Questões e objetos de pesquisa</a:t>
            </a:r>
            <a:r>
              <a:rPr lang="pt-BR" dirty="0"/>
              <a:t>: produção de recursos didáticos e tecnológicos. </a:t>
            </a:r>
          </a:p>
          <a:p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rgbClr val="00B050"/>
                </a:solidFill>
              </a:rPr>
              <a:t>Preocupação:</a:t>
            </a:r>
            <a:r>
              <a:rPr lang="pt-BR" dirty="0"/>
              <a:t> perfil dos alunos e produção de recursos adequados. </a:t>
            </a:r>
          </a:p>
          <a:p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rgbClr val="00B050"/>
                </a:solidFill>
              </a:rPr>
              <a:t>Abordagem teórica </a:t>
            </a:r>
            <a:r>
              <a:rPr lang="pt-BR" dirty="0"/>
              <a:t>: construção do conhecimento, concepção dialógica, metodologias ativas e princípios da </a:t>
            </a:r>
            <a:r>
              <a:rPr lang="pt-BR" dirty="0" err="1"/>
              <a:t>cibercultura</a:t>
            </a:r>
            <a:r>
              <a:rPr lang="pt-BR" dirty="0"/>
              <a:t>.</a:t>
            </a:r>
          </a:p>
          <a:p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rgbClr val="00B050"/>
                </a:solidFill>
              </a:rPr>
              <a:t>Problemas e questões</a:t>
            </a:r>
            <a:r>
              <a:rPr lang="pt-BR" dirty="0"/>
              <a:t>: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rgbClr val="00B050"/>
                </a:solidFill>
              </a:rPr>
              <a:t>aspectos institucionais: </a:t>
            </a:r>
            <a:r>
              <a:rPr lang="pt-BR" dirty="0"/>
              <a:t>tempo e verba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rgbClr val="00B050"/>
                </a:solidFill>
              </a:rPr>
              <a:t>aspectos técnicos: </a:t>
            </a:r>
            <a:r>
              <a:rPr lang="pt-BR" dirty="0"/>
              <a:t>adesão à pesquisa, falta de base teórica e metodológica dos envolvidos, mapeamento da navegação e identificação de preferência de recursos.</a:t>
            </a:r>
          </a:p>
        </p:txBody>
      </p:sp>
      <p:sp>
        <p:nvSpPr>
          <p:cNvPr id="6" name="Retângulo 5"/>
          <p:cNvSpPr/>
          <p:nvPr/>
        </p:nvSpPr>
        <p:spPr>
          <a:xfrm>
            <a:off x="2142682" y="1569770"/>
            <a:ext cx="5925020" cy="523220"/>
          </a:xfrm>
          <a:prstGeom prst="rect">
            <a:avLst/>
          </a:prstGeo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pt-B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Questionários</a:t>
            </a:r>
            <a:r>
              <a:rPr lang="pt-BR" sz="2800" b="1" dirty="0">
                <a:solidFill>
                  <a:srgbClr val="00B050"/>
                </a:solidFill>
              </a:rPr>
              <a:t> dos Líderes: síntese</a:t>
            </a:r>
          </a:p>
        </p:txBody>
      </p:sp>
    </p:spTree>
    <p:extLst>
      <p:ext uri="{BB962C8B-B14F-4D97-AF65-F5344CB8AC3E}">
        <p14:creationId xmlns:p14="http://schemas.microsoft.com/office/powerpoint/2010/main" val="1313227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284"/>
            <a:ext cx="12192000" cy="139973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94910" y="4605051"/>
            <a:ext cx="3855904" cy="646331"/>
          </a:xfrm>
          <a:prstGeom prst="rect">
            <a:avLst/>
          </a:prstGeom>
          <a:noFill/>
          <a:scene3d>
            <a:camera prst="isometricTopUp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pt-BR" dirty="0"/>
              <a:t>Ivete </a:t>
            </a:r>
            <a:r>
              <a:rPr lang="pt-BR" dirty="0" err="1"/>
              <a:t>Palange</a:t>
            </a:r>
            <a:r>
              <a:rPr lang="pt-BR" dirty="0"/>
              <a:t> </a:t>
            </a:r>
          </a:p>
          <a:p>
            <a:r>
              <a:rPr lang="pt-BR" dirty="0"/>
              <a:t>E mail: </a:t>
            </a:r>
            <a:r>
              <a:rPr lang="pt-BR" dirty="0" err="1"/>
              <a:t>ipalange</a:t>
            </a:r>
            <a:r>
              <a:rPr lang="pt-BR" dirty="0"/>
              <a:t>@ uol.com.br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143" y="1522741"/>
            <a:ext cx="3609975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3281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279</TotalTime>
  <Words>464</Words>
  <Application>Microsoft Office PowerPoint</Application>
  <PresentationFormat>Widescreen</PresentationFormat>
  <Paragraphs>125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</vt:lpstr>
      <vt:lpstr>Wingdings 3</vt:lpstr>
      <vt:lpstr>Facetado</vt:lpstr>
      <vt:lpstr>Pesquisa em EAD: Ensino e Aprendizagem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Ivete Palange</dc:creator>
  <cp:lastModifiedBy>Ivete Palange</cp:lastModifiedBy>
  <cp:revision>41</cp:revision>
  <dcterms:created xsi:type="dcterms:W3CDTF">2017-07-05T11:37:44Z</dcterms:created>
  <dcterms:modified xsi:type="dcterms:W3CDTF">2017-07-05T16:16:50Z</dcterms:modified>
</cp:coreProperties>
</file>