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83" r:id="rId3"/>
    <p:sldId id="281" r:id="rId4"/>
    <p:sldId id="285" r:id="rId5"/>
    <p:sldId id="261" r:id="rId6"/>
    <p:sldId id="284" r:id="rId7"/>
    <p:sldId id="286" r:id="rId8"/>
    <p:sldId id="287" r:id="rId9"/>
    <p:sldId id="289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6" r:id="rId27"/>
    <p:sldId id="307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a Gordon" initials="" lastIdx="7" clrIdx="0"/>
  <p:cmAuthor id="1" name="Kenia Rosa" initials="" lastIdx="3" clrIdx="1"/>
  <p:cmAuthor id="2" name="Rosi Vizentim" initials="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C63"/>
    <a:srgbClr val="DBE1E1"/>
    <a:srgbClr val="B34175"/>
    <a:srgbClr val="523470"/>
    <a:srgbClr val="82ACC5"/>
    <a:srgbClr val="BCCB34"/>
    <a:srgbClr val="AB3A02"/>
    <a:srgbClr val="523570"/>
    <a:srgbClr val="404040"/>
    <a:srgbClr val="EED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9023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97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30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26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90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293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estudy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sescore.org/pt..b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eer.ufrgs.br/renote/article/viewFile/14026/79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izentim@gmail.com" TargetMode="External"/><Relationship Id="rId5" Type="http://schemas.openxmlformats.org/officeDocument/2006/relationships/hyperlink" Target="mailto:hgsleme@gmail.com" TargetMode="External"/><Relationship Id="rId4" Type="http://schemas.openxmlformats.org/officeDocument/2006/relationships/hyperlink" Target="mailto:kenia.uab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4"/>
          <a:stretch/>
        </p:blipFill>
        <p:spPr>
          <a:xfrm>
            <a:off x="-429609" y="-132350"/>
            <a:ext cx="5546559" cy="489685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 b="17571"/>
          <a:stretch/>
        </p:blipFill>
        <p:spPr>
          <a:xfrm>
            <a:off x="5116950" y="-132350"/>
            <a:ext cx="4301015" cy="457200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flipV="1">
            <a:off x="3185808" y="2805776"/>
            <a:ext cx="2772383" cy="45719"/>
          </a:xfrm>
          <a:prstGeom prst="rect">
            <a:avLst/>
          </a:prstGeom>
          <a:solidFill>
            <a:srgbClr val="03F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609829" y="474457"/>
            <a:ext cx="3696507" cy="2502569"/>
          </a:xfrm>
          <a:prstGeom prst="rect">
            <a:avLst/>
          </a:prstGeom>
          <a:solidFill>
            <a:srgbClr val="BCC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hape 54"/>
          <p:cNvSpPr txBox="1">
            <a:spLocks/>
          </p:cNvSpPr>
          <p:nvPr/>
        </p:nvSpPr>
        <p:spPr>
          <a:xfrm>
            <a:off x="2798112" y="2009191"/>
            <a:ext cx="3319940" cy="863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>
              <a:lnSpc>
                <a:spcPct val="115000"/>
              </a:lnSpc>
              <a:buSzPct val="36666"/>
              <a:buFont typeface="Arial"/>
              <a:buNone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 os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diversos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papéis exercidos pelo professor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97782" y="522581"/>
            <a:ext cx="8520600" cy="145138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pt-BR" sz="2800" b="1" dirty="0">
                <a:solidFill>
                  <a:srgbClr val="BD2C63"/>
                </a:solidFill>
                <a:latin typeface="Arial Black" panose="020B0A04020102020204" pitchFamily="34" charset="0"/>
              </a:rPr>
              <a:t>METODOLOGIAS</a:t>
            </a:r>
            <a:r>
              <a:rPr lang="pt-BR" sz="2400" b="1" dirty="0">
                <a:solidFill>
                  <a:srgbClr val="BD2C63"/>
                </a:solidFill>
                <a:latin typeface="Arial Black" panose="020B0A04020102020204" pitchFamily="34" charset="0"/>
              </a:rPr>
              <a:t> </a:t>
            </a:r>
            <a:br>
              <a:rPr lang="pt-BR" sz="2400" b="1" dirty="0">
                <a:solidFill>
                  <a:srgbClr val="BD2C63"/>
                </a:solidFill>
                <a:latin typeface="Arial Black" panose="020B0A04020102020204" pitchFamily="34" charset="0"/>
              </a:rPr>
            </a:br>
            <a:r>
              <a:rPr lang="pt-BR" sz="3600" b="1" dirty="0">
                <a:solidFill>
                  <a:srgbClr val="BD2C63"/>
                </a:solidFill>
                <a:latin typeface="Arial Black" panose="020B0A04020102020204" pitchFamily="34" charset="0"/>
              </a:rPr>
              <a:t>ATIVAS</a:t>
            </a:r>
            <a:r>
              <a:rPr lang="pt-BR" sz="2400" b="1" dirty="0">
                <a:solidFill>
                  <a:srgbClr val="BD2C63"/>
                </a:solidFill>
                <a:latin typeface="Arial Black" panose="020B0A04020102020204" pitchFamily="34" charset="0"/>
              </a:rPr>
              <a:t> NA EAD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-429609" y="4331369"/>
            <a:ext cx="9847574" cy="837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Shape 55"/>
          <p:cNvSpPr txBox="1"/>
          <p:nvPr/>
        </p:nvSpPr>
        <p:spPr>
          <a:xfrm>
            <a:off x="2663529" y="4451685"/>
            <a:ext cx="8031573" cy="130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600" b="1" dirty="0" err="1">
                <a:solidFill>
                  <a:srgbClr val="BD2C63"/>
                </a:solidFill>
                <a:latin typeface="Arial Narrow" panose="020B0606020202030204" pitchFamily="34" charset="0"/>
              </a:rPr>
              <a:t>Kenia</a:t>
            </a:r>
            <a:r>
              <a:rPr lang="pt-BR" sz="1600" b="1" dirty="0">
                <a:solidFill>
                  <a:srgbClr val="BD2C63"/>
                </a:solidFill>
                <a:latin typeface="Arial Narrow" panose="020B0606020202030204" pitchFamily="34" charset="0"/>
              </a:rPr>
              <a:t> Rosa de Paula Nazário | Helena Gordon Silva Leme | Rosimeire </a:t>
            </a:r>
            <a:r>
              <a:rPr lang="pt-BR" sz="1600" b="1" dirty="0" err="1">
                <a:solidFill>
                  <a:srgbClr val="BD2C63"/>
                </a:solidFill>
                <a:latin typeface="Arial Narrow" panose="020B0606020202030204" pitchFamily="34" charset="0"/>
              </a:rPr>
              <a:t>Vizentim</a:t>
            </a:r>
            <a:endParaRPr lang="pt-BR" sz="1600" b="1" dirty="0">
              <a:solidFill>
                <a:srgbClr val="BD2C63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" y="4443159"/>
            <a:ext cx="1932409" cy="510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1" y="-132350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Shape 110"/>
          <p:cNvPicPr preferRelativeResize="0"/>
          <p:nvPr/>
        </p:nvPicPr>
        <p:blipFill rotWithShape="1">
          <a:blip r:embed="rId3">
            <a:alphaModFix/>
          </a:blip>
          <a:srcRect t="9599" r="1438" b="15054"/>
          <a:stretch/>
        </p:blipFill>
        <p:spPr>
          <a:xfrm>
            <a:off x="593732" y="560522"/>
            <a:ext cx="8453798" cy="3635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ângulo 10"/>
          <p:cNvSpPr/>
          <p:nvPr/>
        </p:nvSpPr>
        <p:spPr>
          <a:xfrm>
            <a:off x="2558475" y="4471459"/>
            <a:ext cx="4223085" cy="324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hape 111"/>
          <p:cNvSpPr txBox="1"/>
          <p:nvPr/>
        </p:nvSpPr>
        <p:spPr>
          <a:xfrm>
            <a:off x="2236345" y="4259035"/>
            <a:ext cx="4881991" cy="74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200" dirty="0"/>
              <a:t>https://ead.sead.ufscar.br/mod/forum/view.php?id=309052</a:t>
            </a:r>
          </a:p>
        </p:txBody>
      </p:sp>
      <p:sp>
        <p:nvSpPr>
          <p:cNvPr id="22" name="Shape 109"/>
          <p:cNvSpPr txBox="1">
            <a:spLocks noGrp="1"/>
          </p:cNvSpPr>
          <p:nvPr>
            <p:ph type="title"/>
          </p:nvPr>
        </p:nvSpPr>
        <p:spPr>
          <a:xfrm>
            <a:off x="-2132239" y="15504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000"/>
              <a:t>Enunciado da atividade 2</a:t>
            </a:r>
          </a:p>
        </p:txBody>
      </p:sp>
    </p:spTree>
    <p:extLst>
      <p:ext uri="{BB962C8B-B14F-4D97-AF65-F5344CB8AC3E}">
        <p14:creationId xmlns:p14="http://schemas.microsoft.com/office/powerpoint/2010/main" val="14337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0" y="-132350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612232" y="4471459"/>
            <a:ext cx="6244389" cy="324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hape 116"/>
          <p:cNvSpPr txBox="1">
            <a:spLocks noGrp="1"/>
          </p:cNvSpPr>
          <p:nvPr>
            <p:ph type="title"/>
          </p:nvPr>
        </p:nvSpPr>
        <p:spPr>
          <a:xfrm>
            <a:off x="409717" y="116596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 dirty="0"/>
              <a:t>Exemplos </a:t>
            </a:r>
          </a:p>
        </p:txBody>
      </p:sp>
      <p:pic>
        <p:nvPicPr>
          <p:cNvPr id="12" name="Shape 117"/>
          <p:cNvPicPr preferRelativeResize="0"/>
          <p:nvPr/>
        </p:nvPicPr>
        <p:blipFill rotWithShape="1">
          <a:blip r:embed="rId3">
            <a:alphaModFix/>
          </a:blip>
          <a:srcRect t="9283" r="803" b="9494"/>
          <a:stretch/>
        </p:blipFill>
        <p:spPr>
          <a:xfrm>
            <a:off x="814732" y="713937"/>
            <a:ext cx="7788499" cy="3587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hape 118"/>
          <p:cNvSpPr txBox="1"/>
          <p:nvPr/>
        </p:nvSpPr>
        <p:spPr>
          <a:xfrm>
            <a:off x="635354" y="4325827"/>
            <a:ext cx="8069325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dirty="0"/>
              <a:t>https://ead.sead.ufscar.br/mod/resource/view.php?id=311038</a:t>
            </a:r>
          </a:p>
        </p:txBody>
      </p:sp>
    </p:spTree>
    <p:extLst>
      <p:ext uri="{BB962C8B-B14F-4D97-AF65-F5344CB8AC3E}">
        <p14:creationId xmlns:p14="http://schemas.microsoft.com/office/powerpoint/2010/main" val="40176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0" y="-132350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hape 123"/>
          <p:cNvSpPr txBox="1">
            <a:spLocks noGrp="1"/>
          </p:cNvSpPr>
          <p:nvPr>
            <p:ph type="title"/>
          </p:nvPr>
        </p:nvSpPr>
        <p:spPr>
          <a:xfrm>
            <a:off x="-1817889" y="4076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Ferramenta fórum</a:t>
            </a:r>
          </a:p>
        </p:txBody>
      </p:sp>
      <p:sp>
        <p:nvSpPr>
          <p:cNvPr id="16" name="Shape 124"/>
          <p:cNvSpPr txBox="1">
            <a:spLocks/>
          </p:cNvSpPr>
          <p:nvPr/>
        </p:nvSpPr>
        <p:spPr>
          <a:xfrm>
            <a:off x="470160" y="1410494"/>
            <a:ext cx="8069676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61111"/>
              <a:buFont typeface="Arial"/>
              <a:buNone/>
            </a:pPr>
            <a:endParaRPr lang="pt-BR" sz="16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704850" indent="-390525">
              <a:buClr>
                <a:schemeClr val="dk1"/>
              </a:buClr>
              <a:buSzPct val="100000"/>
              <a:buFontTx/>
              <a:buAutoNum type="arabicPeriod"/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Escolher o assunto do projeto, o recurso a ser usado e a aplicação desse recurso no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</a:rPr>
              <a:t>Moodle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</a:p>
          <a:p>
            <a:pPr marL="704850" indent="-390525">
              <a:lnSpc>
                <a:spcPct val="140000"/>
              </a:lnSpc>
              <a:buClr>
                <a:schemeClr val="dk1"/>
              </a:buClr>
              <a:buSzPct val="100000"/>
              <a:buFontTx/>
              <a:buAutoNum type="arabicPeriod"/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Discutir a elaboração do projeto do grupo. </a:t>
            </a:r>
          </a:p>
          <a:p>
            <a:pPr marL="704850" indent="-390525">
              <a:lnSpc>
                <a:spcPct val="140000"/>
              </a:lnSpc>
              <a:buClr>
                <a:schemeClr val="dk1"/>
              </a:buClr>
              <a:buSzPct val="100000"/>
              <a:buFontTx/>
              <a:buAutoNum type="arabicPeriod"/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Desenvolver a apresentação do projeto para ser postado na ferramenta base de dados até o prazo final da atividade.</a:t>
            </a:r>
          </a:p>
          <a:p>
            <a:pPr marL="704850" indent="-390525">
              <a:lnSpc>
                <a:spcPct val="140000"/>
              </a:lnSpc>
              <a:buClr>
                <a:schemeClr val="dk1"/>
              </a:buClr>
              <a:buSzPct val="100000"/>
              <a:buFontTx/>
              <a:buAutoNum type="arabicPeriod"/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Escolher um responsável pela postagem do Projeto final (no formato escolhido pelo grupo).</a:t>
            </a:r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542392" y="466064"/>
            <a:ext cx="4467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61111"/>
            </a:pPr>
            <a:r>
              <a:rPr lang="pt-BR" sz="1600" dirty="0">
                <a:solidFill>
                  <a:schemeClr val="dk1"/>
                </a:solidFill>
              </a:rPr>
              <a:t>Com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 tópicos abertos por grupo, cada grupo pode </a:t>
            </a:r>
            <a:r>
              <a:rPr lang="pt-BR" sz="1600" b="1" dirty="0">
                <a:solidFill>
                  <a:srgbClr val="FF0000"/>
                </a:solidFill>
                <a:highlight>
                  <a:srgbClr val="FFFFFF"/>
                </a:highlight>
              </a:rPr>
              <a:t>discutir </a:t>
            </a:r>
            <a:r>
              <a:rPr lang="pt-BR" sz="1600" b="1" dirty="0" err="1">
                <a:solidFill>
                  <a:srgbClr val="FF0000"/>
                </a:solidFill>
                <a:highlight>
                  <a:srgbClr val="FFFFFF"/>
                </a:highlight>
              </a:rPr>
              <a:t>colaborativamente</a:t>
            </a:r>
            <a:r>
              <a:rPr lang="pt-BR" sz="1600" b="1" dirty="0">
                <a:solidFill>
                  <a:srgbClr val="FF0000"/>
                </a:solidFill>
                <a:highlight>
                  <a:srgbClr val="FFFFFF"/>
                </a:highlight>
              </a:rPr>
              <a:t> a elaboração do projeto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. O grupo deveria:</a:t>
            </a:r>
          </a:p>
        </p:txBody>
      </p:sp>
    </p:spTree>
    <p:extLst>
      <p:ext uri="{BB962C8B-B14F-4D97-AF65-F5344CB8AC3E}">
        <p14:creationId xmlns:p14="http://schemas.microsoft.com/office/powerpoint/2010/main" val="3911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0" y="0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hape 129"/>
          <p:cNvSpPr txBox="1">
            <a:spLocks/>
          </p:cNvSpPr>
          <p:nvPr/>
        </p:nvSpPr>
        <p:spPr>
          <a:xfrm>
            <a:off x="311700" y="25955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rPr lang="pt-BR" sz="2000" dirty="0"/>
              <a:t>Postagem do Projeto </a:t>
            </a:r>
          </a:p>
        </p:txBody>
      </p:sp>
      <p:pic>
        <p:nvPicPr>
          <p:cNvPr id="10" name="Shape 130"/>
          <p:cNvPicPr preferRelativeResize="0"/>
          <p:nvPr/>
        </p:nvPicPr>
        <p:blipFill rotWithShape="1">
          <a:blip r:embed="rId3">
            <a:alphaModFix/>
          </a:blip>
          <a:srcRect t="8834" r="1545" b="10850"/>
          <a:stretch/>
        </p:blipFill>
        <p:spPr>
          <a:xfrm>
            <a:off x="833068" y="729587"/>
            <a:ext cx="7751827" cy="355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1586786" y="4565982"/>
            <a:ext cx="6244389" cy="324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hape 131"/>
          <p:cNvSpPr txBox="1"/>
          <p:nvPr/>
        </p:nvSpPr>
        <p:spPr>
          <a:xfrm>
            <a:off x="1618136" y="4379810"/>
            <a:ext cx="6213039" cy="6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dirty="0"/>
              <a:t>https://ead.sead.ufscar.br/mod/data/view.php?id=309053</a:t>
            </a:r>
          </a:p>
        </p:txBody>
      </p:sp>
    </p:spTree>
    <p:extLst>
      <p:ext uri="{BB962C8B-B14F-4D97-AF65-F5344CB8AC3E}">
        <p14:creationId xmlns:p14="http://schemas.microsoft.com/office/powerpoint/2010/main" val="28644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-1" y="-170835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705724" y="546016"/>
            <a:ext cx="56321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pt-BR" sz="1800" b="1" dirty="0"/>
              <a:t>Projeto 1 </a:t>
            </a:r>
            <a:r>
              <a:rPr lang="pt-BR" sz="1800" dirty="0"/>
              <a:t>- Utilização do Mobile </a:t>
            </a:r>
            <a:r>
              <a:rPr lang="pt-BR" sz="1800" dirty="0" err="1"/>
              <a:t>Study</a:t>
            </a:r>
            <a:r>
              <a:rPr lang="pt-BR" sz="1800" dirty="0"/>
              <a:t> (QUIZ)</a:t>
            </a:r>
            <a:r>
              <a:rPr lang="pt-BR" sz="1800" u="sng" dirty="0">
                <a:solidFill>
                  <a:schemeClr val="hlink"/>
                </a:solidFill>
                <a:hlinkClick r:id="rId3"/>
              </a:rPr>
              <a:t> http://www.mobilestudy.org/</a:t>
            </a:r>
            <a:r>
              <a:rPr lang="pt-BR" sz="1800" dirty="0"/>
              <a:t> como recurso das TIMS atrelado ao AVA (</a:t>
            </a:r>
            <a:r>
              <a:rPr lang="pt-BR" sz="1800" dirty="0" err="1"/>
              <a:t>Moodle</a:t>
            </a:r>
            <a:r>
              <a:rPr lang="pt-BR" sz="1800" dirty="0"/>
              <a:t>), que teve como tema principal o Novo Acordo Ortográfico.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pt-BR" sz="1800" dirty="0"/>
              <a:t>Projeto 2 - Criação e apreciação de melodias tendo como base o sistema tonal com o uso do </a:t>
            </a:r>
            <a:r>
              <a:rPr lang="pt-BR" sz="1800" dirty="0" err="1"/>
              <a:t>MuseScore</a:t>
            </a:r>
            <a:r>
              <a:rPr lang="pt-BR" sz="1800" dirty="0"/>
              <a:t>. </a:t>
            </a:r>
            <a:r>
              <a:rPr lang="pt-BR" sz="1800" u="sng" dirty="0">
                <a:solidFill>
                  <a:schemeClr val="hlink"/>
                </a:solidFill>
                <a:hlinkClick r:id="rId4"/>
              </a:rPr>
              <a:t>http://musescore.org/pt..br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pt-BR" sz="1800" dirty="0"/>
              <a:t>Projeto 3 - </a:t>
            </a:r>
            <a:r>
              <a:rPr lang="pt-BR" sz="1800" dirty="0" err="1"/>
              <a:t>Quiz</a:t>
            </a:r>
            <a:r>
              <a:rPr lang="pt-BR" sz="1800" dirty="0"/>
              <a:t> de perguntas e respostas usando o "</a:t>
            </a:r>
            <a:r>
              <a:rPr lang="pt-BR" sz="1800" dirty="0" err="1"/>
              <a:t>QuizCreator</a:t>
            </a:r>
            <a:r>
              <a:rPr lang="pt-BR" sz="1800" dirty="0"/>
              <a:t> Online" para desenvolver o conhecimento literário e cultural.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5878" y="485858"/>
            <a:ext cx="2273968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78571"/>
            </a:pPr>
            <a:r>
              <a:rPr lang="pt-BR" sz="1600" b="1" dirty="0">
                <a:solidFill>
                  <a:srgbClr val="BD2C63"/>
                </a:solidFill>
              </a:rPr>
              <a:t>Foram 6 projetos com a participação ativa de 30 (trinta) professores em formação (alunos).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007894" y="4585059"/>
            <a:ext cx="6410069" cy="551404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hape 60"/>
          <p:cNvSpPr txBox="1">
            <a:spLocks noGrp="1"/>
          </p:cNvSpPr>
          <p:nvPr>
            <p:ph type="title"/>
          </p:nvPr>
        </p:nvSpPr>
        <p:spPr>
          <a:xfrm>
            <a:off x="3176337" y="4530093"/>
            <a:ext cx="6065507" cy="80468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PROJETOS DESENVOLVIDOS</a:t>
            </a:r>
          </a:p>
        </p:txBody>
      </p:sp>
    </p:spTree>
    <p:extLst>
      <p:ext uri="{BB962C8B-B14F-4D97-AF65-F5344CB8AC3E}">
        <p14:creationId xmlns:p14="http://schemas.microsoft.com/office/powerpoint/2010/main" val="19798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0" y="-137851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992990" y="931027"/>
            <a:ext cx="64382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pt-BR" sz="2000" dirty="0"/>
              <a:t>Projeto 4 - Uso de aplicativos educacionais em smartphones e </a:t>
            </a:r>
            <a:r>
              <a:rPr lang="pt-BR" sz="2000" dirty="0" err="1"/>
              <a:t>tablets</a:t>
            </a:r>
            <a:r>
              <a:rPr lang="pt-BR" sz="2000" dirty="0"/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pt-BR" sz="2000" dirty="0"/>
              <a:t>Projeto 5 - Uso de dispositivo móvel para desenvolver e praticar os conceitos utilizados em um diagnóstico e caracterização de cursos d'água.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pt-BR" sz="2000" dirty="0"/>
              <a:t>Projeto 6 - Uso de jogos para disciplina de Matemática.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007894" y="4585059"/>
            <a:ext cx="6410069" cy="551404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hape 60"/>
          <p:cNvSpPr txBox="1">
            <a:spLocks noGrp="1"/>
          </p:cNvSpPr>
          <p:nvPr>
            <p:ph type="title"/>
          </p:nvPr>
        </p:nvSpPr>
        <p:spPr>
          <a:xfrm>
            <a:off x="3176337" y="4530093"/>
            <a:ext cx="6065507" cy="80468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PROJETOS DESENVOLVIDOS</a:t>
            </a:r>
          </a:p>
        </p:txBody>
      </p:sp>
    </p:spTree>
    <p:extLst>
      <p:ext uri="{BB962C8B-B14F-4D97-AF65-F5344CB8AC3E}">
        <p14:creationId xmlns:p14="http://schemas.microsoft.com/office/powerpoint/2010/main" val="15026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-2" y="-162429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hape 142"/>
          <p:cNvSpPr txBox="1">
            <a:spLocks noGrp="1"/>
          </p:cNvSpPr>
          <p:nvPr>
            <p:ph type="title"/>
          </p:nvPr>
        </p:nvSpPr>
        <p:spPr>
          <a:xfrm>
            <a:off x="225582" y="229322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200" b="1" dirty="0">
                <a:solidFill>
                  <a:srgbClr val="BD2C63"/>
                </a:solidFill>
              </a:rPr>
              <a:t>Projeto 1</a:t>
            </a:r>
          </a:p>
        </p:txBody>
      </p:sp>
      <p:pic>
        <p:nvPicPr>
          <p:cNvPr id="10" name="Shape 143"/>
          <p:cNvPicPr preferRelativeResize="0"/>
          <p:nvPr/>
        </p:nvPicPr>
        <p:blipFill rotWithShape="1">
          <a:blip r:embed="rId3">
            <a:alphaModFix/>
          </a:blip>
          <a:srcRect l="4535" t="11450" r="18071" b="8472"/>
          <a:stretch/>
        </p:blipFill>
        <p:spPr>
          <a:xfrm>
            <a:off x="3007157" y="1230597"/>
            <a:ext cx="5739024" cy="33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44"/>
          <p:cNvPicPr preferRelativeResize="0"/>
          <p:nvPr/>
        </p:nvPicPr>
        <p:blipFill rotWithShape="1">
          <a:blip r:embed="rId4">
            <a:alphaModFix/>
          </a:blip>
          <a:srcRect l="12681" r="12546"/>
          <a:stretch/>
        </p:blipFill>
        <p:spPr>
          <a:xfrm>
            <a:off x="342981" y="1053296"/>
            <a:ext cx="4239427" cy="318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ângulo 16"/>
          <p:cNvSpPr/>
          <p:nvPr/>
        </p:nvSpPr>
        <p:spPr>
          <a:xfrm>
            <a:off x="1586786" y="4565982"/>
            <a:ext cx="6244389" cy="324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hape 145"/>
          <p:cNvSpPr txBox="1"/>
          <p:nvPr/>
        </p:nvSpPr>
        <p:spPr>
          <a:xfrm>
            <a:off x="2389122" y="4442058"/>
            <a:ext cx="4212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dirty="0"/>
              <a:t>http://www.mobilestudy.org/doquiz/20303/</a:t>
            </a:r>
          </a:p>
        </p:txBody>
      </p:sp>
    </p:spTree>
    <p:extLst>
      <p:ext uri="{BB962C8B-B14F-4D97-AF65-F5344CB8AC3E}">
        <p14:creationId xmlns:p14="http://schemas.microsoft.com/office/powerpoint/2010/main" val="37039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0" y="-136806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23084" y="4532193"/>
            <a:ext cx="5194882" cy="551404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hape 60"/>
          <p:cNvSpPr txBox="1">
            <a:spLocks noGrp="1"/>
          </p:cNvSpPr>
          <p:nvPr>
            <p:ph type="title"/>
          </p:nvPr>
        </p:nvSpPr>
        <p:spPr>
          <a:xfrm>
            <a:off x="3910263" y="4477238"/>
            <a:ext cx="5716591" cy="80468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DISCUSSÃO</a:t>
            </a:r>
          </a:p>
        </p:txBody>
      </p:sp>
      <p:sp>
        <p:nvSpPr>
          <p:cNvPr id="18" name="Shape 151"/>
          <p:cNvSpPr txBox="1">
            <a:spLocks/>
          </p:cNvSpPr>
          <p:nvPr/>
        </p:nvSpPr>
        <p:spPr>
          <a:xfrm>
            <a:off x="409717" y="2170118"/>
            <a:ext cx="8520600" cy="24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387350">
              <a:buClr>
                <a:schemeClr val="dk1"/>
              </a:buClr>
              <a:buSzPct val="68750"/>
              <a:buFont typeface="Arial"/>
              <a:buNone/>
            </a:pPr>
            <a:endParaRPr lang="pt-BR" sz="1600" dirty="0">
              <a:solidFill>
                <a:schemeClr val="dk1"/>
              </a:solidFill>
            </a:endParaRPr>
          </a:p>
          <a:p>
            <a:r>
              <a:rPr lang="pt-BR" sz="1600" dirty="0">
                <a:solidFill>
                  <a:schemeClr val="dk1"/>
                </a:solidFill>
              </a:rPr>
              <a:t>Na </a:t>
            </a:r>
            <a:r>
              <a:rPr lang="pt-BR" sz="1600" dirty="0" err="1">
                <a:solidFill>
                  <a:schemeClr val="dk1"/>
                </a:solidFill>
              </a:rPr>
              <a:t>EaD</a:t>
            </a:r>
            <a:r>
              <a:rPr lang="pt-BR" sz="1600" dirty="0">
                <a:solidFill>
                  <a:schemeClr val="dk1"/>
                </a:solidFill>
              </a:rPr>
              <a:t> existe a possibilidade de acompanhar (monitorar) as interações que ficam registradas no AVA. Assim, o papel do professor/tutor no acompanhamento das ações durante a construção do projeto permite também atuar como gerenciador, inclusive auxiliando na resolução de conflitos.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97606" y="972115"/>
            <a:ext cx="7744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68750"/>
            </a:pPr>
            <a:r>
              <a:rPr lang="pt-BR" sz="1800" dirty="0">
                <a:solidFill>
                  <a:schemeClr val="dk1"/>
                </a:solidFill>
              </a:rPr>
              <a:t>Como </a:t>
            </a:r>
            <a:r>
              <a:rPr lang="pt-BR" sz="1800" b="1" dirty="0">
                <a:solidFill>
                  <a:schemeClr val="dk1"/>
                </a:solidFill>
              </a:rPr>
              <a:t>a construção coletiva do conhecimento é fundamental na metodologia ativa </a:t>
            </a:r>
            <a:r>
              <a:rPr lang="pt-BR" sz="1800" dirty="0">
                <a:solidFill>
                  <a:schemeClr val="dk1"/>
                </a:solidFill>
              </a:rPr>
              <a:t>da Aprendizagem Baseada em Projetos (ABP), um dos grandes </a:t>
            </a:r>
            <a:r>
              <a:rPr lang="pt-BR" sz="1800" b="1" dirty="0">
                <a:solidFill>
                  <a:schemeClr val="dk1"/>
                </a:solidFill>
              </a:rPr>
              <a:t>desafios </a:t>
            </a:r>
            <a:r>
              <a:rPr lang="pt-BR" sz="1800" dirty="0">
                <a:solidFill>
                  <a:schemeClr val="dk1"/>
                </a:solidFill>
              </a:rPr>
              <a:t>é envolver os alunos promovendo a motivação necessária para a realização da atividade. </a:t>
            </a:r>
          </a:p>
        </p:txBody>
      </p:sp>
    </p:spTree>
    <p:extLst>
      <p:ext uri="{BB962C8B-B14F-4D97-AF65-F5344CB8AC3E}">
        <p14:creationId xmlns:p14="http://schemas.microsoft.com/office/powerpoint/2010/main" val="14123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1" y="-149891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23084" y="4532193"/>
            <a:ext cx="5194882" cy="551404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hape 60"/>
          <p:cNvSpPr txBox="1">
            <a:spLocks noGrp="1"/>
          </p:cNvSpPr>
          <p:nvPr>
            <p:ph type="title"/>
          </p:nvPr>
        </p:nvSpPr>
        <p:spPr>
          <a:xfrm>
            <a:off x="3910263" y="4477238"/>
            <a:ext cx="5716591" cy="80468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DISCUSSÃO</a:t>
            </a:r>
          </a:p>
        </p:txBody>
      </p:sp>
      <p:sp>
        <p:nvSpPr>
          <p:cNvPr id="18" name="Shape 151"/>
          <p:cNvSpPr txBox="1">
            <a:spLocks/>
          </p:cNvSpPr>
          <p:nvPr/>
        </p:nvSpPr>
        <p:spPr>
          <a:xfrm>
            <a:off x="448683" y="1629145"/>
            <a:ext cx="8520600" cy="24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387350">
              <a:buClr>
                <a:schemeClr val="dk1"/>
              </a:buClr>
              <a:buSzPct val="68750"/>
              <a:buFont typeface="Arial"/>
              <a:buNone/>
            </a:pPr>
            <a:endParaRPr lang="pt-BR" sz="1600" dirty="0">
              <a:solidFill>
                <a:schemeClr val="dk1"/>
              </a:solidFill>
            </a:endParaRPr>
          </a:p>
          <a:p>
            <a:endParaRPr lang="pt-BR" sz="1600" dirty="0">
              <a:solidFill>
                <a:schemeClr val="dk1"/>
              </a:solidFill>
            </a:endParaRPr>
          </a:p>
          <a:p>
            <a:r>
              <a:rPr lang="pt-BR" sz="1600" dirty="0">
                <a:solidFill>
                  <a:schemeClr val="dk1"/>
                </a:solidFill>
              </a:rPr>
              <a:t>A diversificação das ferramentas utilizadas para gerenciar o processo foi outro aspecto que contribuiu para o trabalho de acompanhamento das ações desenvolvidas pelos alunos, pois </a:t>
            </a:r>
            <a:r>
              <a:rPr lang="pt-BR" sz="1600" b="1" dirty="0">
                <a:solidFill>
                  <a:schemeClr val="dk1"/>
                </a:solidFill>
              </a:rPr>
              <a:t>a diversidade de ferramentas possibilitou o trabalho colaborativo </a:t>
            </a:r>
            <a:r>
              <a:rPr lang="pt-BR" sz="1600" dirty="0">
                <a:solidFill>
                  <a:schemeClr val="dk1"/>
                </a:solidFill>
              </a:rPr>
              <a:t>onde os alunos puderam trazer como contribuições suas experiências no ensino.</a:t>
            </a:r>
          </a:p>
        </p:txBody>
      </p:sp>
      <p:pic>
        <p:nvPicPr>
          <p:cNvPr id="6148" name="Picture 4" descr="Support icons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6" b="51471"/>
          <a:stretch/>
        </p:blipFill>
        <p:spPr bwMode="auto">
          <a:xfrm>
            <a:off x="1632062" y="656657"/>
            <a:ext cx="5962650" cy="129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1" y="-136806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23084" y="4532193"/>
            <a:ext cx="5194882" cy="551404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hape 60"/>
          <p:cNvSpPr txBox="1">
            <a:spLocks noGrp="1"/>
          </p:cNvSpPr>
          <p:nvPr>
            <p:ph type="title"/>
          </p:nvPr>
        </p:nvSpPr>
        <p:spPr>
          <a:xfrm>
            <a:off x="3910263" y="4477238"/>
            <a:ext cx="5716591" cy="80468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ANÁLISE</a:t>
            </a:r>
          </a:p>
        </p:txBody>
      </p:sp>
      <p:sp>
        <p:nvSpPr>
          <p:cNvPr id="18" name="Shape 151"/>
          <p:cNvSpPr txBox="1">
            <a:spLocks/>
          </p:cNvSpPr>
          <p:nvPr/>
        </p:nvSpPr>
        <p:spPr>
          <a:xfrm>
            <a:off x="576433" y="773752"/>
            <a:ext cx="8187169" cy="24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ct val="61111"/>
            </a:pPr>
            <a:r>
              <a:rPr lang="pt-BR" sz="2000" dirty="0">
                <a:solidFill>
                  <a:schemeClr val="dk1"/>
                </a:solidFill>
              </a:rPr>
              <a:t>A análise feita no presente relato de experiência fundamenta-se nos depoimentos de cada um dos atores deste processo. No primeiro depoimento (</a:t>
            </a:r>
            <a:r>
              <a:rPr lang="pt-BR" sz="2000" b="1" dirty="0">
                <a:solidFill>
                  <a:schemeClr val="dk1"/>
                </a:solidFill>
              </a:rPr>
              <a:t>Relato 1</a:t>
            </a:r>
            <a:r>
              <a:rPr lang="pt-BR" sz="2000" dirty="0">
                <a:solidFill>
                  <a:schemeClr val="dk1"/>
                </a:solidFill>
              </a:rPr>
              <a:t>) </a:t>
            </a:r>
            <a:r>
              <a:rPr lang="pt-BR" sz="2000" dirty="0">
                <a:solidFill>
                  <a:srgbClr val="FF0000"/>
                </a:solidFill>
              </a:rPr>
              <a:t>o professor </a:t>
            </a:r>
            <a:r>
              <a:rPr lang="pt-BR" sz="2000" dirty="0" err="1">
                <a:solidFill>
                  <a:srgbClr val="FF0000"/>
                </a:solidFill>
              </a:rPr>
              <a:t>conteudista</a:t>
            </a:r>
            <a:r>
              <a:rPr lang="pt-BR" sz="2000" dirty="0">
                <a:solidFill>
                  <a:srgbClr val="FF0000"/>
                </a:solidFill>
              </a:rPr>
              <a:t> e responsável pela formação </a:t>
            </a:r>
            <a:r>
              <a:rPr lang="pt-BR" sz="2000" dirty="0">
                <a:solidFill>
                  <a:schemeClr val="dk1"/>
                </a:solidFill>
              </a:rPr>
              <a:t>descreve como foi idealizada a atividade baseada nas Metodologias Ativas; em seguida, o depoimento do </a:t>
            </a:r>
            <a:r>
              <a:rPr lang="pt-BR" sz="2000" dirty="0" smtClean="0">
                <a:solidFill>
                  <a:srgbClr val="FF0000"/>
                </a:solidFill>
              </a:rPr>
              <a:t>tutor</a:t>
            </a:r>
            <a:r>
              <a:rPr lang="pt-BR" sz="2000" dirty="0" smtClean="0">
                <a:solidFill>
                  <a:schemeClr val="dk1"/>
                </a:solidFill>
              </a:rPr>
              <a:t> </a:t>
            </a:r>
            <a:r>
              <a:rPr lang="pt-BR" sz="2000" dirty="0">
                <a:solidFill>
                  <a:schemeClr val="dk1"/>
                </a:solidFill>
              </a:rPr>
              <a:t>(</a:t>
            </a:r>
            <a:r>
              <a:rPr lang="pt-BR" sz="2000" b="1" dirty="0">
                <a:solidFill>
                  <a:schemeClr val="dk1"/>
                </a:solidFill>
              </a:rPr>
              <a:t>Relato 2</a:t>
            </a:r>
            <a:r>
              <a:rPr lang="pt-BR" sz="2000" dirty="0">
                <a:solidFill>
                  <a:schemeClr val="dk1"/>
                </a:solidFill>
              </a:rPr>
              <a:t>), que acompanhou e mediou a atividade realizada pelo grupo; e finalmente, o depoimento de um dos alunos, que é </a:t>
            </a:r>
            <a:r>
              <a:rPr lang="pt-BR" sz="2000" dirty="0">
                <a:solidFill>
                  <a:srgbClr val="FF0000"/>
                </a:solidFill>
              </a:rPr>
              <a:t>professor em formação </a:t>
            </a:r>
            <a:r>
              <a:rPr lang="pt-BR" sz="2000" dirty="0">
                <a:solidFill>
                  <a:schemeClr val="dk1"/>
                </a:solidFill>
              </a:rPr>
              <a:t>(</a:t>
            </a:r>
            <a:r>
              <a:rPr lang="pt-BR" sz="2000" b="1" dirty="0">
                <a:solidFill>
                  <a:schemeClr val="dk1"/>
                </a:solidFill>
              </a:rPr>
              <a:t>Relato 3</a:t>
            </a:r>
            <a:r>
              <a:rPr lang="pt-BR" sz="2000" dirty="0">
                <a:solidFill>
                  <a:schemeClr val="dk1"/>
                </a:solidFill>
              </a:rPr>
              <a:t>) ao participar da elaboração do projeto do grupo 1.</a:t>
            </a:r>
          </a:p>
        </p:txBody>
      </p:sp>
    </p:spTree>
    <p:extLst>
      <p:ext uri="{BB962C8B-B14F-4D97-AF65-F5344CB8AC3E}">
        <p14:creationId xmlns:p14="http://schemas.microsoft.com/office/powerpoint/2010/main" val="2265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429609" y="-132350"/>
            <a:ext cx="9847574" cy="5546559"/>
            <a:chOff x="0" y="0"/>
            <a:chExt cx="9131968" cy="51435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56"/>
            <a:stretch/>
          </p:blipFill>
          <p:spPr>
            <a:xfrm>
              <a:off x="5143500" y="0"/>
              <a:ext cx="3988468" cy="5143500"/>
            </a:xfrm>
            <a:prstGeom prst="rect">
              <a:avLst/>
            </a:prstGeom>
          </p:spPr>
        </p:pic>
      </p:grpSp>
      <p:sp>
        <p:nvSpPr>
          <p:cNvPr id="15" name="Fluxograma: Documento 14"/>
          <p:cNvSpPr/>
          <p:nvPr/>
        </p:nvSpPr>
        <p:spPr>
          <a:xfrm>
            <a:off x="-429609" y="-132350"/>
            <a:ext cx="9847574" cy="486076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116950" y="4532193"/>
            <a:ext cx="4301016" cy="551404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hape 60"/>
          <p:cNvSpPr txBox="1">
            <a:spLocks noGrp="1"/>
          </p:cNvSpPr>
          <p:nvPr>
            <p:ph type="title"/>
          </p:nvPr>
        </p:nvSpPr>
        <p:spPr>
          <a:xfrm>
            <a:off x="4992282" y="4489270"/>
            <a:ext cx="4550351" cy="80468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APRESENTAÇÃO</a:t>
            </a:r>
          </a:p>
        </p:txBody>
      </p:sp>
      <p:sp>
        <p:nvSpPr>
          <p:cNvPr id="13" name="Shape 61"/>
          <p:cNvSpPr txBox="1">
            <a:spLocks/>
          </p:cNvSpPr>
          <p:nvPr/>
        </p:nvSpPr>
        <p:spPr>
          <a:xfrm>
            <a:off x="1058481" y="2134869"/>
            <a:ext cx="7254248" cy="9019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b="1" dirty="0">
                <a:latin typeface="Arial Narrow" panose="020B0606020202030204" pitchFamily="34" charset="0"/>
              </a:rPr>
              <a:t>Proposta da Unidade 2</a:t>
            </a:r>
            <a:r>
              <a:rPr lang="pt-BR" sz="2000" dirty="0">
                <a:latin typeface="Arial Narrow" panose="020B0606020202030204" pitchFamily="34" charset="0"/>
              </a:rPr>
              <a:t> - desenvolvimento de um projeto em grupo pela metodologia ativa da aprendizagem baseada em projetos (ABP). </a:t>
            </a:r>
          </a:p>
          <a:p>
            <a:endParaRPr lang="pt-BR" sz="1600" dirty="0">
              <a:latin typeface="Arial Narrow" panose="020B060602020203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08605" y="950246"/>
            <a:ext cx="92055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61111"/>
            </a:pPr>
            <a:r>
              <a:rPr lang="pt-BR" sz="3200" b="1" dirty="0">
                <a:solidFill>
                  <a:srgbClr val="BD2C63"/>
                </a:solidFill>
                <a:latin typeface="Arial Narrow" panose="020B0606020202030204" pitchFamily="34" charset="0"/>
              </a:rPr>
              <a:t>Curso online de formação continuada de professores</a:t>
            </a:r>
            <a:r>
              <a:rPr lang="pt-BR" sz="3200" dirty="0">
                <a:solidFill>
                  <a:srgbClr val="BD2C63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>
              <a:buClr>
                <a:schemeClr val="dk1"/>
              </a:buClr>
              <a:buSzPct val="61111"/>
            </a:pPr>
            <a:r>
              <a:rPr lang="pt-BR" sz="2000" dirty="0">
                <a:latin typeface="Arial Narrow" panose="020B0606020202030204" pitchFamily="34" charset="0"/>
              </a:rPr>
              <a:t>Tema: O uso das redes sociais e da tecnologia móvel no apoio à aprendizagem na </a:t>
            </a:r>
            <a:r>
              <a:rPr lang="pt-BR" sz="2000" dirty="0" err="1">
                <a:latin typeface="Arial Narrow" panose="020B0606020202030204" pitchFamily="34" charset="0"/>
              </a:rPr>
              <a:t>EaD</a:t>
            </a: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72388" y="3151405"/>
            <a:ext cx="6957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800" i="1" dirty="0">
                <a:solidFill>
                  <a:srgbClr val="BD2C63"/>
                </a:solidFill>
                <a:latin typeface="Arial Narrow" panose="020B0606020202030204" pitchFamily="34" charset="0"/>
              </a:rPr>
              <a:t>Esse relato analisa os papéis do professor sob a perspectiva dos diferentes atores desse processo: </a:t>
            </a:r>
            <a:r>
              <a:rPr lang="pt-BR" sz="1800" b="1" i="1" dirty="0">
                <a:solidFill>
                  <a:srgbClr val="BD2C63"/>
                </a:solidFill>
                <a:latin typeface="Arial Narrow" panose="020B0606020202030204" pitchFamily="34" charset="0"/>
              </a:rPr>
              <a:t>Professor, Tutor e Professor em Formação.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140527" y="241644"/>
            <a:ext cx="422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Relato de Experiência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4363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0" y="-132350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7" name="Retângulo 6"/>
          <p:cNvSpPr/>
          <p:nvPr/>
        </p:nvSpPr>
        <p:spPr>
          <a:xfrm>
            <a:off x="4223084" y="4532193"/>
            <a:ext cx="5194882" cy="551404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hape 60"/>
          <p:cNvSpPr txBox="1">
            <a:spLocks noGrp="1"/>
          </p:cNvSpPr>
          <p:nvPr>
            <p:ph type="title"/>
          </p:nvPr>
        </p:nvSpPr>
        <p:spPr>
          <a:xfrm>
            <a:off x="3910263" y="4477238"/>
            <a:ext cx="5716591" cy="80468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RELATO 1: PROFESSORA</a:t>
            </a:r>
          </a:p>
        </p:txBody>
      </p:sp>
      <p:sp>
        <p:nvSpPr>
          <p:cNvPr id="9" name="Shape 163"/>
          <p:cNvSpPr txBox="1">
            <a:spLocks/>
          </p:cNvSpPr>
          <p:nvPr/>
        </p:nvSpPr>
        <p:spPr>
          <a:xfrm>
            <a:off x="527292" y="1338419"/>
            <a:ext cx="8091486" cy="28591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ct val="61111"/>
              <a:buFont typeface="Arial"/>
              <a:buNone/>
            </a:pPr>
            <a:r>
              <a:rPr lang="pt-BR" i="1" dirty="0"/>
              <a:t>“No caso desse curso, como </a:t>
            </a:r>
            <a:r>
              <a:rPr lang="pt-BR" b="1" i="1" dirty="0">
                <a:solidFill>
                  <a:schemeClr val="tx1"/>
                </a:solidFill>
              </a:rPr>
              <a:t>professora </a:t>
            </a:r>
            <a:r>
              <a:rPr lang="pt-BR" b="1" i="1" dirty="0" err="1">
                <a:solidFill>
                  <a:schemeClr val="tx1"/>
                </a:solidFill>
              </a:rPr>
              <a:t>conteudista</a:t>
            </a:r>
            <a:r>
              <a:rPr lang="pt-BR" b="1" i="1" dirty="0">
                <a:solidFill>
                  <a:schemeClr val="tx1"/>
                </a:solidFill>
              </a:rPr>
              <a:t> e também responsável pela formação</a:t>
            </a:r>
            <a:r>
              <a:rPr lang="pt-BR" i="1" dirty="0"/>
              <a:t>, atuei desde a criação do curso construindo as atividades até o acompanhamento das interações entre e com os professores em formação (alunos). Como </a:t>
            </a:r>
            <a:r>
              <a:rPr lang="pt-BR" i="1" dirty="0" err="1"/>
              <a:t>conteudista</a:t>
            </a:r>
            <a:r>
              <a:rPr lang="pt-BR" i="1" dirty="0"/>
              <a:t>, minha atuação foi de </a:t>
            </a:r>
            <a:r>
              <a:rPr lang="pt-BR" i="1" dirty="0">
                <a:solidFill>
                  <a:schemeClr val="tx1"/>
                </a:solidFill>
              </a:rPr>
              <a:t>planejar</a:t>
            </a:r>
            <a:r>
              <a:rPr lang="pt-BR" i="1" dirty="0"/>
              <a:t> e redigir os enunciados das atividades e as guias das unidades provocando a investigação e autonomia de aprendizagem dos professores em formação. Para tanto, </a:t>
            </a:r>
            <a:r>
              <a:rPr lang="pt-BR" b="1" i="1" dirty="0"/>
              <a:t>a elaboração das atividades foi planejada usando as metodologias ativas</a:t>
            </a:r>
            <a:r>
              <a:rPr lang="pt-BR" i="1" dirty="0"/>
              <a:t>, em particular, a ABP. Também atuei como instigadora ao elaborar questões-problema para as atividades e pela curadoria de materiais selecionados como exemplos para reflexão. Além disso, como professor responsável pela formação dos professores, atuei nas decisões sobre flexibilização de prazos, critérios de avaliação das atividades e suporte às ações dos tutores ao acompanhar as discussões e interações nos fóruns e postagens das atividades.”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43108" y="52388"/>
            <a:ext cx="765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1800" b="1" dirty="0" smtClean="0">
                <a:solidFill>
                  <a:srgbClr val="BD2C63"/>
                </a:solidFill>
              </a:rPr>
              <a:t>Professor </a:t>
            </a:r>
            <a:r>
              <a:rPr lang="pt-BR" sz="1800" b="1" dirty="0" err="1" smtClean="0">
                <a:solidFill>
                  <a:srgbClr val="BD2C63"/>
                </a:solidFill>
              </a:rPr>
              <a:t>conteudista</a:t>
            </a:r>
            <a:r>
              <a:rPr lang="pt-BR" sz="1800" b="1" dirty="0" smtClean="0">
                <a:solidFill>
                  <a:srgbClr val="BD2C63"/>
                </a:solidFill>
              </a:rPr>
              <a:t> e responsável pelo curso – planejador – elaborador das atividades – curador – gerenciador das atividades</a:t>
            </a:r>
            <a:endParaRPr lang="pt-BR" sz="1800" b="1" dirty="0">
              <a:solidFill>
                <a:srgbClr val="BD2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058"/>
          <a:stretch/>
        </p:blipFill>
        <p:spPr>
          <a:xfrm>
            <a:off x="5116951" y="-140302"/>
            <a:ext cx="4267682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-1" y="-132349"/>
            <a:ext cx="9384634" cy="486076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7" name="Retângulo 6"/>
          <p:cNvSpPr/>
          <p:nvPr/>
        </p:nvSpPr>
        <p:spPr>
          <a:xfrm>
            <a:off x="4189751" y="4542213"/>
            <a:ext cx="5194882" cy="646997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hape 60"/>
          <p:cNvSpPr txBox="1">
            <a:spLocks noGrp="1"/>
          </p:cNvSpPr>
          <p:nvPr>
            <p:ph type="title"/>
          </p:nvPr>
        </p:nvSpPr>
        <p:spPr>
          <a:xfrm>
            <a:off x="3928896" y="4542212"/>
            <a:ext cx="5716591" cy="674474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RELATO 2: TUTOR</a:t>
            </a:r>
          </a:p>
        </p:txBody>
      </p:sp>
      <p:sp>
        <p:nvSpPr>
          <p:cNvPr id="9" name="Shape 163"/>
          <p:cNvSpPr txBox="1">
            <a:spLocks/>
          </p:cNvSpPr>
          <p:nvPr/>
        </p:nvSpPr>
        <p:spPr>
          <a:xfrm>
            <a:off x="604057" y="1316353"/>
            <a:ext cx="8172797" cy="2540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buClr>
                <a:schemeClr val="dk1"/>
              </a:buClr>
              <a:buSzPct val="91666"/>
            </a:pPr>
            <a:r>
              <a:rPr lang="pt-BR" sz="1600" i="1" dirty="0"/>
              <a:t>“Neste curso, tive o papel de orientar, dirigir e supervisionar o processo de ensino-aprendizagem dos participantes.  Estabelecemos uma comunicação por meio dos fóruns de discussão, e-mail interno, chats e de outros mecanismos de comunicação. Como </a:t>
            </a:r>
            <a:r>
              <a:rPr lang="pt-BR" sz="1600" b="1" i="1" dirty="0">
                <a:solidFill>
                  <a:schemeClr val="tx1"/>
                </a:solidFill>
              </a:rPr>
              <a:t>tutora</a:t>
            </a:r>
            <a:r>
              <a:rPr lang="pt-BR" sz="1600" i="1" dirty="0"/>
              <a:t>, tive que mediar a comunicação de conteúdos entre o professor e os participantes do curso; acompanhei as atividades conforme o cronograma do curso; busquei apoiar o professor formador no desenvolvimento das atividades docentes; mantendo a regularidade de acesso ao Ambiente Virtual de Aprendizagem (AVA) e dar retorno às solicitações dos alunos participantes, estabelecendo contato permanente com os mesmos mediando suas atividades. Além disso, realizei a avaliação da participação e das atividades dos participantes.’’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99655" y="73351"/>
            <a:ext cx="8077199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1800" b="1" dirty="0" smtClean="0">
                <a:solidFill>
                  <a:srgbClr val="BD2C63"/>
                </a:solidFill>
              </a:rPr>
              <a:t>Professor tutor – mediador – orientador das atividades – acompanhador das interações no AVA – avaliador e suporte às dúvidas</a:t>
            </a:r>
            <a:endParaRPr lang="pt-BR" sz="1800" b="1" dirty="0">
              <a:solidFill>
                <a:srgbClr val="BD2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0" y="-132350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i="1" dirty="0"/>
          </a:p>
        </p:txBody>
      </p:sp>
      <p:sp>
        <p:nvSpPr>
          <p:cNvPr id="7" name="Retângulo 6"/>
          <p:cNvSpPr/>
          <p:nvPr/>
        </p:nvSpPr>
        <p:spPr>
          <a:xfrm>
            <a:off x="4223084" y="4273592"/>
            <a:ext cx="5194882" cy="947487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hape 60"/>
          <p:cNvSpPr txBox="1">
            <a:spLocks noGrp="1"/>
          </p:cNvSpPr>
          <p:nvPr>
            <p:ph type="title"/>
          </p:nvPr>
        </p:nvSpPr>
        <p:spPr>
          <a:xfrm>
            <a:off x="4333827" y="4205317"/>
            <a:ext cx="4973395" cy="80468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RELATO 3: ALUNO </a:t>
            </a:r>
            <a:r>
              <a:rPr lang="pt-BR" sz="20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(PROFESSOR EM FORMAÇÃO)</a:t>
            </a:r>
          </a:p>
        </p:txBody>
      </p:sp>
      <p:sp>
        <p:nvSpPr>
          <p:cNvPr id="9" name="Shape 163"/>
          <p:cNvSpPr txBox="1">
            <a:spLocks/>
          </p:cNvSpPr>
          <p:nvPr/>
        </p:nvSpPr>
        <p:spPr>
          <a:xfrm>
            <a:off x="410278" y="932729"/>
            <a:ext cx="851947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buClr>
                <a:schemeClr val="dk1"/>
              </a:buClr>
              <a:buSzPct val="78571"/>
            </a:pPr>
            <a:r>
              <a:rPr lang="pt-BR" sz="1600" i="1" dirty="0"/>
              <a:t>“As atividades do Curso foram motivadoras e nos instigaram o tempo todo a buscar informações sobre o tema proposto (uso das redes sociais e da tecnologia móvel), além de oferecer de forma democrática e dinâmica o trabalho em grupo. A proposta constituiu-se em, apoiados na disponibilização do artigo "</a:t>
            </a:r>
            <a:r>
              <a:rPr lang="pt-BR" sz="1600" i="1" u="sng" dirty="0">
                <a:solidFill>
                  <a:schemeClr val="hlink"/>
                </a:solidFill>
                <a:hlinkClick r:id="rId3"/>
              </a:rPr>
              <a:t>Mobile Learning </a:t>
            </a:r>
            <a:r>
              <a:rPr lang="pt-BR" sz="1600" i="1" u="sng" dirty="0" err="1">
                <a:solidFill>
                  <a:schemeClr val="hlink"/>
                </a:solidFill>
                <a:hlinkClick r:id="rId3"/>
              </a:rPr>
              <a:t>Engine</a:t>
            </a:r>
            <a:r>
              <a:rPr lang="pt-BR" sz="1600" i="1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pt-BR" sz="1600" i="1" u="sng" dirty="0" err="1">
                <a:solidFill>
                  <a:schemeClr val="hlink"/>
                </a:solidFill>
                <a:hlinkClick r:id="rId3"/>
              </a:rPr>
              <a:t>Moodle</a:t>
            </a:r>
            <a:r>
              <a:rPr lang="pt-BR" sz="1600" i="1" u="sng" dirty="0">
                <a:solidFill>
                  <a:schemeClr val="hlink"/>
                </a:solidFill>
                <a:hlinkClick r:id="rId3"/>
              </a:rPr>
              <a:t> (MLE - </a:t>
            </a:r>
            <a:r>
              <a:rPr lang="pt-BR" sz="1600" i="1" u="sng" dirty="0" err="1">
                <a:solidFill>
                  <a:schemeClr val="hlink"/>
                </a:solidFill>
                <a:hlinkClick r:id="rId3"/>
              </a:rPr>
              <a:t>Moodle</a:t>
            </a:r>
            <a:r>
              <a:rPr lang="pt-BR" sz="1600" i="1" u="sng" dirty="0">
                <a:solidFill>
                  <a:schemeClr val="hlink"/>
                </a:solidFill>
                <a:hlinkClick r:id="rId3"/>
              </a:rPr>
              <a:t>): das funcionalidades a validação em curso a distância utilizando dispositivos móveis</a:t>
            </a:r>
            <a:r>
              <a:rPr lang="pt-BR" sz="1600" i="1" dirty="0"/>
              <a:t>", elaborarmos um projeto que contemplasse o uso de ferramentas e aplicativos que pudessem ser utilizados no </a:t>
            </a:r>
            <a:r>
              <a:rPr lang="pt-BR" sz="1600" i="1" dirty="0" err="1"/>
              <a:t>Moodle</a:t>
            </a:r>
            <a:r>
              <a:rPr lang="pt-BR" sz="1600" i="1" dirty="0"/>
              <a:t> e que fosse um estímulo a aprendizagem. Através da abertura do Fórum de Discussão (grupo 2), discutimos o tema, as ideias e em seguida, elaboramos coletivamente a apresentação. Um dos membros do grupo ficou responsável pela postagem final na Ferramenta (Base de Dados) no </a:t>
            </a:r>
            <a:r>
              <a:rPr lang="pt-BR" sz="1600" i="1" dirty="0" err="1"/>
              <a:t>Moodle</a:t>
            </a:r>
            <a:r>
              <a:rPr lang="pt-BR" sz="1600" i="1" dirty="0"/>
              <a:t>, dentro do prazo estabelecido. (...)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22892" y="323051"/>
            <a:ext cx="832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BD2C63"/>
                </a:solidFill>
              </a:rPr>
              <a:t>Professor em formação – pesquisador – colaborador - autor</a:t>
            </a:r>
            <a:endParaRPr lang="pt-BR" sz="1800" b="1" dirty="0">
              <a:solidFill>
                <a:srgbClr val="BD2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2" y="-241061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7" name="Retângulo 6"/>
          <p:cNvSpPr/>
          <p:nvPr/>
        </p:nvSpPr>
        <p:spPr>
          <a:xfrm>
            <a:off x="4223083" y="4115711"/>
            <a:ext cx="5194882" cy="1027789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hape 60"/>
          <p:cNvSpPr txBox="1">
            <a:spLocks noGrp="1"/>
          </p:cNvSpPr>
          <p:nvPr>
            <p:ph type="title"/>
          </p:nvPr>
        </p:nvSpPr>
        <p:spPr>
          <a:xfrm>
            <a:off x="4333826" y="4146090"/>
            <a:ext cx="4973395" cy="80468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RELATO 3: ALUNO </a:t>
            </a:r>
            <a:r>
              <a:rPr lang="pt-BR" sz="20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(PROFESSOR EM FORMAÇÃO)</a:t>
            </a:r>
          </a:p>
        </p:txBody>
      </p:sp>
      <p:sp>
        <p:nvSpPr>
          <p:cNvPr id="9" name="Shape 163"/>
          <p:cNvSpPr txBox="1">
            <a:spLocks/>
          </p:cNvSpPr>
          <p:nvPr/>
        </p:nvSpPr>
        <p:spPr>
          <a:xfrm>
            <a:off x="676452" y="1415687"/>
            <a:ext cx="8097872" cy="19213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buClr>
                <a:schemeClr val="dk1"/>
              </a:buClr>
              <a:buSzPct val="78571"/>
            </a:pPr>
            <a:r>
              <a:rPr lang="pt-BR" sz="1600" i="1" dirty="0"/>
              <a:t>(...) Todos puderam colaborar e assumir seus respectivos papéis de forma ativa, exercendo assim seu papel como protagonistas de seu aprendizado, mediados pelo professor e tutor. O encerramento do trabalho se deu da melhor forma possível, pois todos os trabalhos foram disponibilizados a todos os grupos do curso e tivemos a oportunidade de conhecer os outros olhares para a proposta da atividade através do compartilhamento dos outros grupos. Dessa forma, ampliarmos a visão sobre nosso Projeto e também pudemos comentar e contribuir com os Projetos dos outros grupos na ferramenta Base de Dados.”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364673" y="22637"/>
            <a:ext cx="6315142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1800" b="1" dirty="0" smtClean="0">
                <a:solidFill>
                  <a:srgbClr val="BD2C63"/>
                </a:solidFill>
              </a:rPr>
              <a:t>Professor em formação – autonomia – protagonismo – construtor do conhecimento</a:t>
            </a:r>
            <a:endParaRPr lang="pt-BR" sz="1800" b="1" dirty="0">
              <a:solidFill>
                <a:srgbClr val="BD2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0" y="-132350"/>
            <a:ext cx="9417964" cy="4912168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10" name="Shape 181"/>
          <p:cNvSpPr txBox="1">
            <a:spLocks/>
          </p:cNvSpPr>
          <p:nvPr/>
        </p:nvSpPr>
        <p:spPr>
          <a:xfrm>
            <a:off x="420046" y="846030"/>
            <a:ext cx="8613118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61111"/>
              <a:buFont typeface="Arial"/>
              <a:buNone/>
            </a:pPr>
            <a:r>
              <a:rPr lang="pt-BR" sz="1600" dirty="0"/>
              <a:t>Em resumo, o professor atuou em diversas frentes e podemos observar que foram exigidos dele vários papéis em relação ao uso das metodologias ativas. Vejamos:</a:t>
            </a:r>
          </a:p>
          <a:p>
            <a:pPr marL="457200" indent="-228600">
              <a:lnSpc>
                <a:spcPct val="150000"/>
              </a:lnSpc>
              <a:buFontTx/>
              <a:buChar char="●"/>
            </a:pPr>
            <a:r>
              <a:rPr lang="pt-BR" sz="1600" dirty="0" smtClean="0"/>
              <a:t>Elaborador </a:t>
            </a:r>
            <a:r>
              <a:rPr lang="pt-BR" sz="1600" dirty="0"/>
              <a:t>da atividade (proposta com enunciados claros, critérios de avaliação, prazo)</a:t>
            </a:r>
          </a:p>
          <a:p>
            <a:pPr marL="457200" indent="-228600">
              <a:lnSpc>
                <a:spcPct val="150000"/>
              </a:lnSpc>
              <a:buFontTx/>
              <a:buChar char="●"/>
            </a:pPr>
            <a:r>
              <a:rPr lang="pt-BR" sz="1600" dirty="0"/>
              <a:t>Orientador do processo (seleção e curadoria dos exemplos, orientações pontuais, flexibilização de prazo)</a:t>
            </a:r>
          </a:p>
          <a:p>
            <a:pPr marL="457200" indent="-228600">
              <a:lnSpc>
                <a:spcPct val="150000"/>
              </a:lnSpc>
              <a:buFontTx/>
              <a:buChar char="●"/>
            </a:pPr>
            <a:r>
              <a:rPr lang="pt-BR" sz="1600" dirty="0"/>
              <a:t>Motivador/incentivador dos grupos (Palavras de estímulo, auxílio ao tutor)</a:t>
            </a:r>
          </a:p>
          <a:p>
            <a:pPr marL="457200" indent="-228600">
              <a:lnSpc>
                <a:spcPct val="150000"/>
              </a:lnSpc>
              <a:buFontTx/>
              <a:buChar char="●"/>
            </a:pPr>
            <a:r>
              <a:rPr lang="pt-BR" sz="1600" dirty="0"/>
              <a:t>Acompanhador e Monitor dos Projetos dos grupos (gerenciamento)</a:t>
            </a:r>
          </a:p>
          <a:p>
            <a:pPr marL="457200" indent="-228600">
              <a:lnSpc>
                <a:spcPct val="150000"/>
              </a:lnSpc>
              <a:buFontTx/>
              <a:buChar char="●"/>
            </a:pPr>
            <a:r>
              <a:rPr lang="pt-BR" sz="1600" dirty="0"/>
              <a:t>Avaliador dos projetos (critérios, rubrica, avaliação levando em conta a </a:t>
            </a:r>
            <a:r>
              <a:rPr lang="pt-BR" sz="1600" dirty="0" err="1"/>
              <a:t>autoavaliação</a:t>
            </a:r>
            <a:r>
              <a:rPr lang="pt-BR" sz="1600" dirty="0"/>
              <a:t> dos alunos)</a:t>
            </a:r>
          </a:p>
        </p:txBody>
      </p:sp>
      <p:sp>
        <p:nvSpPr>
          <p:cNvPr id="11" name="Shape 180"/>
          <p:cNvSpPr txBox="1">
            <a:spLocks noGrp="1"/>
          </p:cNvSpPr>
          <p:nvPr>
            <p:ph type="title"/>
          </p:nvPr>
        </p:nvSpPr>
        <p:spPr>
          <a:xfrm>
            <a:off x="311700" y="1832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b="1" dirty="0"/>
              <a:t>Os diversos papéis exercidos pelo professor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76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1" y="-132350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8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Os papéis do professor nas </a:t>
            </a:r>
            <a:r>
              <a:rPr lang="pt-BR" dirty="0" err="1"/>
              <a:t>MAs</a:t>
            </a:r>
            <a:r>
              <a:rPr lang="pt-BR" dirty="0"/>
              <a:t>.</a:t>
            </a:r>
          </a:p>
        </p:txBody>
      </p:sp>
      <p:sp>
        <p:nvSpPr>
          <p:cNvPr id="9" name="Shape 187"/>
          <p:cNvSpPr txBox="1">
            <a:spLocks/>
          </p:cNvSpPr>
          <p:nvPr/>
        </p:nvSpPr>
        <p:spPr>
          <a:xfrm>
            <a:off x="311700" y="13880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 dirty="0"/>
              <a:t>No contexto da Aprendizagem Baseada em Projetos (ABP), o professor exerceu diversos papéis, desencadeando um processo contínuo na busca pela melhoria da qualidade e novas estratégias de aprendizagem. </a:t>
            </a:r>
          </a:p>
          <a:p>
            <a:pPr>
              <a:buClr>
                <a:schemeClr val="dk1"/>
              </a:buClr>
              <a:buSzPct val="61111"/>
              <a:buFont typeface="Arial"/>
              <a:buNone/>
            </a:pPr>
            <a:endParaRPr lang="pt-BR" sz="1800" dirty="0"/>
          </a:p>
          <a:p>
            <a:pPr marL="457200" indent="-69850"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 i="1" dirty="0"/>
              <a:t>“O papel do professor não mais como provedor e controlador direto das informações e da aprendizagem, mas como planejador e gestor das estratégias adequadas e </a:t>
            </a:r>
            <a:r>
              <a:rPr lang="pt-BR" sz="1800" i="1" dirty="0" smtClean="0"/>
              <a:t>mediador </a:t>
            </a:r>
            <a:r>
              <a:rPr lang="pt-BR" sz="1800" i="1" dirty="0"/>
              <a:t>entre todos os recursos disponíveis... ”</a:t>
            </a:r>
            <a:r>
              <a:rPr lang="pt-BR" sz="1800" dirty="0"/>
              <a:t> </a:t>
            </a:r>
          </a:p>
          <a:p>
            <a:pPr marL="457200" indent="-69850">
              <a:buClr>
                <a:schemeClr val="dk1"/>
              </a:buClr>
              <a:buSzPct val="61111"/>
              <a:buFont typeface="Arial"/>
              <a:buNone/>
            </a:pPr>
            <a:endParaRPr lang="pt-BR" sz="1800" dirty="0"/>
          </a:p>
          <a:p>
            <a:pPr marL="457200" indent="-69850"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 dirty="0"/>
              <a:t>(PETEROSSI e ITOCAZU, 2005, p. 106)</a:t>
            </a:r>
          </a:p>
        </p:txBody>
      </p:sp>
      <p:sp>
        <p:nvSpPr>
          <p:cNvPr id="7" name="Retângulo 6"/>
          <p:cNvSpPr/>
          <p:nvPr/>
        </p:nvSpPr>
        <p:spPr>
          <a:xfrm>
            <a:off x="5570620" y="4532193"/>
            <a:ext cx="3847345" cy="551404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hape 60"/>
          <p:cNvSpPr txBox="1">
            <a:spLocks/>
          </p:cNvSpPr>
          <p:nvPr/>
        </p:nvSpPr>
        <p:spPr>
          <a:xfrm>
            <a:off x="5017168" y="4477238"/>
            <a:ext cx="4609686" cy="8046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rPr lang="pt-BR" sz="3200" b="1" spc="300" smtClean="0">
                <a:solidFill>
                  <a:srgbClr val="BD2C63"/>
                </a:solidFill>
                <a:latin typeface="Arial Narrow" panose="020B0606020202030204" pitchFamily="34" charset="0"/>
              </a:rPr>
              <a:t>CONCLUSÃO</a:t>
            </a:r>
            <a:endParaRPr lang="pt-BR" sz="3200" b="1" spc="300" dirty="0">
              <a:solidFill>
                <a:srgbClr val="BD2C6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0" y="-136806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7" name="Retângulo 6"/>
          <p:cNvSpPr/>
          <p:nvPr/>
        </p:nvSpPr>
        <p:spPr>
          <a:xfrm>
            <a:off x="5570620" y="4532193"/>
            <a:ext cx="3847345" cy="551404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hape 60"/>
          <p:cNvSpPr txBox="1">
            <a:spLocks noGrp="1"/>
          </p:cNvSpPr>
          <p:nvPr>
            <p:ph type="title"/>
          </p:nvPr>
        </p:nvSpPr>
        <p:spPr>
          <a:xfrm>
            <a:off x="5017168" y="4477238"/>
            <a:ext cx="4609686" cy="80468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REFERÊNCIAS</a:t>
            </a:r>
          </a:p>
        </p:txBody>
      </p:sp>
      <p:sp>
        <p:nvSpPr>
          <p:cNvPr id="9" name="Shape 199"/>
          <p:cNvSpPr txBox="1">
            <a:spLocks/>
          </p:cNvSpPr>
          <p:nvPr/>
        </p:nvSpPr>
        <p:spPr>
          <a:xfrm>
            <a:off x="496611" y="529105"/>
            <a:ext cx="8256300" cy="367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pt-BR" dirty="0"/>
              <a:t>KENSKI, V. Educação e tecnologias. O novo ritmo da informação. Campinas: Papirus. Editora. 2013.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pt-BR" dirty="0"/>
              <a:t>LIBÂNEO, José Carlos. Adeus Professor, Adeus Professora? novas exigências educacionais e profissões docente. São Paulo: Cortez, 1998.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pt-BR" dirty="0"/>
              <a:t>MARKHAM, T.; LARMER, J.; RAVITZ, J. Aprendizagem baseada em projetos: guia para professores de ensino fundamental e médio. Porto Alegre: Artmed, 2008.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PETEROSSI, H. G.; ITOCAZU, N. A. As novas tecnologias de informação e comunicação e a prática docente. In PETEROSSI, H. G.; MENEZES, J. G. C. (Org.). Revisando o saber e o fazer docente. São Paulo: Pioneira, p. 113-130, 2005.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MORÁN, José. Mudando a educação com metodologias ativas. In: SOUZA, Carlos Alberto de; MORALES, </a:t>
            </a:r>
            <a:r>
              <a:rPr lang="pt-BR" dirty="0" err="1"/>
              <a:t>Ofelia</a:t>
            </a:r>
            <a:r>
              <a:rPr lang="pt-BR" dirty="0"/>
              <a:t> Elisa Torres (</a:t>
            </a:r>
            <a:r>
              <a:rPr lang="pt-BR" dirty="0" err="1"/>
              <a:t>orgs</a:t>
            </a:r>
            <a:r>
              <a:rPr lang="pt-BR" dirty="0"/>
              <a:t>.). Coleção Mídias Contemporâneas. Convergências Midiáticas, Educação e Cidadania: aproximações jovens. Vol. II. PG: Foca Foto-PROEX/UEPG, 2015.</a:t>
            </a:r>
          </a:p>
          <a:p>
            <a:endParaRPr lang="pt-BR" dirty="0">
              <a:solidFill>
                <a:schemeClr val="dk1"/>
              </a:solidFill>
            </a:endParaRPr>
          </a:p>
          <a:p>
            <a:r>
              <a:rPr lang="pt-BR" dirty="0">
                <a:solidFill>
                  <a:schemeClr val="dk1"/>
                </a:solidFill>
              </a:rPr>
              <a:t> </a:t>
            </a:r>
          </a:p>
          <a:p>
            <a:pPr>
              <a:buClr>
                <a:schemeClr val="dk1"/>
              </a:buClr>
              <a:buSzPct val="78571"/>
              <a:buFont typeface="Arial"/>
              <a:buNone/>
            </a:pPr>
            <a:endParaRPr lang="pt-BR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429609" y="-132350"/>
            <a:ext cx="9847574" cy="5546559"/>
            <a:chOff x="0" y="0"/>
            <a:chExt cx="9131968" cy="51435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56"/>
            <a:stretch/>
          </p:blipFill>
          <p:spPr>
            <a:xfrm>
              <a:off x="5143500" y="0"/>
              <a:ext cx="3988468" cy="5143500"/>
            </a:xfrm>
            <a:prstGeom prst="rect">
              <a:avLst/>
            </a:prstGeom>
          </p:spPr>
        </p:pic>
      </p:grpSp>
      <p:sp>
        <p:nvSpPr>
          <p:cNvPr id="12" name="Retângulo 11"/>
          <p:cNvSpPr/>
          <p:nvPr/>
        </p:nvSpPr>
        <p:spPr>
          <a:xfrm>
            <a:off x="-429608" y="545555"/>
            <a:ext cx="9847574" cy="4029431"/>
          </a:xfrm>
          <a:prstGeom prst="rect">
            <a:avLst/>
          </a:prstGeom>
          <a:solidFill>
            <a:srgbClr val="DB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657143" y="663632"/>
            <a:ext cx="5342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rgbClr val="B34175"/>
                </a:solidFill>
              </a:rPr>
              <a:t>Obrigada!</a:t>
            </a:r>
          </a:p>
        </p:txBody>
      </p:sp>
      <p:sp>
        <p:nvSpPr>
          <p:cNvPr id="15" name="Shape 205"/>
          <p:cNvSpPr txBox="1"/>
          <p:nvPr/>
        </p:nvSpPr>
        <p:spPr>
          <a:xfrm>
            <a:off x="1092858" y="1891001"/>
            <a:ext cx="6174600" cy="2802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800" dirty="0" err="1"/>
              <a:t>Kenia</a:t>
            </a:r>
            <a:r>
              <a:rPr lang="pt-BR" sz="1800" dirty="0"/>
              <a:t> Rosa de Paula Nazário | </a:t>
            </a:r>
            <a:r>
              <a:rPr lang="pt-BR" sz="1800" u="sng" dirty="0">
                <a:solidFill>
                  <a:schemeClr val="hlink"/>
                </a:solidFill>
                <a:hlinkClick r:id="rId4"/>
              </a:rPr>
              <a:t>kenia.uab@gmail.com</a:t>
            </a:r>
            <a:r>
              <a:rPr lang="pt-BR" sz="1800" dirty="0"/>
              <a:t> </a:t>
            </a:r>
          </a:p>
          <a:p>
            <a:pPr lvl="0" algn="ctr">
              <a:spcBef>
                <a:spcPts val="0"/>
              </a:spcBef>
              <a:buNone/>
            </a:pPr>
            <a:endParaRPr sz="1800" dirty="0"/>
          </a:p>
          <a:p>
            <a:pPr lvl="0" algn="ctr" rtl="0">
              <a:spcBef>
                <a:spcPts val="0"/>
              </a:spcBef>
              <a:buNone/>
            </a:pPr>
            <a:r>
              <a:rPr lang="pt-BR" sz="1800" dirty="0"/>
              <a:t>Helena Gordon Silva Leme | </a:t>
            </a:r>
            <a:r>
              <a:rPr lang="pt-BR" sz="1800" u="sng" dirty="0">
                <a:solidFill>
                  <a:schemeClr val="hlink"/>
                </a:solidFill>
                <a:hlinkClick r:id="rId5"/>
              </a:rPr>
              <a:t>hgsleme@gmail.com</a:t>
            </a:r>
          </a:p>
          <a:p>
            <a:pPr lvl="0" algn="ctr">
              <a:spcBef>
                <a:spcPts val="0"/>
              </a:spcBef>
              <a:buNone/>
            </a:pPr>
            <a:endParaRPr sz="1800" dirty="0"/>
          </a:p>
          <a:p>
            <a:pPr lvl="0" algn="ctr" rtl="0">
              <a:spcBef>
                <a:spcPts val="0"/>
              </a:spcBef>
              <a:buNone/>
            </a:pPr>
            <a:r>
              <a:rPr lang="pt-BR" sz="1800" dirty="0"/>
              <a:t>Rosimeire </a:t>
            </a:r>
            <a:r>
              <a:rPr lang="pt-BR" sz="1800" dirty="0" err="1"/>
              <a:t>Vizentim</a:t>
            </a:r>
            <a:r>
              <a:rPr lang="pt-BR" sz="1800" dirty="0"/>
              <a:t> | </a:t>
            </a:r>
            <a:r>
              <a:rPr lang="pt-BR" sz="1800" u="sng" dirty="0">
                <a:solidFill>
                  <a:schemeClr val="hlink"/>
                </a:solidFill>
                <a:hlinkClick r:id="rId6"/>
              </a:rPr>
              <a:t>vizentim@gmail.com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7591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429609" y="-132350"/>
            <a:ext cx="9847574" cy="5546559"/>
            <a:chOff x="0" y="0"/>
            <a:chExt cx="9131968" cy="514350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43500" cy="514350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56"/>
            <a:stretch/>
          </p:blipFill>
          <p:spPr>
            <a:xfrm>
              <a:off x="5143500" y="0"/>
              <a:ext cx="3988468" cy="5143500"/>
            </a:xfrm>
            <a:prstGeom prst="rect">
              <a:avLst/>
            </a:prstGeom>
          </p:spPr>
        </p:pic>
      </p:grpSp>
      <p:sp>
        <p:nvSpPr>
          <p:cNvPr id="12" name="Fluxograma: Documento 11"/>
          <p:cNvSpPr/>
          <p:nvPr/>
        </p:nvSpPr>
        <p:spPr>
          <a:xfrm>
            <a:off x="-429609" y="-132350"/>
            <a:ext cx="9847574" cy="486076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06613" y="395514"/>
            <a:ext cx="8392219" cy="286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ct val="61111"/>
              <a:buNone/>
            </a:pPr>
            <a:r>
              <a:rPr lang="pt-BR" sz="1600" dirty="0"/>
              <a:t>Atualmente a formação de professores assume novos desafios:</a:t>
            </a:r>
          </a:p>
          <a:p>
            <a:pPr marL="457200" lvl="0" indent="-69850">
              <a:buClr>
                <a:schemeClr val="dk1"/>
              </a:buClr>
              <a:buSzPct val="78571"/>
              <a:buNone/>
            </a:pPr>
            <a:r>
              <a:rPr lang="pt-BR" sz="2000" i="1" dirty="0"/>
              <a:t>“</a:t>
            </a:r>
            <a:r>
              <a:rPr lang="pt-BR" sz="2000" b="1" i="1" dirty="0">
                <a:solidFill>
                  <a:srgbClr val="050B2D"/>
                </a:solidFill>
              </a:rPr>
              <a:t>É preciso que </a:t>
            </a:r>
            <a:r>
              <a:rPr lang="pt-BR" sz="2000" b="1" i="1" dirty="0">
                <a:solidFill>
                  <a:srgbClr val="FF0000"/>
                </a:solidFill>
              </a:rPr>
              <a:t>um novo profissional docente </a:t>
            </a:r>
            <a:r>
              <a:rPr lang="pt-BR" sz="2000" b="1" i="1" dirty="0">
                <a:solidFill>
                  <a:srgbClr val="050B2D"/>
                </a:solidFill>
              </a:rPr>
              <a:t>- conhecedor profundo das inter-relações pedagógicas, psicológicas, políticas e tecnológicas nas atividades de ensino e aprendizagem - esteja presente para dimensionar, programar e orientar com habilidade a produção de ações educativas que vá ao encontro das necessidades de formação continuada das pessoas em diferenciados caminhos</a:t>
            </a:r>
            <a:r>
              <a:rPr lang="pt-BR" sz="2000" i="1" dirty="0"/>
              <a:t>.” (</a:t>
            </a:r>
            <a:r>
              <a:rPr lang="pt-BR" sz="2000" i="1" dirty="0" err="1"/>
              <a:t>Kenski</a:t>
            </a:r>
            <a:r>
              <a:rPr lang="pt-BR" sz="2000" i="1" dirty="0"/>
              <a:t>, 2013 p.10)</a:t>
            </a:r>
          </a:p>
          <a:p>
            <a:pPr lvl="0">
              <a:spcBef>
                <a:spcPts val="0"/>
              </a:spcBef>
              <a:buNone/>
            </a:pPr>
            <a:r>
              <a:rPr lang="pt-BR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6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0" y="-132350"/>
            <a:ext cx="9417964" cy="486076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54642" y="4532193"/>
            <a:ext cx="5363324" cy="551404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hape 60"/>
          <p:cNvSpPr txBox="1">
            <a:spLocks noGrp="1"/>
          </p:cNvSpPr>
          <p:nvPr>
            <p:ph type="title"/>
          </p:nvPr>
        </p:nvSpPr>
        <p:spPr>
          <a:xfrm>
            <a:off x="4006514" y="4489270"/>
            <a:ext cx="5331580" cy="80468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METODOLOGIAS ATIVAS</a:t>
            </a:r>
          </a:p>
        </p:txBody>
      </p:sp>
      <p:sp>
        <p:nvSpPr>
          <p:cNvPr id="16" name="Shape 79"/>
          <p:cNvSpPr txBox="1">
            <a:spLocks/>
          </p:cNvSpPr>
          <p:nvPr/>
        </p:nvSpPr>
        <p:spPr>
          <a:xfrm>
            <a:off x="448682" y="491181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800" dirty="0"/>
              <a:t>Segundo Moran (2015), as metodologias ativas são pontos de partida para avançar para processos mais avançados de reflexão, de integração cognitiva, de generalização, de reelaboração de novas práticas.</a:t>
            </a:r>
          </a:p>
          <a:p>
            <a:pPr algn="ctr"/>
            <a:endParaRPr lang="pt-BR" sz="1800" dirty="0"/>
          </a:p>
        </p:txBody>
      </p:sp>
      <p:sp>
        <p:nvSpPr>
          <p:cNvPr id="2" name="Retângulo 1"/>
          <p:cNvSpPr/>
          <p:nvPr/>
        </p:nvSpPr>
        <p:spPr>
          <a:xfrm>
            <a:off x="751137" y="1646488"/>
            <a:ext cx="3957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/>
              <a:t>Exemplos de Metodologias Ativas:</a:t>
            </a:r>
          </a:p>
          <a:p>
            <a:pPr algn="ctr"/>
            <a:r>
              <a:rPr lang="pt-BR" dirty="0"/>
              <a:t>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83538" y="2125217"/>
            <a:ext cx="1663745" cy="1105939"/>
          </a:xfrm>
          <a:prstGeom prst="rect">
            <a:avLst/>
          </a:prstGeom>
          <a:solidFill>
            <a:srgbClr val="BD2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369436" y="2300753"/>
            <a:ext cx="2038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Aprendizagem Baseada em Projetos (ABP)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533002" y="2125216"/>
            <a:ext cx="1663745" cy="1105939"/>
          </a:xfrm>
          <a:prstGeom prst="rect">
            <a:avLst/>
          </a:prstGeom>
          <a:solidFill>
            <a:srgbClr val="BCC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115299" y="2484755"/>
            <a:ext cx="2038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Gamificação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268030" y="2144445"/>
            <a:ext cx="1663745" cy="1105939"/>
          </a:xfrm>
          <a:prstGeom prst="rect">
            <a:avLst/>
          </a:prstGeom>
          <a:solidFill>
            <a:srgbClr val="82A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774645" y="2298030"/>
            <a:ext cx="2228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Aprendizagem Baseada em Problemas (ABP)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074500" y="2512748"/>
            <a:ext cx="18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entre outros...</a:t>
            </a:r>
          </a:p>
        </p:txBody>
      </p:sp>
    </p:spTree>
    <p:extLst>
      <p:ext uri="{BB962C8B-B14F-4D97-AF65-F5344CB8AC3E}">
        <p14:creationId xmlns:p14="http://schemas.microsoft.com/office/powerpoint/2010/main" val="12669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490540" y="699079"/>
            <a:ext cx="5979695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2000" dirty="0"/>
          </a:p>
          <a:p>
            <a:pPr marL="457200"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2000" dirty="0">
                <a:solidFill>
                  <a:schemeClr val="tx1"/>
                </a:solidFill>
              </a:rPr>
              <a:t>A metodologia da </a:t>
            </a:r>
            <a:r>
              <a:rPr lang="pt-BR" sz="2000" b="1" dirty="0">
                <a:solidFill>
                  <a:schemeClr val="tx1"/>
                </a:solidFill>
              </a:rPr>
              <a:t>aprendizagem baseada em projetos</a:t>
            </a:r>
            <a:r>
              <a:rPr lang="pt-BR" sz="2000" dirty="0">
                <a:solidFill>
                  <a:schemeClr val="tx1"/>
                </a:solidFill>
              </a:rPr>
              <a:t> em conjunto com a </a:t>
            </a:r>
            <a:r>
              <a:rPr lang="pt-BR" sz="2000" b="1" dirty="0">
                <a:solidFill>
                  <a:schemeClr val="tx1"/>
                </a:solidFill>
              </a:rPr>
              <a:t>utilização de novas tecnologias</a:t>
            </a:r>
            <a:r>
              <a:rPr lang="pt-BR" sz="2000" dirty="0">
                <a:solidFill>
                  <a:schemeClr val="tx1"/>
                </a:solidFill>
              </a:rPr>
              <a:t>, traz </a:t>
            </a:r>
            <a:r>
              <a:rPr lang="pt-BR" sz="2000" b="1" dirty="0">
                <a:solidFill>
                  <a:schemeClr val="tx1"/>
                </a:solidFill>
              </a:rPr>
              <a:t>um novo sentido para a aprendizagem</a:t>
            </a:r>
            <a:r>
              <a:rPr lang="pt-BR" sz="2000" dirty="0">
                <a:solidFill>
                  <a:schemeClr val="tx1"/>
                </a:solidFill>
              </a:rPr>
              <a:t>, pois auxilia os alunos a desenvolverem </a:t>
            </a:r>
            <a:r>
              <a:rPr lang="pt-BR" sz="2000" b="1" dirty="0">
                <a:solidFill>
                  <a:schemeClr val="tx1"/>
                </a:solidFill>
              </a:rPr>
              <a:t>habilidades e competências</a:t>
            </a:r>
            <a:r>
              <a:rPr lang="pt-BR" sz="2000" dirty="0">
                <a:solidFill>
                  <a:schemeClr val="tx1"/>
                </a:solidFill>
              </a:rPr>
              <a:t> para a vida numa sociedade baseada no conhecimento e altamente tecnológica.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582543" y="1132326"/>
            <a:ext cx="2028309" cy="1268298"/>
          </a:xfrm>
          <a:prstGeom prst="rect">
            <a:avLst/>
          </a:prstGeom>
          <a:solidFill>
            <a:srgbClr val="BD2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8441" y="1307862"/>
            <a:ext cx="2322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Aprendizagem Baseada em Projetos (ABP)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387" t="17766" r="6617" b="6364"/>
          <a:stretch/>
        </p:blipFill>
        <p:spPr>
          <a:xfrm>
            <a:off x="582543" y="2534254"/>
            <a:ext cx="2050869" cy="1728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66935" y="2505284"/>
            <a:ext cx="55920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61111"/>
            </a:pPr>
            <a:r>
              <a:rPr lang="pt-BR" sz="1600" dirty="0">
                <a:solidFill>
                  <a:schemeClr val="tx1"/>
                </a:solidFill>
              </a:rPr>
              <a:t>O projeto necessita de instrumentos de </a:t>
            </a:r>
            <a:r>
              <a:rPr lang="pt-BR" sz="1800" b="1" dirty="0">
                <a:solidFill>
                  <a:schemeClr val="tx1"/>
                </a:solidFill>
              </a:rPr>
              <a:t>avaliação</a:t>
            </a:r>
            <a:r>
              <a:rPr lang="pt-BR" sz="1600" dirty="0">
                <a:solidFill>
                  <a:schemeClr val="tx1"/>
                </a:solidFill>
              </a:rPr>
              <a:t> para monitorar o processo de desenvolvimento; precisa de </a:t>
            </a:r>
            <a:r>
              <a:rPr lang="pt-BR" sz="1800" b="1" dirty="0">
                <a:solidFill>
                  <a:schemeClr val="tx1"/>
                </a:solidFill>
              </a:rPr>
              <a:t>pesquisa</a:t>
            </a:r>
            <a:r>
              <a:rPr lang="pt-BR" sz="1600" dirty="0">
                <a:solidFill>
                  <a:schemeClr val="tx1"/>
                </a:solidFill>
              </a:rPr>
              <a:t> e informação, e; promove a </a:t>
            </a:r>
            <a:r>
              <a:rPr lang="pt-BR" sz="1800" b="1" dirty="0">
                <a:solidFill>
                  <a:schemeClr val="tx1"/>
                </a:solidFill>
              </a:rPr>
              <a:t>interdisciplinaridade</a:t>
            </a:r>
            <a:r>
              <a:rPr lang="pt-BR" sz="1600" dirty="0">
                <a:solidFill>
                  <a:schemeClr val="tx1"/>
                </a:solidFill>
              </a:rPr>
              <a:t> e a aprendizagem significativa. </a:t>
            </a:r>
            <a:endParaRPr lang="pt-BR" sz="1600" dirty="0" smtClean="0">
              <a:solidFill>
                <a:schemeClr val="tx1"/>
              </a:solidFill>
            </a:endParaRPr>
          </a:p>
          <a:p>
            <a:pPr lvl="0" algn="ctr">
              <a:buClr>
                <a:schemeClr val="dk1"/>
              </a:buClr>
              <a:buSzPct val="61111"/>
            </a:pPr>
            <a:endParaRPr lang="pt-BR" sz="1600" dirty="0">
              <a:solidFill>
                <a:schemeClr val="tx1"/>
              </a:solidFill>
            </a:endParaRPr>
          </a:p>
          <a:p>
            <a:pPr lvl="0" algn="ctr">
              <a:buClr>
                <a:schemeClr val="dk1"/>
              </a:buClr>
              <a:buSzPct val="61111"/>
            </a:pPr>
            <a:r>
              <a:rPr lang="pt-BR" sz="1600" dirty="0">
                <a:solidFill>
                  <a:schemeClr val="tx1"/>
                </a:solidFill>
              </a:rPr>
              <a:t>O papel do professor, segundo o autor, deve ser de </a:t>
            </a:r>
            <a:r>
              <a:rPr lang="pt-BR" sz="2000" b="1" dirty="0">
                <a:solidFill>
                  <a:schemeClr val="tx1"/>
                </a:solidFill>
              </a:rPr>
              <a:t>mediador de conflitos e aprendizagens </a:t>
            </a:r>
            <a:r>
              <a:rPr lang="pt-BR" sz="1600" dirty="0">
                <a:solidFill>
                  <a:schemeClr val="tx1"/>
                </a:solidFill>
              </a:rPr>
              <a:t>e estar apto a fazer as intervenções necessárias</a:t>
            </a:r>
            <a:r>
              <a:rPr lang="pt-BR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t="12720" b="19683"/>
          <a:stretch/>
        </p:blipFill>
        <p:spPr>
          <a:xfrm rot="16200000">
            <a:off x="5178114" y="972185"/>
            <a:ext cx="4732643" cy="3199130"/>
          </a:xfrm>
          <a:prstGeom prst="rect">
            <a:avLst/>
          </a:prstGeom>
        </p:spPr>
      </p:pic>
      <p:sp>
        <p:nvSpPr>
          <p:cNvPr id="13" name="Shape 61"/>
          <p:cNvSpPr txBox="1">
            <a:spLocks noGrp="1"/>
          </p:cNvSpPr>
          <p:nvPr>
            <p:ph type="body" idx="1"/>
          </p:nvPr>
        </p:nvSpPr>
        <p:spPr>
          <a:xfrm>
            <a:off x="266935" y="410857"/>
            <a:ext cx="5927853" cy="18889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ct val="61111"/>
              <a:buNone/>
            </a:pPr>
            <a:r>
              <a:rPr lang="pt-BR" sz="2000" dirty="0">
                <a:solidFill>
                  <a:schemeClr val="dk1"/>
                </a:solidFill>
              </a:rPr>
              <a:t>Moran (2015) destaca que a ABP exige uma fundamentação teórica, interação (aluno-aluno; professor-aluno; aluno-tutor),</a:t>
            </a:r>
            <a:r>
              <a:rPr lang="pt-BR" sz="2800" b="1" dirty="0">
                <a:solidFill>
                  <a:srgbClr val="050B2D"/>
                </a:solidFill>
              </a:rPr>
              <a:t> </a:t>
            </a:r>
            <a:r>
              <a:rPr lang="pt-BR" sz="2800" b="1" dirty="0">
                <a:solidFill>
                  <a:srgbClr val="AB3A02"/>
                </a:solidFill>
              </a:rPr>
              <a:t>colaboração</a:t>
            </a:r>
            <a:r>
              <a:rPr lang="pt-BR" sz="2000" dirty="0">
                <a:solidFill>
                  <a:schemeClr val="dk1"/>
                </a:solidFill>
              </a:rPr>
              <a:t>, </a:t>
            </a:r>
            <a:r>
              <a:rPr lang="pt-BR" sz="2800" b="1" dirty="0">
                <a:solidFill>
                  <a:srgbClr val="AB3A02"/>
                </a:solidFill>
              </a:rPr>
              <a:t>cooperação</a:t>
            </a:r>
            <a:r>
              <a:rPr lang="pt-BR" sz="2000" dirty="0">
                <a:solidFill>
                  <a:schemeClr val="dk1"/>
                </a:solidFill>
              </a:rPr>
              <a:t> e </a:t>
            </a:r>
            <a:r>
              <a:rPr lang="pt-BR" sz="2800" b="1" dirty="0">
                <a:solidFill>
                  <a:srgbClr val="AB3A02"/>
                </a:solidFill>
              </a:rPr>
              <a:t>comunicação</a:t>
            </a:r>
            <a:r>
              <a:rPr lang="pt-BR" sz="2000" dirty="0">
                <a:solidFill>
                  <a:schemeClr val="dk1"/>
                </a:solidFill>
              </a:rPr>
              <a:t>. </a:t>
            </a:r>
          </a:p>
          <a:p>
            <a:pPr lvl="0" algn="ctr">
              <a:buClr>
                <a:schemeClr val="dk1"/>
              </a:buClr>
              <a:buSzPct val="61111"/>
              <a:buNone/>
            </a:pPr>
            <a:endParaRPr lang="pt-B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0" y="-128281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654842" y="4532193"/>
            <a:ext cx="3763124" cy="551404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hape 60"/>
          <p:cNvSpPr txBox="1">
            <a:spLocks noGrp="1"/>
          </p:cNvSpPr>
          <p:nvPr>
            <p:ph type="title"/>
          </p:nvPr>
        </p:nvSpPr>
        <p:spPr>
          <a:xfrm>
            <a:off x="4728409" y="4477238"/>
            <a:ext cx="5716591" cy="80468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A ATIVIDADE</a:t>
            </a:r>
          </a:p>
        </p:txBody>
      </p:sp>
      <p:sp>
        <p:nvSpPr>
          <p:cNvPr id="18" name="Shape 91"/>
          <p:cNvSpPr txBox="1">
            <a:spLocks/>
          </p:cNvSpPr>
          <p:nvPr/>
        </p:nvSpPr>
        <p:spPr>
          <a:xfrm>
            <a:off x="544949" y="527725"/>
            <a:ext cx="8137875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ct val="61111"/>
              <a:buFont typeface="Arial"/>
              <a:buNone/>
            </a:pPr>
            <a:r>
              <a:rPr lang="pt-BR" sz="2000" dirty="0"/>
              <a:t>A atividade </a:t>
            </a:r>
            <a:r>
              <a:rPr lang="pt-BR" sz="2000" b="1" dirty="0"/>
              <a:t>Projeto</a:t>
            </a:r>
            <a:r>
              <a:rPr lang="pt-BR" sz="2000" dirty="0"/>
              <a:t> teve como objetivo motivar os participantes a:</a:t>
            </a:r>
          </a:p>
          <a:p>
            <a:pPr algn="just">
              <a:buClr>
                <a:schemeClr val="dk1"/>
              </a:buClr>
              <a:buSzPct val="61111"/>
              <a:buFont typeface="Arial"/>
              <a:buNone/>
            </a:pPr>
            <a:endParaRPr lang="pt-BR" sz="1600" dirty="0"/>
          </a:p>
          <a:p>
            <a:pPr marL="914400" lvl="1" indent="-342900" algn="just">
              <a:buSzPct val="100000"/>
              <a:buFontTx/>
              <a:buAutoNum type="alphaLcParenR"/>
            </a:pPr>
            <a:r>
              <a:rPr lang="pt-BR" sz="2000" dirty="0"/>
              <a:t>descobrirem novas possibilidades de aplicação das Tecnologias da Informação Móveis e Sem Fio (TIMS) na educação, e</a:t>
            </a:r>
          </a:p>
          <a:p>
            <a:pPr marL="914400" lvl="1" indent="-342900" algn="just">
              <a:buSzPct val="100000"/>
              <a:buFontTx/>
              <a:buAutoNum type="alphaLcParenR"/>
            </a:pPr>
            <a:endParaRPr lang="pt-BR" sz="2000" dirty="0"/>
          </a:p>
          <a:p>
            <a:pPr marL="914400" lvl="1" indent="-342900" algn="just">
              <a:buSzPct val="100000"/>
              <a:buFontTx/>
              <a:buAutoNum type="alphaLcParenR"/>
            </a:pPr>
            <a:r>
              <a:rPr lang="pt-BR" sz="2000" dirty="0"/>
              <a:t>elaborarem atividades que auxiliassem seus alunos na aprendizagem usando as vantagens da tecnologia móvel. </a:t>
            </a:r>
          </a:p>
          <a:p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521530" y="2960182"/>
            <a:ext cx="6745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dk1"/>
              </a:buClr>
              <a:buSzPct val="61111"/>
            </a:pPr>
            <a:endParaRPr lang="pt-BR" sz="1800" dirty="0">
              <a:solidFill>
                <a:srgbClr val="BD2C63"/>
              </a:solidFill>
            </a:endParaRPr>
          </a:p>
          <a:p>
            <a:pPr algn="just">
              <a:buClr>
                <a:schemeClr val="dk1"/>
              </a:buClr>
              <a:buSzPct val="91666"/>
            </a:pPr>
            <a:r>
              <a:rPr lang="pt-BR" sz="1800" dirty="0">
                <a:solidFill>
                  <a:srgbClr val="BD2C63"/>
                </a:solidFill>
              </a:rPr>
              <a:t>A proposta: </a:t>
            </a:r>
            <a:r>
              <a:rPr lang="pt-BR" sz="1800" i="1" dirty="0">
                <a:solidFill>
                  <a:srgbClr val="BD2C63"/>
                </a:solidFill>
              </a:rPr>
              <a:t>“Criar uma atividade que utilize recursos das TIMS atreladas ao AVA (</a:t>
            </a:r>
            <a:r>
              <a:rPr lang="pt-BR" sz="1800" i="1" dirty="0" err="1">
                <a:solidFill>
                  <a:srgbClr val="BD2C63"/>
                </a:solidFill>
              </a:rPr>
              <a:t>Moodle</a:t>
            </a:r>
            <a:r>
              <a:rPr lang="pt-BR" sz="1800" i="1" dirty="0">
                <a:solidFill>
                  <a:srgbClr val="BD2C63"/>
                </a:solidFill>
              </a:rPr>
              <a:t>) em um curso </a:t>
            </a:r>
            <a:r>
              <a:rPr lang="pt-BR" sz="1800" i="1" dirty="0" err="1">
                <a:solidFill>
                  <a:srgbClr val="BD2C63"/>
                </a:solidFill>
              </a:rPr>
              <a:t>EaD</a:t>
            </a:r>
            <a:r>
              <a:rPr lang="pt-BR" sz="1800" i="1" dirty="0">
                <a:solidFill>
                  <a:srgbClr val="BD2C63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5058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>
          <a:xfrm>
            <a:off x="0" y="-132350"/>
            <a:ext cx="5116950" cy="55465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/>
        </p:blipFill>
        <p:spPr>
          <a:xfrm>
            <a:off x="5116950" y="-132350"/>
            <a:ext cx="4301015" cy="5546559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0" y="-114301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23084" y="4532193"/>
            <a:ext cx="5194882" cy="551404"/>
          </a:xfrm>
          <a:prstGeom prst="rect">
            <a:avLst/>
          </a:prstGeom>
          <a:solidFill>
            <a:srgbClr val="BCCB3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hape 60"/>
          <p:cNvSpPr txBox="1">
            <a:spLocks noGrp="1"/>
          </p:cNvSpPr>
          <p:nvPr>
            <p:ph type="title"/>
          </p:nvPr>
        </p:nvSpPr>
        <p:spPr>
          <a:xfrm>
            <a:off x="3910263" y="4477238"/>
            <a:ext cx="5716591" cy="80468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b="1" spc="300" dirty="0">
                <a:solidFill>
                  <a:srgbClr val="BD2C63"/>
                </a:solidFill>
                <a:latin typeface="Arial Narrow" panose="020B0606020202030204" pitchFamily="34" charset="0"/>
              </a:rPr>
              <a:t>ETAPAS DA ATIVIDADE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0412" y="322299"/>
            <a:ext cx="8091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68750"/>
            </a:pPr>
            <a:r>
              <a:rPr lang="pt-BR" sz="1800" dirty="0">
                <a:solidFill>
                  <a:schemeClr val="dk1"/>
                </a:solidFill>
              </a:rPr>
              <a:t>A proposta dessa atividade buscou sanar esses desafios através do uso de </a:t>
            </a:r>
            <a:r>
              <a:rPr lang="pt-BR" sz="1800" b="1" dirty="0">
                <a:solidFill>
                  <a:schemeClr val="dk1"/>
                </a:solidFill>
              </a:rPr>
              <a:t>diferentes ferramentas disponíveis no ambiente virtual</a:t>
            </a:r>
            <a:r>
              <a:rPr lang="pt-BR" sz="1800" dirty="0">
                <a:solidFill>
                  <a:schemeClr val="dk1"/>
                </a:solidFill>
              </a:rPr>
              <a:t>, que serviram para engajar a colaboração dos alunos. Foram utilizadas as seguintes ferramentas do ambiente virtual de aprendizagem </a:t>
            </a:r>
            <a:r>
              <a:rPr lang="pt-BR" sz="1800" dirty="0" err="1">
                <a:solidFill>
                  <a:schemeClr val="dk1"/>
                </a:solidFill>
              </a:rPr>
              <a:t>Moodle</a:t>
            </a:r>
            <a:r>
              <a:rPr lang="pt-BR" sz="1800" dirty="0">
                <a:solidFill>
                  <a:schemeClr val="dk1"/>
                </a:solidFill>
              </a:rPr>
              <a:t>: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0811" y="1925053"/>
            <a:ext cx="1215189" cy="324852"/>
          </a:xfrm>
          <a:prstGeom prst="rect">
            <a:avLst/>
          </a:prstGeom>
          <a:solidFill>
            <a:srgbClr val="BD2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070810" y="2299814"/>
            <a:ext cx="1552074" cy="324852"/>
          </a:xfrm>
          <a:prstGeom prst="rect">
            <a:avLst/>
          </a:prstGeom>
          <a:solidFill>
            <a:srgbClr val="BD2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070810" y="2665627"/>
            <a:ext cx="1082843" cy="324852"/>
          </a:xfrm>
          <a:prstGeom prst="rect">
            <a:avLst/>
          </a:prstGeom>
          <a:solidFill>
            <a:srgbClr val="BD2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070810" y="3041740"/>
            <a:ext cx="2298032" cy="324852"/>
          </a:xfrm>
          <a:prstGeom prst="rect">
            <a:avLst/>
          </a:prstGeom>
          <a:solidFill>
            <a:srgbClr val="BD2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070810" y="3421368"/>
            <a:ext cx="1937085" cy="324852"/>
          </a:xfrm>
          <a:prstGeom prst="rect">
            <a:avLst/>
          </a:prstGeom>
          <a:solidFill>
            <a:srgbClr val="BD2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hape 97"/>
          <p:cNvSpPr txBox="1">
            <a:spLocks/>
          </p:cNvSpPr>
          <p:nvPr/>
        </p:nvSpPr>
        <p:spPr>
          <a:xfrm>
            <a:off x="897365" y="1766914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30200">
              <a:lnSpc>
                <a:spcPct val="150000"/>
              </a:lnSpc>
              <a:buClr>
                <a:schemeClr val="dk1"/>
              </a:buClr>
              <a:buSzPct val="100000"/>
              <a:buFontTx/>
              <a:buChar char="●"/>
            </a:pPr>
            <a:r>
              <a:rPr lang="pt-BR" sz="1600" b="1" dirty="0">
                <a:solidFill>
                  <a:schemeClr val="bg1"/>
                </a:solidFill>
              </a:rPr>
              <a:t>Escolha</a:t>
            </a:r>
            <a:r>
              <a:rPr lang="pt-BR" sz="1600" b="1" dirty="0">
                <a:solidFill>
                  <a:schemeClr val="dk1"/>
                </a:solidFill>
              </a:rPr>
              <a:t> - </a:t>
            </a:r>
            <a:r>
              <a:rPr lang="pt-BR" sz="1600" dirty="0">
                <a:solidFill>
                  <a:schemeClr val="dk1"/>
                </a:solidFill>
              </a:rPr>
              <a:t>para a organização dos grupos</a:t>
            </a:r>
          </a:p>
          <a:p>
            <a:pPr marL="457200" indent="-330200">
              <a:lnSpc>
                <a:spcPct val="150000"/>
              </a:lnSpc>
              <a:buClr>
                <a:schemeClr val="dk1"/>
              </a:buClr>
              <a:buSzPct val="100000"/>
              <a:buFontTx/>
              <a:buChar char="●"/>
            </a:pPr>
            <a:r>
              <a:rPr lang="pt-BR" sz="1600" b="1" dirty="0">
                <a:solidFill>
                  <a:schemeClr val="bg1"/>
                </a:solidFill>
              </a:rPr>
              <a:t>Página Web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>
                <a:solidFill>
                  <a:schemeClr val="dk1"/>
                </a:solidFill>
              </a:rPr>
              <a:t>- com exemplos de projetos disponíveis online</a:t>
            </a:r>
          </a:p>
          <a:p>
            <a:pPr marL="457200" indent="-330200">
              <a:lnSpc>
                <a:spcPct val="150000"/>
              </a:lnSpc>
              <a:buClr>
                <a:schemeClr val="dk1"/>
              </a:buClr>
              <a:buSzPct val="100000"/>
              <a:buFontTx/>
              <a:buChar char="●"/>
            </a:pPr>
            <a:r>
              <a:rPr lang="pt-BR" sz="1600" b="1" dirty="0">
                <a:solidFill>
                  <a:schemeClr val="bg1"/>
                </a:solidFill>
              </a:rPr>
              <a:t>Fórum</a:t>
            </a:r>
            <a:r>
              <a:rPr lang="pt-BR" sz="1600" b="1" dirty="0">
                <a:solidFill>
                  <a:schemeClr val="dk1"/>
                </a:solidFill>
              </a:rPr>
              <a:t> </a:t>
            </a:r>
            <a:r>
              <a:rPr lang="pt-BR" sz="1600" dirty="0">
                <a:solidFill>
                  <a:schemeClr val="dk1"/>
                </a:solidFill>
              </a:rPr>
              <a:t>- os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grupos trabalham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</a:rPr>
              <a:t>colaborativamente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</a:rPr>
              <a:t> na discussão do projeto</a:t>
            </a:r>
            <a:r>
              <a:rPr lang="pt-BR" sz="1600" dirty="0">
                <a:solidFill>
                  <a:schemeClr val="dk1"/>
                </a:solidFill>
              </a:rPr>
              <a:t> </a:t>
            </a:r>
          </a:p>
          <a:p>
            <a:pPr marL="457200" indent="-330200">
              <a:lnSpc>
                <a:spcPct val="150000"/>
              </a:lnSpc>
              <a:buClr>
                <a:schemeClr val="dk1"/>
              </a:buClr>
              <a:buSzPct val="100000"/>
              <a:buFontTx/>
              <a:buChar char="●"/>
            </a:pPr>
            <a:r>
              <a:rPr lang="pt-BR" sz="1600" b="1" dirty="0">
                <a:solidFill>
                  <a:schemeClr val="bg1"/>
                </a:solidFill>
              </a:rPr>
              <a:t>Fórum de dúvidas </a:t>
            </a:r>
          </a:p>
          <a:p>
            <a:pPr marL="457200" indent="-330200">
              <a:lnSpc>
                <a:spcPct val="150000"/>
              </a:lnSpc>
              <a:buClr>
                <a:schemeClr val="dk1"/>
              </a:buClr>
              <a:buSzPct val="100000"/>
              <a:buFontTx/>
              <a:buChar char="●"/>
            </a:pPr>
            <a:r>
              <a:rPr lang="pt-BR" sz="1600" b="1" dirty="0">
                <a:solidFill>
                  <a:schemeClr val="bg1"/>
                </a:solidFill>
              </a:rPr>
              <a:t>Base de Dados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>
                <a:solidFill>
                  <a:schemeClr val="dk1"/>
                </a:solidFill>
              </a:rPr>
              <a:t>- os grupos compartilham a versão final do Projeto</a:t>
            </a:r>
          </a:p>
        </p:txBody>
      </p:sp>
    </p:spTree>
    <p:extLst>
      <p:ext uri="{BB962C8B-B14F-4D97-AF65-F5344CB8AC3E}">
        <p14:creationId xmlns:p14="http://schemas.microsoft.com/office/powerpoint/2010/main" val="1309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t="1519"/>
          <a:stretch/>
        </p:blipFill>
        <p:spPr>
          <a:xfrm>
            <a:off x="0" y="-48126"/>
            <a:ext cx="5116950" cy="54623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r="22456"/>
          <a:stretch/>
        </p:blipFill>
        <p:spPr>
          <a:xfrm>
            <a:off x="5116950" y="-36095"/>
            <a:ext cx="4301015" cy="5450304"/>
          </a:xfrm>
          <a:prstGeom prst="rect">
            <a:avLst/>
          </a:prstGeom>
        </p:spPr>
      </p:pic>
      <p:sp>
        <p:nvSpPr>
          <p:cNvPr id="15" name="Fluxograma: Documento 14"/>
          <p:cNvSpPr/>
          <p:nvPr/>
        </p:nvSpPr>
        <p:spPr>
          <a:xfrm>
            <a:off x="0" y="-48126"/>
            <a:ext cx="9417964" cy="4728411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Shape 102" descr="Capture Unidade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365" y="224561"/>
            <a:ext cx="3928209" cy="463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Shape 104"/>
          <p:cNvSpPr txBox="1"/>
          <p:nvPr/>
        </p:nvSpPr>
        <p:spPr>
          <a:xfrm>
            <a:off x="770021" y="1257108"/>
            <a:ext cx="2479987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-1905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523470"/>
                </a:solidFill>
              </a:rPr>
              <a:t>Imagem 1 </a:t>
            </a:r>
          </a:p>
          <a:p>
            <a:pPr lvl="0" indent="-1905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schemeClr val="bg2"/>
                </a:solidFill>
              </a:rPr>
              <a:t>Ferramentas das atividades da Unidade 2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616035" y="2542309"/>
            <a:ext cx="3626975" cy="907473"/>
          </a:xfrm>
          <a:prstGeom prst="rect">
            <a:avLst/>
          </a:prstGeom>
          <a:noFill/>
          <a:ln>
            <a:solidFill>
              <a:srgbClr val="BD2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5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2029</Words>
  <Application>Microsoft Office PowerPoint</Application>
  <PresentationFormat>Apresentação na tela (16:9)</PresentationFormat>
  <Paragraphs>118</Paragraphs>
  <Slides>27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Arial Narrow</vt:lpstr>
      <vt:lpstr>Simple Light</vt:lpstr>
      <vt:lpstr>METODOLOGIAS  ATIVAS NA EAD</vt:lpstr>
      <vt:lpstr>APRESENTAÇÃO</vt:lpstr>
      <vt:lpstr>Apresentação do PowerPoint</vt:lpstr>
      <vt:lpstr>METODOLOGIAS ATIVAS</vt:lpstr>
      <vt:lpstr>Apresentação do PowerPoint</vt:lpstr>
      <vt:lpstr>Apresentação do PowerPoint</vt:lpstr>
      <vt:lpstr>A ATIVIDADE</vt:lpstr>
      <vt:lpstr>ETAPAS DA ATIVIDADE</vt:lpstr>
      <vt:lpstr>Apresentação do PowerPoint</vt:lpstr>
      <vt:lpstr>Enunciado da atividade 2</vt:lpstr>
      <vt:lpstr>Exemplos </vt:lpstr>
      <vt:lpstr>Ferramenta fórum</vt:lpstr>
      <vt:lpstr>Apresentação do PowerPoint</vt:lpstr>
      <vt:lpstr>PROJETOS DESENVOLVIDOS</vt:lpstr>
      <vt:lpstr>PROJETOS DESENVOLVIDOS</vt:lpstr>
      <vt:lpstr>Projeto 1</vt:lpstr>
      <vt:lpstr>DISCUSSÃO</vt:lpstr>
      <vt:lpstr>DISCUSSÃO</vt:lpstr>
      <vt:lpstr>ANÁLISE</vt:lpstr>
      <vt:lpstr>RELATO 1: PROFESSORA</vt:lpstr>
      <vt:lpstr>RELATO 2: TUTOR</vt:lpstr>
      <vt:lpstr>RELATO 3: ALUNO (PROFESSOR EM FORMAÇÃO)</vt:lpstr>
      <vt:lpstr>RELATO 3: ALUNO (PROFESSOR EM FORMAÇÃO)</vt:lpstr>
      <vt:lpstr>Os diversos papéis exercidos pelo professor </vt:lpstr>
      <vt:lpstr>Os papéis do professor nas MAs.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METODOLOGIAS  ATIVAS NA EAD</dc:title>
  <dc:creator>Daniele de Oliveira</dc:creator>
  <cp:lastModifiedBy>Usuário do Windows</cp:lastModifiedBy>
  <cp:revision>34</cp:revision>
  <dcterms:modified xsi:type="dcterms:W3CDTF">2017-09-21T02:52:03Z</dcterms:modified>
</cp:coreProperties>
</file>