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415" r:id="rId3"/>
    <p:sldId id="417" r:id="rId4"/>
    <p:sldId id="418" r:id="rId5"/>
    <p:sldId id="419" r:id="rId6"/>
    <p:sldId id="411" r:id="rId7"/>
    <p:sldId id="413" r:id="rId8"/>
    <p:sldId id="414" r:id="rId9"/>
    <p:sldId id="421" r:id="rId10"/>
    <p:sldId id="420" r:id="rId11"/>
    <p:sldId id="407" r:id="rId12"/>
    <p:sldId id="408" r:id="rId13"/>
    <p:sldId id="409" r:id="rId14"/>
    <p:sldId id="356" r:id="rId15"/>
  </p:sldIdLst>
  <p:sldSz cx="9144000" cy="6858000" type="screen4x3"/>
  <p:notesSz cx="6858000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8D9"/>
    <a:srgbClr val="F3BBBC"/>
    <a:srgbClr val="E87C7F"/>
    <a:srgbClr val="53E3BD"/>
    <a:srgbClr val="E05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9" autoAdjust="0"/>
    <p:restoredTop sz="94705"/>
  </p:normalViewPr>
  <p:slideViewPr>
    <p:cSldViewPr snapToGrid="0">
      <p:cViewPr varScale="1">
        <p:scale>
          <a:sx n="104" d="100"/>
          <a:sy n="104" d="100"/>
        </p:scale>
        <p:origin x="11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DC32-CE44-46E8-A913-9AF533EEF86B}" type="datetimeFigureOut">
              <a:rPr lang="pt-BR" smtClean="0"/>
              <a:t>19/09/17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F807D-A2A7-4410-A868-241391AFCE3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288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0277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024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187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28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59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064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560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casaluno@univesp.br" TargetMode="External"/><Relationship Id="rId3" Type="http://schemas.openxmlformats.org/officeDocument/2006/relationships/hyperlink" Target="http://www.univesp.b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ivesp.br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casaluno@univesp.br" TargetMode="External"/><Relationship Id="rId3" Type="http://schemas.openxmlformats.org/officeDocument/2006/relationships/hyperlink" Target="http://www.univesp.b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casaluno@univesp.br" TargetMode="External"/><Relationship Id="rId3" Type="http://schemas.openxmlformats.org/officeDocument/2006/relationships/hyperlink" Target="http://www.univesp.b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casaluno@univesp.br" TargetMode="External"/><Relationship Id="rId3" Type="http://schemas.openxmlformats.org/officeDocument/2006/relationships/hyperlink" Target="http://www.univesp.b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casaluno@univesp.br" TargetMode="External"/><Relationship Id="rId3" Type="http://schemas.openxmlformats.org/officeDocument/2006/relationships/hyperlink" Target="http://www.univesp.b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casaluno@univesp.br" TargetMode="External"/><Relationship Id="rId3" Type="http://schemas.openxmlformats.org/officeDocument/2006/relationships/hyperlink" Target="http://www.univesp.b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casaluno@univesp.br" TargetMode="External"/><Relationship Id="rId3" Type="http://schemas.openxmlformats.org/officeDocument/2006/relationships/hyperlink" Target="http://www.univesp.b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3392669"/>
            <a:ext cx="7772400" cy="1083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2F2F2"/>
              </a:buClr>
              <a:buFont typeface="Trebuchet MS"/>
              <a:buNone/>
              <a:defRPr sz="3600" b="0" i="0" u="none" strike="noStrike" cap="none">
                <a:solidFill>
                  <a:srgbClr val="F2F2F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532466" y="4601676"/>
            <a:ext cx="6049904" cy="12271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360"/>
              </a:spcBef>
              <a:buClr>
                <a:srgbClr val="BFBFBF"/>
              </a:buClr>
              <a:buFont typeface="Arial"/>
              <a:buNone/>
              <a:defRPr sz="1800" b="0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lnSpc>
                <a:spcPct val="130000"/>
              </a:lnSpc>
              <a:spcBef>
                <a:spcPts val="560"/>
              </a:spcBef>
              <a:buClr>
                <a:srgbClr val="C3C4C6"/>
              </a:buClr>
              <a:buFont typeface="Arial"/>
              <a:buNone/>
              <a:defRPr sz="28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lnSpc>
                <a:spcPct val="130000"/>
              </a:lnSpc>
              <a:spcBef>
                <a:spcPts val="480"/>
              </a:spcBef>
              <a:buClr>
                <a:srgbClr val="C3C4C6"/>
              </a:buClr>
              <a:buFont typeface="Arial"/>
              <a:buNone/>
              <a:defRPr sz="24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lnSpc>
                <a:spcPct val="130000"/>
              </a:lnSpc>
              <a:spcBef>
                <a:spcPts val="400"/>
              </a:spcBef>
              <a:buClr>
                <a:srgbClr val="C3C4C6"/>
              </a:buClr>
              <a:buFont typeface="Arial"/>
              <a:buNone/>
              <a:defRPr sz="20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lnSpc>
                <a:spcPct val="130000"/>
              </a:lnSpc>
              <a:spcBef>
                <a:spcPts val="400"/>
              </a:spcBef>
              <a:buClr>
                <a:srgbClr val="C3C4C6"/>
              </a:buClr>
              <a:buFont typeface="Arial"/>
              <a:buNone/>
              <a:defRPr sz="20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C3C4C6"/>
              </a:buClr>
              <a:buFont typeface="Arial"/>
              <a:buNone/>
              <a:defRPr sz="20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C3C4C6"/>
              </a:buClr>
              <a:buFont typeface="Arial"/>
              <a:buNone/>
              <a:defRPr sz="20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C3C4C6"/>
              </a:buClr>
              <a:buFont typeface="Arial"/>
              <a:buNone/>
              <a:defRPr sz="20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C3C4C6"/>
              </a:buClr>
              <a:buFont typeface="Arial"/>
              <a:buNone/>
              <a:defRPr sz="20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15" name="Shape 15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2948" y="2043447"/>
            <a:ext cx="3311174" cy="115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893689" y="2010348"/>
            <a:ext cx="552882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b="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64311" y="590770"/>
            <a:ext cx="5528820" cy="4896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30000"/>
              </a:lnSpc>
              <a:spcBef>
                <a:spcPts val="640"/>
              </a:spcBef>
              <a:buClr>
                <a:srgbClr val="808285"/>
              </a:buClr>
              <a:buFont typeface="Arial"/>
              <a:buChar char="•"/>
              <a:defRPr sz="3200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lvl="1" indent="-107950" algn="l" rtl="0">
              <a:lnSpc>
                <a:spcPct val="130000"/>
              </a:lnSpc>
              <a:spcBef>
                <a:spcPts val="560"/>
              </a:spcBef>
              <a:buClr>
                <a:srgbClr val="808285"/>
              </a:buClr>
              <a:buFont typeface="Arial"/>
              <a:buChar char="–"/>
              <a:defRPr sz="2800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lvl="2" indent="-76200" algn="l" rtl="0">
              <a:lnSpc>
                <a:spcPct val="130000"/>
              </a:lnSpc>
              <a:spcBef>
                <a:spcPts val="480"/>
              </a:spcBef>
              <a:buClr>
                <a:srgbClr val="808285"/>
              </a:buClr>
              <a:buFont typeface="Arial"/>
              <a:buChar char="•"/>
              <a:defRPr sz="2400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lvl="3" indent="-101600" algn="l" rtl="0">
              <a:lnSpc>
                <a:spcPct val="130000"/>
              </a:lnSpc>
              <a:spcBef>
                <a:spcPts val="400"/>
              </a:spcBef>
              <a:buClr>
                <a:srgbClr val="808285"/>
              </a:buClr>
              <a:buFont typeface="Arial"/>
              <a:buChar char="–"/>
              <a:defRPr sz="2000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lvl="4" indent="-101600" algn="l" rtl="0">
              <a:lnSpc>
                <a:spcPct val="130000"/>
              </a:lnSpc>
              <a:spcBef>
                <a:spcPts val="400"/>
              </a:spcBef>
              <a:buClr>
                <a:srgbClr val="808285"/>
              </a:buClr>
              <a:buFont typeface="Arial"/>
              <a:buChar char="»"/>
              <a:defRPr sz="2000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580442" y="6015085"/>
            <a:ext cx="1526616" cy="4847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3254476" y="6015085"/>
            <a:ext cx="4029746" cy="484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Universidade Virtual do Estado de São Paulo</a:t>
            </a: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+55 11 3188.6780 / 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2"/>
              </a:rPr>
              <a:t>casaluno@univesp.br</a:t>
            </a: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/  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www.univesp.br</a:t>
            </a: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cxnSp>
        <p:nvCxnSpPr>
          <p:cNvPr id="86" name="Shape 86"/>
          <p:cNvCxnSpPr/>
          <p:nvPr/>
        </p:nvCxnSpPr>
        <p:spPr>
          <a:xfrm rot="10800000" flipH="1">
            <a:off x="136076" y="0"/>
            <a:ext cx="1224289" cy="6895548"/>
          </a:xfrm>
          <a:prstGeom prst="straightConnector1">
            <a:avLst/>
          </a:prstGeom>
          <a:noFill/>
          <a:ln w="12700" cap="flat" cmpd="sng">
            <a:solidFill>
              <a:srgbClr val="AF1E2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1120"/>
          </a:solidFill>
          <a:ln w="9525" cap="flat" cmpd="sng">
            <a:solidFill>
              <a:srgbClr val="AF191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20687" y="4406900"/>
            <a:ext cx="6914269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20687" y="2906713"/>
            <a:ext cx="691426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FFFFFF"/>
              </a:buClr>
              <a:buFont typeface="Trebuchet MS"/>
              <a:buNone/>
              <a:defRPr sz="2000">
                <a:solidFill>
                  <a:srgbClr val="FFFFF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C3C4C6"/>
              </a:buClr>
              <a:buFont typeface="Trebuchet MS"/>
              <a:buNone/>
              <a:defRPr sz="1800">
                <a:solidFill>
                  <a:srgbClr val="C3C4C6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C3C4C6"/>
              </a:buClr>
              <a:buFont typeface="Trebuchet MS"/>
              <a:buNone/>
              <a:defRPr sz="1600">
                <a:solidFill>
                  <a:srgbClr val="C3C4C6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C3C4C6"/>
              </a:buClr>
              <a:buFont typeface="Trebuchet MS"/>
              <a:buNone/>
              <a:defRPr sz="1400">
                <a:solidFill>
                  <a:srgbClr val="C3C4C6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C3C4C6"/>
              </a:buClr>
              <a:buFont typeface="Trebuchet MS"/>
              <a:buNone/>
              <a:defRPr sz="1400">
                <a:solidFill>
                  <a:srgbClr val="C3C4C6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C3C4C6"/>
              </a:buClr>
              <a:buFont typeface="Trebuchet MS"/>
              <a:buNone/>
              <a:defRPr sz="1400">
                <a:solidFill>
                  <a:srgbClr val="C3C4C6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C3C4C6"/>
              </a:buClr>
              <a:buFont typeface="Trebuchet MS"/>
              <a:buNone/>
              <a:defRPr sz="1400">
                <a:solidFill>
                  <a:srgbClr val="C3C4C6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C3C4C6"/>
              </a:buClr>
              <a:buFont typeface="Trebuchet MS"/>
              <a:buNone/>
              <a:defRPr sz="1400">
                <a:solidFill>
                  <a:srgbClr val="C3C4C6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C3C4C6"/>
              </a:buClr>
              <a:buFont typeface="Trebuchet MS"/>
              <a:buNone/>
              <a:defRPr sz="1400">
                <a:solidFill>
                  <a:srgbClr val="C3C4C6"/>
                </a:solidFill>
              </a:defRPr>
            </a:lvl9pPr>
          </a:lstStyle>
          <a:p>
            <a:endParaRPr/>
          </a:p>
        </p:txBody>
      </p:sp>
      <p:cxnSp>
        <p:nvCxnSpPr>
          <p:cNvPr id="20" name="Shape 20"/>
          <p:cNvCxnSpPr/>
          <p:nvPr/>
        </p:nvCxnSpPr>
        <p:spPr>
          <a:xfrm rot="10800000" flipH="1">
            <a:off x="577929" y="0"/>
            <a:ext cx="782434" cy="4406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/>
          <p:nvPr/>
        </p:nvSpPr>
        <p:spPr>
          <a:xfrm>
            <a:off x="-1689606" y="559073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2" name="Shape 22"/>
          <p:cNvCxnSpPr/>
          <p:nvPr/>
        </p:nvCxnSpPr>
        <p:spPr>
          <a:xfrm rot="10800000" flipH="1">
            <a:off x="8044396" y="4406899"/>
            <a:ext cx="435186" cy="2451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580444" y="274637"/>
            <a:ext cx="669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b="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580444" y="1600200"/>
            <a:ext cx="6696662" cy="42032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30000"/>
              </a:lnSpc>
              <a:spcBef>
                <a:spcPts val="640"/>
              </a:spcBef>
              <a:buClr>
                <a:srgbClr val="808285"/>
              </a:buClr>
              <a:buFont typeface="Arial"/>
              <a:buChar char="•"/>
              <a:defRPr sz="3200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lvl="1" indent="-107950" algn="l" rtl="0">
              <a:lnSpc>
                <a:spcPct val="130000"/>
              </a:lnSpc>
              <a:spcBef>
                <a:spcPts val="560"/>
              </a:spcBef>
              <a:buClr>
                <a:srgbClr val="808285"/>
              </a:buClr>
              <a:buFont typeface="Arial"/>
              <a:buChar char="–"/>
              <a:defRPr sz="2800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lvl="2" indent="-76200" algn="l" rtl="0">
              <a:lnSpc>
                <a:spcPct val="130000"/>
              </a:lnSpc>
              <a:spcBef>
                <a:spcPts val="480"/>
              </a:spcBef>
              <a:buClr>
                <a:srgbClr val="808285"/>
              </a:buClr>
              <a:buFont typeface="Arial"/>
              <a:buChar char="•"/>
              <a:defRPr sz="2400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lvl="3" indent="-101600" algn="l" rtl="0">
              <a:lnSpc>
                <a:spcPct val="130000"/>
              </a:lnSpc>
              <a:spcBef>
                <a:spcPts val="400"/>
              </a:spcBef>
              <a:buClr>
                <a:srgbClr val="808285"/>
              </a:buClr>
              <a:buFont typeface="Arial"/>
              <a:buChar char="–"/>
              <a:defRPr sz="2000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lvl="4" indent="-101600" algn="l" rtl="0">
              <a:lnSpc>
                <a:spcPct val="130000"/>
              </a:lnSpc>
              <a:spcBef>
                <a:spcPts val="400"/>
              </a:spcBef>
              <a:buClr>
                <a:srgbClr val="808285"/>
              </a:buClr>
              <a:buFont typeface="Arial"/>
              <a:buChar char="»"/>
              <a:defRPr sz="2000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1580444" y="61347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cxnSp>
        <p:nvCxnSpPr>
          <p:cNvPr id="27" name="Shape 27"/>
          <p:cNvCxnSpPr/>
          <p:nvPr/>
        </p:nvCxnSpPr>
        <p:spPr>
          <a:xfrm rot="10800000" flipH="1">
            <a:off x="136076" y="0"/>
            <a:ext cx="1224289" cy="6895548"/>
          </a:xfrm>
          <a:prstGeom prst="straightConnector1">
            <a:avLst/>
          </a:prstGeom>
          <a:noFill/>
          <a:ln w="12700" cap="flat" cmpd="sng">
            <a:solidFill>
              <a:srgbClr val="F8D8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Shape 28"/>
          <p:cNvSpPr txBox="1"/>
          <p:nvPr/>
        </p:nvSpPr>
        <p:spPr>
          <a:xfrm>
            <a:off x="3348478" y="6134729"/>
            <a:ext cx="4029746" cy="24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Universidade Virtual do Estado de São Paulo</a:t>
            </a:r>
          </a:p>
        </p:txBody>
      </p:sp>
      <p:sp>
        <p:nvSpPr>
          <p:cNvPr id="2" name="Retângulo 1"/>
          <p:cNvSpPr/>
          <p:nvPr userDrawn="1"/>
        </p:nvSpPr>
        <p:spPr>
          <a:xfrm>
            <a:off x="6353033" y="6265871"/>
            <a:ext cx="1067921" cy="289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9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2"/>
              </a:rPr>
              <a:t>www.univesp.br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580444" y="274637"/>
            <a:ext cx="669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b="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580444" y="1600200"/>
            <a:ext cx="2915355" cy="42032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628906" cy="42032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1580444" y="61347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cxnSp>
        <p:nvCxnSpPr>
          <p:cNvPr id="41" name="Shape 41"/>
          <p:cNvCxnSpPr/>
          <p:nvPr/>
        </p:nvCxnSpPr>
        <p:spPr>
          <a:xfrm rot="10800000" flipH="1">
            <a:off x="136076" y="0"/>
            <a:ext cx="1224289" cy="6895548"/>
          </a:xfrm>
          <a:prstGeom prst="straightConnector1">
            <a:avLst/>
          </a:prstGeom>
          <a:noFill/>
          <a:ln w="12700" cap="flat" cmpd="sng">
            <a:solidFill>
              <a:srgbClr val="AF1E2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/>
          <p:nvPr/>
        </p:nvSpPr>
        <p:spPr>
          <a:xfrm>
            <a:off x="3254476" y="6015085"/>
            <a:ext cx="4029746" cy="484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Universidade Virtual do Estado de São Paulo</a:t>
            </a: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+55 11 3188.6780 / 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2"/>
              </a:rPr>
              <a:t>casaluno@univesp.br</a:t>
            </a: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/  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www.univesp.br</a:t>
            </a: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580444" y="274637"/>
            <a:ext cx="669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b="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580444" y="1535112"/>
            <a:ext cx="291694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rebuchet MS"/>
              <a:buNone/>
              <a:defRPr sz="1600" b="1"/>
            </a:lvl1pPr>
            <a:lvl2pPr marL="457200" lvl="1" indent="0" rtl="0">
              <a:spcBef>
                <a:spcPts val="0"/>
              </a:spcBef>
              <a:buFont typeface="Trebuchet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rebuchet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1580444" y="2174875"/>
            <a:ext cx="2916943" cy="37674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3632081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rebuchet MS"/>
              <a:buNone/>
              <a:defRPr sz="1600" b="1"/>
            </a:lvl1pPr>
            <a:lvl2pPr marL="457200" lvl="1" indent="0" rtl="0">
              <a:spcBef>
                <a:spcPts val="0"/>
              </a:spcBef>
              <a:buFont typeface="Trebuchet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rebuchet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3632081" cy="37674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1580444" y="61347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cxnSp>
        <p:nvCxnSpPr>
          <p:cNvPr id="50" name="Shape 50"/>
          <p:cNvCxnSpPr/>
          <p:nvPr/>
        </p:nvCxnSpPr>
        <p:spPr>
          <a:xfrm rot="10800000" flipH="1">
            <a:off x="136076" y="0"/>
            <a:ext cx="1224289" cy="6895548"/>
          </a:xfrm>
          <a:prstGeom prst="straightConnector1">
            <a:avLst/>
          </a:prstGeom>
          <a:noFill/>
          <a:ln w="12700" cap="flat" cmpd="sng">
            <a:solidFill>
              <a:srgbClr val="AF1E2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/>
          <p:nvPr/>
        </p:nvSpPr>
        <p:spPr>
          <a:xfrm>
            <a:off x="3254476" y="6015085"/>
            <a:ext cx="4029746" cy="484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Universidade Virtual do Estado de São Paulo</a:t>
            </a: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+55 11 3188.6780 / 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2"/>
              </a:rPr>
              <a:t>casaluno@univesp.br</a:t>
            </a: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/  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www.univesp.br</a:t>
            </a: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580444" y="274637"/>
            <a:ext cx="669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b="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580444" y="61347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cxnSp>
        <p:nvCxnSpPr>
          <p:cNvPr id="55" name="Shape 55"/>
          <p:cNvCxnSpPr/>
          <p:nvPr/>
        </p:nvCxnSpPr>
        <p:spPr>
          <a:xfrm rot="10800000" flipH="1">
            <a:off x="136076" y="0"/>
            <a:ext cx="1224289" cy="6895548"/>
          </a:xfrm>
          <a:prstGeom prst="straightConnector1">
            <a:avLst/>
          </a:prstGeom>
          <a:noFill/>
          <a:ln w="12700" cap="flat" cmpd="sng">
            <a:solidFill>
              <a:srgbClr val="AF1E2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Shape 56"/>
          <p:cNvSpPr txBox="1"/>
          <p:nvPr/>
        </p:nvSpPr>
        <p:spPr>
          <a:xfrm>
            <a:off x="3254476" y="6015085"/>
            <a:ext cx="4029746" cy="484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Universidade Virtual do Estado de São Paulo</a:t>
            </a: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+55 11 3188.6780 / 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2"/>
              </a:rPr>
              <a:t>casaluno@univesp.br</a:t>
            </a: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/  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www.univesp.br</a:t>
            </a: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580444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741332" y="273050"/>
            <a:ext cx="3535774" cy="5530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1580444" y="1600200"/>
            <a:ext cx="3008313" cy="42032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rebuchet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Trebuchet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Trebuchet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 sz="9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580444" y="61347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cxnSp>
        <p:nvCxnSpPr>
          <p:cNvPr id="66" name="Shape 66"/>
          <p:cNvCxnSpPr/>
          <p:nvPr/>
        </p:nvCxnSpPr>
        <p:spPr>
          <a:xfrm rot="10800000" flipH="1">
            <a:off x="136076" y="0"/>
            <a:ext cx="1224289" cy="6895548"/>
          </a:xfrm>
          <a:prstGeom prst="straightConnector1">
            <a:avLst/>
          </a:prstGeom>
          <a:noFill/>
          <a:ln w="12700" cap="flat" cmpd="sng">
            <a:solidFill>
              <a:srgbClr val="AF1E2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/>
          <p:nvPr/>
        </p:nvSpPr>
        <p:spPr>
          <a:xfrm>
            <a:off x="3254476" y="6015085"/>
            <a:ext cx="4029746" cy="484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Universidade Virtual do Estado de São Paulo</a:t>
            </a: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+55 11 3188.6780 / 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2"/>
              </a:rPr>
              <a:t>casaluno@univesp.br</a:t>
            </a: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/  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www.univesp.br</a:t>
            </a: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580444" y="4398169"/>
            <a:ext cx="5698243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580444" y="612775"/>
            <a:ext cx="5698243" cy="373053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580444" y="4964907"/>
            <a:ext cx="5698243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rebuchet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Trebuchet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Trebuchet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 sz="9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1580444" y="61347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cxnSp>
        <p:nvCxnSpPr>
          <p:cNvPr id="73" name="Shape 73"/>
          <p:cNvCxnSpPr/>
          <p:nvPr/>
        </p:nvCxnSpPr>
        <p:spPr>
          <a:xfrm rot="10800000" flipH="1">
            <a:off x="136076" y="0"/>
            <a:ext cx="1224289" cy="6895548"/>
          </a:xfrm>
          <a:prstGeom prst="straightConnector1">
            <a:avLst/>
          </a:prstGeom>
          <a:noFill/>
          <a:ln w="12700" cap="flat" cmpd="sng">
            <a:solidFill>
              <a:srgbClr val="AF1E2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 txBox="1"/>
          <p:nvPr/>
        </p:nvSpPr>
        <p:spPr>
          <a:xfrm>
            <a:off x="3254476" y="6015085"/>
            <a:ext cx="4029746" cy="484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Universidade Virtual do Estado de São Paulo</a:t>
            </a: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+55 11 3188.6780 / 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2"/>
              </a:rPr>
              <a:t>casaluno@univesp.br</a:t>
            </a: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/  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www.univesp.br</a:t>
            </a: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580444" y="274637"/>
            <a:ext cx="669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b="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27146" y="353498"/>
            <a:ext cx="4203257" cy="6696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30000"/>
              </a:lnSpc>
              <a:spcBef>
                <a:spcPts val="640"/>
              </a:spcBef>
              <a:buClr>
                <a:srgbClr val="808285"/>
              </a:buClr>
              <a:buFont typeface="Arial"/>
              <a:buChar char="•"/>
              <a:defRPr sz="3200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lvl="1" indent="-107950" algn="l" rtl="0">
              <a:lnSpc>
                <a:spcPct val="130000"/>
              </a:lnSpc>
              <a:spcBef>
                <a:spcPts val="560"/>
              </a:spcBef>
              <a:buClr>
                <a:srgbClr val="808285"/>
              </a:buClr>
              <a:buFont typeface="Arial"/>
              <a:buChar char="–"/>
              <a:defRPr sz="2800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lvl="2" indent="-76200" algn="l" rtl="0">
              <a:lnSpc>
                <a:spcPct val="130000"/>
              </a:lnSpc>
              <a:spcBef>
                <a:spcPts val="480"/>
              </a:spcBef>
              <a:buClr>
                <a:srgbClr val="808285"/>
              </a:buClr>
              <a:buFont typeface="Arial"/>
              <a:buChar char="•"/>
              <a:defRPr sz="2400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lvl="3" indent="-101600" algn="l" rtl="0">
              <a:lnSpc>
                <a:spcPct val="130000"/>
              </a:lnSpc>
              <a:spcBef>
                <a:spcPts val="400"/>
              </a:spcBef>
              <a:buClr>
                <a:srgbClr val="808285"/>
              </a:buClr>
              <a:buFont typeface="Arial"/>
              <a:buChar char="–"/>
              <a:defRPr sz="2000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lvl="4" indent="-101600" algn="l" rtl="0">
              <a:lnSpc>
                <a:spcPct val="130000"/>
              </a:lnSpc>
              <a:spcBef>
                <a:spcPts val="400"/>
              </a:spcBef>
              <a:buClr>
                <a:srgbClr val="808285"/>
              </a:buClr>
              <a:buFont typeface="Arial"/>
              <a:buChar char="»"/>
              <a:defRPr sz="2000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1580444" y="61347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cxnSp>
        <p:nvCxnSpPr>
          <p:cNvPr id="79" name="Shape 79"/>
          <p:cNvCxnSpPr/>
          <p:nvPr/>
        </p:nvCxnSpPr>
        <p:spPr>
          <a:xfrm rot="10800000" flipH="1">
            <a:off x="136076" y="0"/>
            <a:ext cx="1224289" cy="6895548"/>
          </a:xfrm>
          <a:prstGeom prst="straightConnector1">
            <a:avLst/>
          </a:prstGeom>
          <a:noFill/>
          <a:ln w="12700" cap="flat" cmpd="sng">
            <a:solidFill>
              <a:srgbClr val="AF1E2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Shape 80"/>
          <p:cNvSpPr txBox="1"/>
          <p:nvPr/>
        </p:nvSpPr>
        <p:spPr>
          <a:xfrm>
            <a:off x="3254476" y="6015085"/>
            <a:ext cx="4029746" cy="484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Universidade Virtual do Estado de São Paulo</a:t>
            </a: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+55 11 3188.6780 / 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2"/>
              </a:rPr>
              <a:t>casaluno@univesp.br</a:t>
            </a: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/  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www.univesp.br</a:t>
            </a:r>
            <a:r>
              <a:rPr lang="en-US" sz="10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580444" y="274637"/>
            <a:ext cx="669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AF1E00"/>
              </a:buClr>
              <a:buFont typeface="Trebuchet MS"/>
              <a:buNone/>
              <a:defRPr sz="3600" b="0" i="0" u="none" strike="noStrike" cap="none">
                <a:solidFill>
                  <a:srgbClr val="AF1E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580444" y="1600200"/>
            <a:ext cx="6696662" cy="42032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30000"/>
              </a:lnSpc>
              <a:spcBef>
                <a:spcPts val="640"/>
              </a:spcBef>
              <a:buClr>
                <a:srgbClr val="808285"/>
              </a:buClr>
              <a:buFont typeface="Arial"/>
              <a:buChar char="•"/>
              <a:defRPr sz="3200" b="0" i="0" u="none" strike="noStrike" cap="none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07950" algn="l" rtl="0">
              <a:lnSpc>
                <a:spcPct val="130000"/>
              </a:lnSpc>
              <a:spcBef>
                <a:spcPts val="560"/>
              </a:spcBef>
              <a:buClr>
                <a:srgbClr val="808285"/>
              </a:buClr>
              <a:buFont typeface="Arial"/>
              <a:buChar char="–"/>
              <a:defRPr sz="2800" b="0" i="0" u="none" strike="noStrike" cap="none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76200" algn="l" rtl="0">
              <a:lnSpc>
                <a:spcPct val="130000"/>
              </a:lnSpc>
              <a:spcBef>
                <a:spcPts val="480"/>
              </a:spcBef>
              <a:buClr>
                <a:srgbClr val="808285"/>
              </a:buClr>
              <a:buFont typeface="Arial"/>
              <a:buChar char="•"/>
              <a:defRPr sz="2400" b="0" i="0" u="none" strike="noStrike" cap="none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lnSpc>
                <a:spcPct val="130000"/>
              </a:lnSpc>
              <a:spcBef>
                <a:spcPts val="400"/>
              </a:spcBef>
              <a:buClr>
                <a:srgbClr val="808285"/>
              </a:buClr>
              <a:buFont typeface="Arial"/>
              <a:buChar char="–"/>
              <a:defRPr sz="2000" b="0" i="0" u="none" strike="noStrike" cap="none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lnSpc>
                <a:spcPct val="130000"/>
              </a:lnSpc>
              <a:spcBef>
                <a:spcPts val="400"/>
              </a:spcBef>
              <a:buClr>
                <a:srgbClr val="808285"/>
              </a:buClr>
              <a:buFont typeface="Arial"/>
              <a:buChar char="»"/>
              <a:defRPr sz="2000" b="0" i="0" u="none" strike="noStrike" cap="none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580444" y="61347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C3C4C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cxnSp>
        <p:nvCxnSpPr>
          <p:cNvPr id="9" name="Shape 9"/>
          <p:cNvCxnSpPr/>
          <p:nvPr/>
        </p:nvCxnSpPr>
        <p:spPr>
          <a:xfrm rot="10800000" flipH="1">
            <a:off x="136076" y="0"/>
            <a:ext cx="1224289" cy="6895548"/>
          </a:xfrm>
          <a:prstGeom prst="straightConnector1">
            <a:avLst/>
          </a:prstGeom>
          <a:noFill/>
          <a:ln w="12700" cap="flat" cmpd="sng">
            <a:solidFill>
              <a:srgbClr val="AF1E2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Shape 10" descr="logounivesp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15422" y="6134707"/>
            <a:ext cx="1148060" cy="3845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85800" y="3732818"/>
            <a:ext cx="7772400" cy="10838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pt-BR" sz="3200" b="1" dirty="0"/>
              <a:t>Intencionalidade pedagógica no uso de mídias digitais em cursos de graduação virtuais: </a:t>
            </a:r>
            <a:r>
              <a:rPr lang="pt-BR" sz="3200" b="1" dirty="0" err="1"/>
              <a:t>videoaulas</a:t>
            </a:r>
            <a:r>
              <a:rPr lang="pt-BR" sz="3200" b="1" dirty="0"/>
              <a:t>, materiais de apoio e perguntas e respostas</a:t>
            </a:r>
            <a:endParaRPr lang="pt-BR" sz="3200" dirty="0"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970233" y="5460808"/>
            <a:ext cx="7487967" cy="12271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pt-BR" dirty="0" err="1"/>
              <a:t>Édison</a:t>
            </a:r>
            <a:r>
              <a:rPr lang="pt-BR" dirty="0"/>
              <a:t> Trombeta de </a:t>
            </a:r>
            <a:r>
              <a:rPr lang="pt-BR" dirty="0" smtClean="0"/>
              <a:t>Oliveira, </a:t>
            </a:r>
            <a:r>
              <a:rPr lang="pt-BR" dirty="0" err="1" smtClean="0"/>
              <a:t>Nadia</a:t>
            </a:r>
            <a:r>
              <a:rPr lang="pt-BR" dirty="0" smtClean="0"/>
              <a:t> </a:t>
            </a:r>
            <a:r>
              <a:rPr lang="pt-BR" dirty="0" err="1"/>
              <a:t>Rubio</a:t>
            </a:r>
            <a:r>
              <a:rPr lang="pt-BR" dirty="0"/>
              <a:t> </a:t>
            </a:r>
            <a:r>
              <a:rPr lang="pt-BR" dirty="0" err="1" smtClean="0"/>
              <a:t>Pirillo</a:t>
            </a:r>
            <a:r>
              <a:rPr lang="pt-BR" dirty="0" smtClean="0"/>
              <a:t>, Elizabete </a:t>
            </a:r>
            <a:r>
              <a:rPr lang="pt-BR" dirty="0" err="1"/>
              <a:t>Briani</a:t>
            </a:r>
            <a:r>
              <a:rPr lang="pt-BR" dirty="0"/>
              <a:t> Macedo </a:t>
            </a:r>
            <a:r>
              <a:rPr lang="pt-BR" dirty="0" err="1" smtClean="0"/>
              <a:t>Gara</a:t>
            </a:r>
            <a:r>
              <a:rPr lang="pt-BR" dirty="0" smtClean="0"/>
              <a:t>, Mônica </a:t>
            </a:r>
            <a:r>
              <a:rPr lang="pt-BR" dirty="0"/>
              <a:t>Cristina </a:t>
            </a:r>
            <a:r>
              <a:rPr lang="pt-BR" dirty="0" smtClean="0"/>
              <a:t>Garbin, Waldomiro </a:t>
            </a:r>
            <a:r>
              <a:rPr lang="pt-BR" dirty="0" err="1" smtClean="0"/>
              <a:t>Loyolla</a:t>
            </a:r>
            <a:r>
              <a:rPr lang="pt-BR" dirty="0" smtClean="0"/>
              <a:t>, Carolina </a:t>
            </a:r>
            <a:r>
              <a:rPr lang="pt-BR" dirty="0"/>
              <a:t>Costa </a:t>
            </a:r>
            <a:r>
              <a:rPr lang="pt-BR" dirty="0" smtClean="0"/>
              <a:t>Cavalcanti</a:t>
            </a:r>
            <a:endParaRPr lang="en-US" b="0" i="0" u="none" strike="noStrike" cap="none" dirty="0">
              <a:solidFill>
                <a:srgbClr val="BFBFBF"/>
              </a:solidFill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20687" y="4406900"/>
            <a:ext cx="6914269" cy="13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pt-BR" dirty="0" smtClean="0"/>
              <a:t>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95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Perguntas e Respostas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70797"/>
              </p:ext>
            </p:extLst>
          </p:nvPr>
        </p:nvGraphicFramePr>
        <p:xfrm>
          <a:off x="1144449" y="2261287"/>
          <a:ext cx="7180863" cy="2357222"/>
        </p:xfrm>
        <a:graphic>
          <a:graphicData uri="http://schemas.openxmlformats.org/drawingml/2006/table">
            <a:tbl>
              <a:tblPr/>
              <a:tblGrid>
                <a:gridCol w="2068859"/>
                <a:gridCol w="2465790"/>
                <a:gridCol w="2646214"/>
              </a:tblGrid>
              <a:tr h="336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Licenciatura (6º Bimestre)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Engenharia (6º Bimestre)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Muito bom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27.7%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30%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Bom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34.6%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39.5%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Ruim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10.2%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13.7%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Muito ruim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5.7%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7.6%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Nunca usei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21.8%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9.2%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Total de respondentes 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577</a:t>
                      </a:r>
                      <a:endParaRPr lang="pt-BR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357</a:t>
                      </a:r>
                      <a:endParaRPr lang="pt-BR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98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Videoaulas</a:t>
            </a:r>
            <a:endParaRPr lang="pt-BR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061567"/>
              </p:ext>
            </p:extLst>
          </p:nvPr>
        </p:nvGraphicFramePr>
        <p:xfrm>
          <a:off x="593122" y="1618735"/>
          <a:ext cx="7834185" cy="3796228"/>
        </p:xfrm>
        <a:graphic>
          <a:graphicData uri="http://schemas.openxmlformats.org/drawingml/2006/table">
            <a:tbl>
              <a:tblPr/>
              <a:tblGrid>
                <a:gridCol w="1425585"/>
                <a:gridCol w="562388"/>
                <a:gridCol w="1412507"/>
                <a:gridCol w="549308"/>
                <a:gridCol w="1438665"/>
                <a:gridCol w="496994"/>
                <a:gridCol w="1451744"/>
                <a:gridCol w="496994"/>
              </a:tblGrid>
              <a:tr h="22968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Licenciatura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Engenharia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875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(5º </a:t>
                      </a:r>
                      <a:r>
                        <a:rPr lang="en-US" sz="1200" b="1" dirty="0" err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Bimestre</a:t>
                      </a:r>
                      <a:r>
                        <a:rPr lang="en-US" sz="1200" b="1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)</a:t>
                      </a:r>
                      <a:endParaRPr lang="pt-BR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(6º Bimestre)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(5º Bimestre)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(6º Bimestre)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4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Meio</a:t>
                      </a:r>
                      <a:r>
                        <a:rPr lang="en-US" sz="12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Ambiente</a:t>
                      </a:r>
                      <a:r>
                        <a:rPr lang="en-US" sz="12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 e </a:t>
                      </a:r>
                      <a:r>
                        <a:rPr lang="en-US" sz="1200" dirty="0" err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Sustentabilidade</a:t>
                      </a:r>
                      <a:endParaRPr lang="pt-BR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4,1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Biologia Geral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4,1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Ciência do Ambiente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4,1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Química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4,4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Total de respondentes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787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Total de respondentes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513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Total de respondentes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318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Total de respondentes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252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Inglês IIIa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4,1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Inglês IIIb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4,2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Cálculo III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3,8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Métodos Numéricos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2,7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9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Total de respondentes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873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Total de respondentes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531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Total de respondentes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288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Total de respondentes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252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Psicologia</a:t>
                      </a:r>
                      <a:r>
                        <a:rPr lang="en-US" sz="12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 da </a:t>
                      </a:r>
                      <a:r>
                        <a:rPr lang="en-US" sz="1200" dirty="0" err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Aprendizagem</a:t>
                      </a:r>
                      <a:endParaRPr lang="pt-BR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4,3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Processos de Avaliação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4,3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Física III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3,3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Mecânica Geral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3,2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Total de respondentes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799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Total de respondentes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508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Total de respondentes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267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Total de respondentes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290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Educação e Inclusão Social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4,3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Cálculo I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3,7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Economia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3,9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Total de respondentes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836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Total de respondentes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444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Total de respondentes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248</a:t>
                      </a:r>
                      <a:endParaRPr lang="pt-BR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74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Materiais de apoio</a:t>
            </a:r>
            <a:r>
              <a:rPr lang="pt-BR" dirty="0"/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61257"/>
              </p:ext>
            </p:extLst>
          </p:nvPr>
        </p:nvGraphicFramePr>
        <p:xfrm>
          <a:off x="605480" y="1417637"/>
          <a:ext cx="7933037" cy="4043680"/>
        </p:xfrm>
        <a:graphic>
          <a:graphicData uri="http://schemas.openxmlformats.org/drawingml/2006/table">
            <a:tbl>
              <a:tblPr/>
              <a:tblGrid>
                <a:gridCol w="1523037"/>
                <a:gridCol w="529752"/>
                <a:gridCol w="1443575"/>
                <a:gridCol w="529752"/>
                <a:gridCol w="1390598"/>
                <a:gridCol w="542997"/>
                <a:gridCol w="1417087"/>
                <a:gridCol w="556239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Licenciatura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Engenharia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(5º Bimestre)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(6º Bimestre)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(5º Bimestre)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(6º Bimestre)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Meio Ambiente e Sustentabilidade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400" marR="25400" marT="25400" marB="254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4,1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Biologia Geral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4,2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Ciência do Ambiente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4,1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Química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4,2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Total de respondentes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400" marR="25400" marT="25400" marB="254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787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Total de respondentes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513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Total de respondentes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318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Total de respondentes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252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Inglês IIIa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400" marR="25400" marT="25400" marB="254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4,1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Inglês IIIb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4,1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Cálculo III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3,8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Métodos Numéricos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400" marR="25400" marT="25400" marB="254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2,7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Total de respondentes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400" marR="25400" marT="25400" marB="254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873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Total de respondentes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531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Total de respondentes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288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Total de respondentes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400" marR="25400" marT="25400" marB="254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252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Psicologia da Aprendizagem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400" marR="25400" marT="25400" marB="254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4,2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Processos de Avaliação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4,1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Física III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3,5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Mecânica Geral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3,3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Total de respondentes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400" marR="25400" marT="25400" marB="254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799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Total de respondentes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508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Total de respondentes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267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Total de respondentes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290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Educação e Inclusão Social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400" marR="25400" marT="25400" marB="254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4,3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Cálculo I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3,7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Economia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3,9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Total de respondentes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400" marR="25400" marT="25400" marB="254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836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Total de respondentes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444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Total de respondentes</a:t>
                      </a:r>
                      <a:endParaRPr lang="pt-B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248</a:t>
                      </a:r>
                      <a:endParaRPr lang="pt-BR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85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03138" y="404515"/>
            <a:ext cx="7886879" cy="2852643"/>
          </a:xfrm>
        </p:spPr>
        <p:txBody>
          <a:bodyPr anchorCtr="0"/>
          <a:lstStyle/>
          <a:p>
            <a:pPr lvl="0" algn="r"/>
            <a:r>
              <a:rPr lang="pt-BR" sz="2903" dirty="0"/>
              <a:t/>
            </a:r>
            <a:br>
              <a:rPr lang="pt-BR" sz="2903" dirty="0"/>
            </a:br>
            <a:r>
              <a:rPr lang="pt-BR" sz="2903" b="0" dirty="0" smtClean="0"/>
              <a:t>Obrigada!</a:t>
            </a:r>
            <a:endParaRPr lang="pt-BR" sz="2903" dirty="0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623523" y="3657600"/>
            <a:ext cx="7886879" cy="2103181"/>
          </a:xfrm>
        </p:spPr>
        <p:txBody>
          <a:bodyPr/>
          <a:lstStyle/>
          <a:p>
            <a:pPr algn="r">
              <a:spcAft>
                <a:spcPts val="91"/>
              </a:spcAft>
            </a:pPr>
            <a:endParaRPr lang="pt-BR" b="1" dirty="0">
              <a:solidFill>
                <a:schemeClr val="bg1"/>
              </a:solidFill>
            </a:endParaRPr>
          </a:p>
          <a:p>
            <a:pPr algn="r">
              <a:spcAft>
                <a:spcPts val="91"/>
              </a:spcAft>
            </a:pPr>
            <a:endParaRPr lang="pt-BR" b="1" dirty="0">
              <a:solidFill>
                <a:schemeClr val="bg1"/>
              </a:solidFill>
            </a:endParaRPr>
          </a:p>
          <a:p>
            <a:pPr algn="r">
              <a:spcAft>
                <a:spcPts val="91"/>
              </a:spcAft>
            </a:pPr>
            <a:r>
              <a:rPr lang="pt-BR" b="1" dirty="0">
                <a:solidFill>
                  <a:schemeClr val="bg1"/>
                </a:solidFill>
              </a:rPr>
              <a:t>Profa. Dra. M</a:t>
            </a:r>
            <a:r>
              <a:rPr lang="en-US" b="1" dirty="0" err="1">
                <a:solidFill>
                  <a:schemeClr val="bg1"/>
                </a:solidFill>
              </a:rPr>
              <a:t>ônica</a:t>
            </a:r>
            <a:r>
              <a:rPr lang="en-US" b="1" dirty="0">
                <a:solidFill>
                  <a:schemeClr val="bg1"/>
                </a:solidFill>
              </a:rPr>
              <a:t> Cristina </a:t>
            </a:r>
            <a:r>
              <a:rPr lang="en-US" b="1" dirty="0" err="1">
                <a:solidFill>
                  <a:schemeClr val="bg1"/>
                </a:solidFill>
              </a:rPr>
              <a:t>Garbin</a:t>
            </a:r>
            <a:endParaRPr lang="pt-BR" b="1" dirty="0">
              <a:solidFill>
                <a:schemeClr val="bg1"/>
              </a:solidFill>
            </a:endParaRPr>
          </a:p>
          <a:p>
            <a:pPr algn="r">
              <a:spcAft>
                <a:spcPts val="91"/>
              </a:spcAft>
            </a:pPr>
            <a:r>
              <a:rPr lang="pt-BR" b="1" dirty="0">
                <a:solidFill>
                  <a:schemeClr val="bg1"/>
                </a:solidFill>
              </a:rPr>
              <a:t>m</a:t>
            </a:r>
            <a:r>
              <a:rPr lang="en-US" b="1" dirty="0" err="1">
                <a:solidFill>
                  <a:schemeClr val="bg1"/>
                </a:solidFill>
              </a:rPr>
              <a:t>onica.garbin</a:t>
            </a:r>
            <a:r>
              <a:rPr lang="pt-BR" b="1" dirty="0">
                <a:solidFill>
                  <a:schemeClr val="bg1"/>
                </a:solidFill>
              </a:rPr>
              <a:t>@</a:t>
            </a:r>
            <a:r>
              <a:rPr lang="pt-BR" b="1" dirty="0" err="1">
                <a:solidFill>
                  <a:schemeClr val="bg1"/>
                </a:solidFill>
              </a:rPr>
              <a:t>univesp.br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580443" y="274637"/>
            <a:ext cx="723698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AF1E00"/>
              </a:buClr>
              <a:buSzPct val="25000"/>
              <a:buFont typeface="Trebuchet MS"/>
              <a:buNone/>
            </a:pPr>
            <a:r>
              <a:rPr lang="pt-BR" sz="3600" b="0" i="0" u="none" strike="noStrike" cap="none" dirty="0">
                <a:solidFill>
                  <a:srgbClr val="AF1E00"/>
                </a:solidFill>
                <a:latin typeface="Trebuchet MS"/>
                <a:ea typeface="Trebuchet MS"/>
                <a:cs typeface="Trebuchet MS"/>
                <a:sym typeface="Trebuchet MS"/>
              </a:rPr>
              <a:t>Breve </a:t>
            </a:r>
            <a:r>
              <a:rPr lang="pt-BR" dirty="0"/>
              <a:t>H</a:t>
            </a:r>
            <a:r>
              <a:rPr lang="pt-BR" sz="3600" b="0" i="0" u="none" strike="noStrike" cap="none" dirty="0">
                <a:solidFill>
                  <a:srgbClr val="AF1E00"/>
                </a:solidFill>
                <a:latin typeface="Trebuchet MS"/>
                <a:ea typeface="Trebuchet MS"/>
                <a:cs typeface="Trebuchet MS"/>
                <a:sym typeface="Trebuchet MS"/>
              </a:rPr>
              <a:t>istórico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534" y="1769555"/>
            <a:ext cx="7604894" cy="356265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374292" y="3756453"/>
            <a:ext cx="5189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C00000"/>
                </a:solidFill>
              </a:rPr>
              <a:t>CEE</a:t>
            </a:r>
          </a:p>
          <a:p>
            <a:r>
              <a:rPr lang="pt-BR" sz="1200" b="1" dirty="0" smtClean="0">
                <a:solidFill>
                  <a:srgbClr val="C00000"/>
                </a:solidFill>
              </a:rPr>
              <a:t>UAB</a:t>
            </a:r>
            <a:endParaRPr lang="pt-BR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580443" y="274637"/>
            <a:ext cx="723698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AF1E00"/>
              </a:buClr>
              <a:buSzPct val="25000"/>
              <a:buFont typeface="Trebuchet MS"/>
              <a:buNone/>
            </a:pPr>
            <a:r>
              <a:rPr lang="pt-BR" dirty="0" smtClean="0"/>
              <a:t>2017</a:t>
            </a:r>
            <a:endParaRPr lang="pt-BR" sz="3600" b="0" i="0" u="none" strike="noStrike" cap="none" dirty="0">
              <a:solidFill>
                <a:srgbClr val="AF1E00"/>
              </a:solidFill>
              <a:sym typeface="Trebuchet M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5"/>
          <a:stretch/>
        </p:blipFill>
        <p:spPr>
          <a:xfrm>
            <a:off x="807027" y="2548771"/>
            <a:ext cx="8270471" cy="18848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219783" y="4250640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Trebuchet MS" panose="020B0603020202020204" pitchFamily="34" charset="0"/>
              </a:rPr>
              <a:t>16 MIL </a:t>
            </a:r>
          </a:p>
          <a:p>
            <a:pPr algn="ctr"/>
            <a:r>
              <a:rPr lang="pt-BR" b="1" dirty="0">
                <a:solidFill>
                  <a:srgbClr val="C00000"/>
                </a:solidFill>
                <a:latin typeface="Trebuchet MS" panose="020B0603020202020204" pitchFamily="34" charset="0"/>
              </a:rPr>
              <a:t>ALUNOS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3309858" y="4250640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Trebuchet MS" panose="020B0603020202020204" pitchFamily="34" charset="0"/>
              </a:rPr>
              <a:t>63 </a:t>
            </a:r>
          </a:p>
          <a:p>
            <a:pPr algn="ctr"/>
            <a:r>
              <a:rPr lang="pt-BR" b="1" dirty="0">
                <a:solidFill>
                  <a:srgbClr val="C00000"/>
                </a:solidFill>
                <a:latin typeface="Trebuchet MS" panose="020B0603020202020204" pitchFamily="34" charset="0"/>
              </a:rPr>
              <a:t>CIDADES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58255" y="4250640"/>
            <a:ext cx="734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Trebuchet MS" panose="020B0603020202020204" pitchFamily="34" charset="0"/>
              </a:rPr>
              <a:t>100</a:t>
            </a:r>
          </a:p>
          <a:p>
            <a:pPr algn="ctr"/>
            <a:r>
              <a:rPr lang="pt-BR" b="1" dirty="0">
                <a:solidFill>
                  <a:srgbClr val="C00000"/>
                </a:solidFill>
                <a:latin typeface="Trebuchet MS" panose="020B0603020202020204" pitchFamily="34" charset="0"/>
              </a:rPr>
              <a:t>POLOS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6926310" y="4250640"/>
            <a:ext cx="1636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Trebuchet MS" panose="020B0603020202020204" pitchFamily="34" charset="0"/>
              </a:rPr>
              <a:t>400</a:t>
            </a:r>
          </a:p>
          <a:p>
            <a:pPr algn="ctr"/>
            <a:r>
              <a:rPr lang="pt-BR" b="1" dirty="0">
                <a:solidFill>
                  <a:srgbClr val="C00000"/>
                </a:solidFill>
                <a:latin typeface="Trebuchet MS" panose="020B0603020202020204" pitchFamily="34" charset="0"/>
              </a:rPr>
              <a:t>COLABORADORES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214238" y="2208481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2,1 MIL </a:t>
            </a:r>
          </a:p>
          <a:p>
            <a:pPr algn="ctr"/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ALUNOS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304313" y="2208481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25 </a:t>
            </a:r>
          </a:p>
          <a:p>
            <a:pPr algn="ctr"/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CIDADES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352710" y="2208481"/>
            <a:ext cx="734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45</a:t>
            </a:r>
          </a:p>
          <a:p>
            <a:pPr algn="ctr"/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POLOS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926310" y="2208481"/>
            <a:ext cx="1636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50</a:t>
            </a:r>
          </a:p>
          <a:p>
            <a:pPr algn="ctr"/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COLABORADORES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1855" y="431219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2</a:t>
            </a:r>
            <a:r>
              <a:rPr lang="pt-BR" sz="2400" b="1" dirty="0" smtClean="0">
                <a:solidFill>
                  <a:srgbClr val="C00000"/>
                </a:solidFill>
              </a:rPr>
              <a:t>S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79" y="2270036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smtClean="0">
                <a:solidFill>
                  <a:srgbClr val="C00000"/>
                </a:solidFill>
              </a:rPr>
              <a:t>1S</a:t>
            </a:r>
            <a:endParaRPr lang="pt-BR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580443" y="274637"/>
            <a:ext cx="723698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AF1E00"/>
              </a:buClr>
              <a:buSzPct val="25000"/>
              <a:buFont typeface="Trebuchet MS"/>
              <a:buNone/>
            </a:pPr>
            <a:r>
              <a:rPr lang="pt-BR" dirty="0"/>
              <a:t>Cursos UNIVESP</a:t>
            </a:r>
            <a:endParaRPr lang="pt-BR" sz="3600" b="0" i="0" u="none" strike="noStrike" cap="none" dirty="0">
              <a:solidFill>
                <a:srgbClr val="AF1E00"/>
              </a:solidFill>
              <a:sym typeface="Trebuchet MS"/>
            </a:endParaRPr>
          </a:p>
        </p:txBody>
      </p:sp>
      <p:sp>
        <p:nvSpPr>
          <p:cNvPr id="17" name="Shape 104"/>
          <p:cNvSpPr txBox="1">
            <a:spLocks noGrp="1"/>
          </p:cNvSpPr>
          <p:nvPr>
            <p:ph type="body" idx="1"/>
          </p:nvPr>
        </p:nvSpPr>
        <p:spPr>
          <a:xfrm>
            <a:off x="1580443" y="1410504"/>
            <a:ext cx="6551186" cy="4576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50000"/>
              <a:buNone/>
            </a:pPr>
            <a:r>
              <a:rPr lang="pt-BR" sz="1500" b="1" dirty="0">
                <a:solidFill>
                  <a:schemeClr val="accent4"/>
                </a:solidFill>
              </a:rPr>
              <a:t>GRADUAÇÃO - Bacharelados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accent4"/>
                </a:solidFill>
              </a:rPr>
              <a:t>   Engenharia de Produção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accent4"/>
                </a:solidFill>
              </a:rPr>
              <a:t>   Engenharia da Computação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50000"/>
              <a:buFont typeface="Wingdings" panose="05000000000000000000" pitchFamily="2" charset="2"/>
              <a:buChar char="ü"/>
            </a:pPr>
            <a:endParaRPr lang="pt-BR" sz="1500" dirty="0">
              <a:solidFill>
                <a:schemeClr val="accent4"/>
              </a:solidFill>
            </a:endParaRPr>
          </a:p>
          <a:p>
            <a:pPr marL="203200" indent="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50000"/>
              <a:buNone/>
            </a:pPr>
            <a:r>
              <a:rPr lang="pt-BR" sz="1500" b="1" dirty="0">
                <a:solidFill>
                  <a:schemeClr val="accent4"/>
                </a:solidFill>
              </a:rPr>
              <a:t>GRADUAÇÃO - Licenciaturas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accent4"/>
                </a:solidFill>
              </a:rPr>
              <a:t>   Licenciatura em Matemática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accent4"/>
                </a:solidFill>
              </a:rPr>
              <a:t>   Licenciatura em Física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accent4"/>
                </a:solidFill>
              </a:rPr>
              <a:t>   Licenciatura em Química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accent4"/>
                </a:solidFill>
              </a:rPr>
              <a:t>   Licenciatura em Biologia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accent4"/>
                </a:solidFill>
              </a:rPr>
              <a:t>   Pedagogia (NOVO)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50000"/>
              <a:buFont typeface="Wingdings" panose="05000000000000000000" pitchFamily="2" charset="2"/>
              <a:buChar char="ü"/>
            </a:pPr>
            <a:endParaRPr lang="pt-BR" sz="1500" dirty="0">
              <a:solidFill>
                <a:schemeClr val="accent4"/>
              </a:solidFill>
            </a:endParaRPr>
          </a:p>
          <a:p>
            <a:pPr marL="203200" indent="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50000"/>
              <a:buNone/>
            </a:pPr>
            <a:endParaRPr lang="pt-BR" sz="15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580443" y="274637"/>
            <a:ext cx="723698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AF1E00"/>
              </a:buClr>
              <a:buSzPct val="25000"/>
              <a:buFont typeface="Trebuchet MS"/>
              <a:buNone/>
            </a:pPr>
            <a:r>
              <a:rPr lang="en-US" sz="3600" b="0" i="0" u="none" strike="noStrike" cap="none" dirty="0">
                <a:solidFill>
                  <a:srgbClr val="AF1E00"/>
                </a:solidFill>
                <a:latin typeface="Trebuchet MS"/>
                <a:ea typeface="Trebuchet MS"/>
                <a:cs typeface="Trebuchet MS"/>
                <a:sym typeface="Trebuchet MS"/>
              </a:rPr>
              <a:t>UNIVESP </a:t>
            </a:r>
            <a:r>
              <a:rPr lang="en-US" sz="3600" b="0" i="0" u="none" strike="noStrike" cap="none" dirty="0" smtClean="0">
                <a:solidFill>
                  <a:srgbClr val="AF1E00"/>
                </a:solidFill>
                <a:latin typeface="Trebuchet MS"/>
                <a:ea typeface="Trebuchet MS"/>
                <a:cs typeface="Trebuchet MS"/>
                <a:sym typeface="Trebuchet MS"/>
              </a:rPr>
              <a:t>– </a:t>
            </a:r>
            <a:r>
              <a:rPr lang="en-US" sz="3600" b="0" i="0" u="none" strike="noStrike" cap="none" dirty="0" err="1" smtClean="0">
                <a:solidFill>
                  <a:srgbClr val="AF1E00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Organização</a:t>
            </a:r>
            <a:r>
              <a:rPr lang="en-US" sz="3600" b="0" i="0" u="none" strike="noStrike" cap="none" dirty="0" smtClean="0">
                <a:solidFill>
                  <a:srgbClr val="AF1E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AF1E00"/>
                </a:solidFill>
                <a:latin typeface="Trebuchet MS"/>
                <a:ea typeface="Trebuchet MS"/>
                <a:cs typeface="Trebuchet MS"/>
                <a:sym typeface="Trebuchet MS"/>
              </a:rPr>
              <a:t>acadêmica</a:t>
            </a:r>
            <a:endParaRPr lang="en-US" sz="3600" b="0" i="0" u="none" strike="noStrike" cap="none" dirty="0">
              <a:solidFill>
                <a:srgbClr val="AF1E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Shape 104"/>
          <p:cNvSpPr txBox="1">
            <a:spLocks/>
          </p:cNvSpPr>
          <p:nvPr/>
        </p:nvSpPr>
        <p:spPr>
          <a:xfrm>
            <a:off x="509314" y="1632553"/>
            <a:ext cx="6551186" cy="4576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808285"/>
              </a:buClr>
              <a:buFont typeface="Arial"/>
              <a:buChar char="•"/>
              <a:defRPr sz="3200" b="0" i="0" u="none" strike="noStrike" cap="none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07950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808285"/>
              </a:buClr>
              <a:buFont typeface="Arial"/>
              <a:buChar char="–"/>
              <a:defRPr sz="2800" b="0" i="0" u="none" strike="noStrike" cap="none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762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rgbClr val="808285"/>
              </a:buClr>
              <a:buFont typeface="Arial"/>
              <a:buChar char="•"/>
              <a:defRPr sz="2400" b="0" i="0" u="none" strike="noStrike" cap="none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808285"/>
              </a:buClr>
              <a:buFont typeface="Arial"/>
              <a:buChar char="–"/>
              <a:defRPr sz="2000" b="0" i="0" u="none" strike="noStrike" cap="none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808285"/>
              </a:buClr>
              <a:buFont typeface="Arial"/>
              <a:buChar char="»"/>
              <a:defRPr sz="2000" b="0" i="0" u="none" strike="noStrike" cap="none">
                <a:solidFill>
                  <a:srgbClr val="808285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1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accent4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accent4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accent4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tx1">
                  <a:lumMod val="75000"/>
                </a:schemeClr>
              </a:solidFill>
            </a:endParaRPr>
          </a:p>
          <a:p>
            <a:pPr marL="203200" indent="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Arial"/>
              <a:buNone/>
            </a:pPr>
            <a:endParaRPr lang="en-US" sz="800" dirty="0">
              <a:solidFill>
                <a:schemeClr val="accent4"/>
              </a:solidFill>
            </a:endParaRPr>
          </a:p>
        </p:txBody>
      </p:sp>
      <p:sp>
        <p:nvSpPr>
          <p:cNvPr id="2" name="Fluxograma: Extrair 1"/>
          <p:cNvSpPr/>
          <p:nvPr/>
        </p:nvSpPr>
        <p:spPr>
          <a:xfrm>
            <a:off x="1894762" y="1731783"/>
            <a:ext cx="4224868" cy="3564466"/>
          </a:xfrm>
          <a:prstGeom prst="flowChartExtra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3272360" y="2714829"/>
            <a:ext cx="14181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2665796" y="3416879"/>
            <a:ext cx="259926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2411795" y="4103282"/>
            <a:ext cx="310726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2125131" y="4739282"/>
            <a:ext cx="3683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4389361" y="2160266"/>
            <a:ext cx="3064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COORDENADORES </a:t>
            </a:r>
            <a:r>
              <a:rPr lang="pt-BR" dirty="0">
                <a:solidFill>
                  <a:schemeClr val="accent1"/>
                </a:solidFill>
                <a:latin typeface="Trebuchet MS" panose="020B0603020202020204" pitchFamily="34" charset="0"/>
              </a:rPr>
              <a:t>DE CURSO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918610" y="2777055"/>
            <a:ext cx="3064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AUTORES</a:t>
            </a:r>
            <a:endParaRPr lang="pt-BR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295985" y="3509072"/>
            <a:ext cx="3064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FORMADORES</a:t>
            </a:r>
            <a:endParaRPr lang="pt-BR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675052" y="4201821"/>
            <a:ext cx="3064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SUPERVISORES</a:t>
            </a:r>
            <a:endParaRPr lang="pt-BR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6014955" y="4840450"/>
            <a:ext cx="3064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TUTORES</a:t>
            </a:r>
            <a:endParaRPr lang="pt-BR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60" y="296563"/>
            <a:ext cx="6079523" cy="58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6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C224E0-71CE-4FD6-9E54-A318C6D4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 - </a:t>
            </a:r>
            <a:r>
              <a:rPr lang="pt-BR" dirty="0" smtClean="0"/>
              <a:t>Disciplina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286000" y="3167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https://www.youtube.com/watch?v=-H7ntsi6GXU&amp;feature=youtu.be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59" y="1365939"/>
            <a:ext cx="7339043" cy="464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C224E0-71CE-4FD6-9E54-A318C6D4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Disciplina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325944" y="1620837"/>
          <a:ext cx="7597924" cy="3876802"/>
        </p:xfrm>
        <a:graphic>
          <a:graphicData uri="http://schemas.openxmlformats.org/drawingml/2006/table">
            <a:tbl>
              <a:tblPr/>
              <a:tblGrid>
                <a:gridCol w="7597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marL="342900" marR="0" indent="-139700" algn="l" rtl="0">
                        <a:lnSpc>
                          <a:spcPct val="13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808285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t-BR" sz="2400" b="0" i="0" u="none" strike="noStrike" cap="none" dirty="0">
                          <a:solidFill>
                            <a:srgbClr val="808285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Texto para Leitura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553">
                <a:tc>
                  <a:txBody>
                    <a:bodyPr/>
                    <a:lstStyle/>
                    <a:p>
                      <a:pPr marL="342900" marR="0" indent="-139700" algn="l" rtl="0">
                        <a:lnSpc>
                          <a:spcPct val="13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808285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t-BR" sz="2400" b="0" i="0" u="none" strike="noStrike" cap="none" dirty="0" err="1">
                          <a:solidFill>
                            <a:srgbClr val="808285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Videoaula</a:t>
                      </a:r>
                      <a:r>
                        <a:rPr lang="pt-BR" sz="2400" b="0" i="0" u="none" strike="noStrike" cap="none" dirty="0">
                          <a:solidFill>
                            <a:srgbClr val="808285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 + estudo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386">
                <a:tc>
                  <a:txBody>
                    <a:bodyPr/>
                    <a:lstStyle/>
                    <a:p>
                      <a:pPr marL="342900" marR="0" indent="-139700" algn="l" rtl="0">
                        <a:lnSpc>
                          <a:spcPct val="13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808285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t-BR" sz="2400" b="0" i="0" u="none" strike="noStrike" cap="none" dirty="0">
                          <a:solidFill>
                            <a:srgbClr val="808285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Atividades de Aprendizagem com Resolução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513">
                <a:tc>
                  <a:txBody>
                    <a:bodyPr/>
                    <a:lstStyle/>
                    <a:p>
                      <a:pPr marL="342900" marR="0" indent="-139700" algn="l" rtl="0">
                        <a:lnSpc>
                          <a:spcPct val="13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808285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t-BR" sz="2400" b="0" i="0" u="none" strike="noStrike" cap="none" dirty="0">
                          <a:solidFill>
                            <a:srgbClr val="808285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Demais Objetos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162">
                <a:tc>
                  <a:txBody>
                    <a:bodyPr/>
                    <a:lstStyle/>
                    <a:p>
                      <a:pPr marL="342900" marR="0" indent="-139700" algn="l" rtl="0">
                        <a:lnSpc>
                          <a:spcPct val="13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808285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t-BR" sz="2400" b="0" i="0" u="none" strike="noStrike" cap="none" dirty="0">
                          <a:solidFill>
                            <a:srgbClr val="808285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Fórum de Discussão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342900" marR="0" indent="-139700" algn="l" rtl="0">
                        <a:lnSpc>
                          <a:spcPct val="13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808285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t-BR" sz="2400" b="0" i="0" u="none" strike="noStrike" cap="none" dirty="0">
                          <a:solidFill>
                            <a:srgbClr val="808285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Fórum de Dúvidas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074">
                <a:tc>
                  <a:txBody>
                    <a:bodyPr/>
                    <a:lstStyle/>
                    <a:p>
                      <a:pPr marL="342900" marR="0" indent="-139700" algn="l" rtl="0">
                        <a:lnSpc>
                          <a:spcPct val="13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808285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t-BR" sz="2400" b="0" i="0" u="none" strike="noStrike" cap="none" dirty="0">
                          <a:solidFill>
                            <a:srgbClr val="808285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Atividade Avaliativa </a:t>
                      </a:r>
                      <a:r>
                        <a:rPr lang="pt-BR" sz="2400" b="0" i="0" u="none" strike="noStrike" cap="none" dirty="0" smtClean="0">
                          <a:solidFill>
                            <a:srgbClr val="808285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para </a:t>
                      </a:r>
                      <a:r>
                        <a:rPr lang="pt-BR" sz="2400" b="0" i="0" u="none" strike="noStrike" cap="none" dirty="0">
                          <a:solidFill>
                            <a:srgbClr val="808285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3644">
                <a:tc>
                  <a:txBody>
                    <a:bodyPr/>
                    <a:lstStyle/>
                    <a:p>
                      <a:pPr marL="342900" marR="0" indent="-139700" algn="l" rtl="0">
                        <a:lnSpc>
                          <a:spcPct val="13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808285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t-BR" sz="2400" b="0" i="0" u="none" strike="noStrike" cap="none" dirty="0">
                          <a:solidFill>
                            <a:srgbClr val="808285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Prova Escrita Presencial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6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</a:t>
            </a:r>
            <a:r>
              <a:rPr lang="en-US" dirty="0" err="1" smtClean="0"/>
              <a:t>étodo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23243" y="1600200"/>
            <a:ext cx="7612983" cy="4203257"/>
          </a:xfrm>
        </p:spPr>
        <p:txBody>
          <a:bodyPr/>
          <a:lstStyle/>
          <a:p>
            <a:pPr marL="203200" indent="0">
              <a:buNone/>
            </a:pPr>
            <a:r>
              <a:rPr lang="pt-BR" sz="2000" b="1" dirty="0" smtClean="0"/>
              <a:t>Participantes: </a:t>
            </a:r>
            <a:r>
              <a:rPr lang="pt-BR" sz="2000" dirty="0" smtClean="0"/>
              <a:t>Alunos das Licenciaturas </a:t>
            </a:r>
            <a:r>
              <a:rPr lang="pt-BR" sz="2000" dirty="0"/>
              <a:t>em Ciências Naturais e Matemática e de </a:t>
            </a:r>
            <a:r>
              <a:rPr lang="pt-BR" sz="2000" dirty="0" smtClean="0"/>
              <a:t>Engenharias</a:t>
            </a:r>
            <a:endParaRPr lang="pt-BR" sz="2000" dirty="0"/>
          </a:p>
          <a:p>
            <a:pPr marL="203200" indent="0">
              <a:buNone/>
            </a:pPr>
            <a:endParaRPr lang="pt-BR" sz="2000" dirty="0" smtClean="0"/>
          </a:p>
          <a:p>
            <a:pPr marL="203200" indent="0">
              <a:buNone/>
            </a:pPr>
            <a:r>
              <a:rPr lang="pt-BR" sz="2000" b="1" dirty="0" smtClean="0"/>
              <a:t>Tempo: </a:t>
            </a:r>
            <a:r>
              <a:rPr lang="pt-BR" sz="2000" dirty="0" smtClean="0"/>
              <a:t>5º </a:t>
            </a:r>
            <a:r>
              <a:rPr lang="pt-BR" sz="2000" dirty="0"/>
              <a:t>e 6º bimestres letivos de cada curso, ofertados no segundo semestre de 2015. Esses questionários foram respondidos de forma voluntária, respectivamente, nos períodos de 20 de outubro a 23 de novembro de 2015 e de 30 de novembro de 2015 a 04 de janeiro de 2016. </a:t>
            </a:r>
          </a:p>
          <a:p>
            <a:pPr marL="20320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880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sp  1">
      <a:dk1>
        <a:srgbClr val="808285"/>
      </a:dk1>
      <a:lt1>
        <a:srgbClr val="FFFFFF"/>
      </a:lt1>
      <a:dk2>
        <a:srgbClr val="000000"/>
      </a:dk2>
      <a:lt2>
        <a:srgbClr val="E6E7E8"/>
      </a:lt2>
      <a:accent1>
        <a:srgbClr val="AF1E23"/>
      </a:accent1>
      <a:accent2>
        <a:srgbClr val="AF1E23"/>
      </a:accent2>
      <a:accent3>
        <a:srgbClr val="4C4C4C"/>
      </a:accent3>
      <a:accent4>
        <a:srgbClr val="666666"/>
      </a:accent4>
      <a:accent5>
        <a:srgbClr val="808080"/>
      </a:accent5>
      <a:accent6>
        <a:srgbClr val="CCCCCC"/>
      </a:accent6>
      <a:hlink>
        <a:srgbClr val="CCCCCC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543</Words>
  <Application>Microsoft Macintosh PowerPoint</Application>
  <PresentationFormat>Apresentação na tela (4:3)</PresentationFormat>
  <Paragraphs>229</Paragraphs>
  <Slides>14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Calibri</vt:lpstr>
      <vt:lpstr>Times New Roman</vt:lpstr>
      <vt:lpstr>Trebuchet MS</vt:lpstr>
      <vt:lpstr>Wingdings</vt:lpstr>
      <vt:lpstr>Arial</vt:lpstr>
      <vt:lpstr>Office Theme</vt:lpstr>
      <vt:lpstr>Intencionalidade pedagógica no uso de mídias digitais em cursos de graduação virtuais: videoaulas, materiais de apoio e perguntas e respostas</vt:lpstr>
      <vt:lpstr>Breve Histórico</vt:lpstr>
      <vt:lpstr>2017</vt:lpstr>
      <vt:lpstr>Cursos UNIVESP</vt:lpstr>
      <vt:lpstr>UNIVESP – Organização acadêmica</vt:lpstr>
      <vt:lpstr>Apresentação do PowerPoint</vt:lpstr>
      <vt:lpstr>AVA - Disciplina </vt:lpstr>
      <vt:lpstr>Disciplina </vt:lpstr>
      <vt:lpstr>Método</vt:lpstr>
      <vt:lpstr>Resultados</vt:lpstr>
      <vt:lpstr>Perguntas e Respostas  </vt:lpstr>
      <vt:lpstr>Videoaulas</vt:lpstr>
      <vt:lpstr>Materiais de apoio </vt:lpstr>
      <vt:lpstr> 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Clique para adicionar  o título da apresentação</dc:title>
  <dc:creator>marcos.pastor</dc:creator>
  <cp:lastModifiedBy>Mônica Garbin</cp:lastModifiedBy>
  <cp:revision>202</cp:revision>
  <dcterms:modified xsi:type="dcterms:W3CDTF">2017-09-20T17:40:09Z</dcterms:modified>
</cp:coreProperties>
</file>