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6" r:id="rId4"/>
    <p:sldId id="264" r:id="rId5"/>
    <p:sldId id="277" r:id="rId6"/>
    <p:sldId id="258" r:id="rId7"/>
    <p:sldId id="259" r:id="rId8"/>
    <p:sldId id="260" r:id="rId9"/>
    <p:sldId id="280" r:id="rId10"/>
    <p:sldId id="279" r:id="rId11"/>
    <p:sldId id="281" r:id="rId12"/>
    <p:sldId id="261" r:id="rId13"/>
    <p:sldId id="262" r:id="rId14"/>
    <p:sldId id="265" r:id="rId15"/>
    <p:sldId id="282" r:id="rId16"/>
    <p:sldId id="274" r:id="rId17"/>
    <p:sldId id="275" r:id="rId18"/>
    <p:sldId id="270" r:id="rId19"/>
    <p:sldId id="271" r:id="rId20"/>
    <p:sldId id="286" r:id="rId21"/>
    <p:sldId id="283" r:id="rId22"/>
    <p:sldId id="285" r:id="rId23"/>
    <p:sldId id="263" r:id="rId24"/>
    <p:sldId id="278" r:id="rId2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77C2B-AD22-4DB5-A1A4-D6AFEDC161E8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A6DBF-6C7F-4B65-887D-C23370A259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05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BBDDB-5EC4-4D0A-843B-A183B3583E6E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058EE-3201-41D1-8414-F97563A678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30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058EE-3201-41D1-8414-F97563A678B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33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right.ava.ufsc.br/~alice/conahpa/anais/2011/papers/64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EDUCAÇÃO A DISTÂNCIA EM INSTITUIÇÕES DE ENSINO SUPERIOR: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400" dirty="0" smtClean="0"/>
              <a:t>UMA </a:t>
            </a:r>
            <a:r>
              <a:rPr lang="pt-BR" sz="2400" dirty="0"/>
              <a:t>REVISÃO DE PESQUISAS ACERCA DO PERFIL DO ALUNO</a:t>
            </a:r>
            <a:br>
              <a:rPr lang="pt-BR" sz="2400" dirty="0"/>
            </a:b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Rodrigo Rodolfo</a:t>
            </a:r>
          </a:p>
          <a:p>
            <a:r>
              <a:rPr lang="pt-BR" dirty="0" smtClean="0"/>
              <a:t>Michele </a:t>
            </a:r>
            <a:r>
              <a:rPr lang="pt-BR" dirty="0"/>
              <a:t>Domingos Schneider </a:t>
            </a:r>
            <a:endParaRPr lang="pt-BR" dirty="0" smtClean="0"/>
          </a:p>
          <a:p>
            <a:r>
              <a:rPr lang="pt-BR" dirty="0" smtClean="0"/>
              <a:t>Elisa </a:t>
            </a:r>
            <a:r>
              <a:rPr lang="pt-BR" dirty="0"/>
              <a:t>Netto </a:t>
            </a:r>
            <a:r>
              <a:rPr lang="pt-BR" dirty="0" err="1" smtClean="0"/>
              <a:t>Zanette</a:t>
            </a:r>
            <a:endParaRPr lang="pt-BR" dirty="0"/>
          </a:p>
          <a:p>
            <a:r>
              <a:rPr lang="pt-BR" dirty="0"/>
              <a:t>Nara Cristine Thomé Palácios </a:t>
            </a:r>
            <a:r>
              <a:rPr lang="pt-BR" dirty="0" err="1" smtClean="0"/>
              <a:t>Cechella</a:t>
            </a:r>
            <a:endParaRPr lang="pt-BR" dirty="0"/>
          </a:p>
          <a:p>
            <a:r>
              <a:rPr lang="pt-BR" dirty="0"/>
              <a:t>Elenice </a:t>
            </a:r>
            <a:r>
              <a:rPr lang="pt-BR" dirty="0" err="1"/>
              <a:t>Padoin</a:t>
            </a:r>
            <a:r>
              <a:rPr lang="pt-BR" dirty="0"/>
              <a:t> Juliani </a:t>
            </a:r>
            <a:r>
              <a:rPr lang="pt-BR" dirty="0" err="1" smtClean="0"/>
              <a:t>Engel</a:t>
            </a:r>
            <a:endParaRPr lang="pt-BR" dirty="0"/>
          </a:p>
          <a:p>
            <a:r>
              <a:rPr lang="pt-BR" dirty="0"/>
              <a:t>Jucélia da Silva </a:t>
            </a:r>
            <a:r>
              <a:rPr lang="pt-BR" dirty="0" smtClean="0"/>
              <a:t>Abel</a:t>
            </a:r>
            <a:endParaRPr lang="pt-BR" dirty="0"/>
          </a:p>
          <a:p>
            <a:r>
              <a:rPr lang="pt-BR" dirty="0" err="1"/>
              <a:t>Volmar</a:t>
            </a:r>
            <a:r>
              <a:rPr lang="pt-BR" dirty="0"/>
              <a:t> Madeira </a:t>
            </a:r>
          </a:p>
          <a:p>
            <a:r>
              <a:rPr lang="pt-BR" b="1" dirty="0" smtClean="0"/>
              <a:t>Universidade </a:t>
            </a:r>
            <a:r>
              <a:rPr lang="pt-BR" b="1" dirty="0"/>
              <a:t>do Extremo Sul </a:t>
            </a:r>
            <a:r>
              <a:rPr lang="pt-BR" b="1" dirty="0" smtClean="0"/>
              <a:t>Catarinense – UNESC</a:t>
            </a:r>
          </a:p>
          <a:p>
            <a:r>
              <a:rPr lang="pt-BR" b="1" dirty="0" smtClean="0"/>
              <a:t>Grupo de Pesquisa Educação a Distância na Graduação</a:t>
            </a:r>
            <a:endParaRPr lang="pt-BR" b="1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55344"/>
            <a:ext cx="1276748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" y="6074887"/>
            <a:ext cx="1070953" cy="77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Perfil do Aluno da </a:t>
            </a:r>
            <a:r>
              <a:rPr lang="pt-BR" dirty="0" err="1" smtClean="0"/>
              <a:t>EaD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Essas </a:t>
            </a:r>
            <a:r>
              <a:rPr lang="pt-BR" sz="2800" dirty="0"/>
              <a:t>competências são primordiais para o êxito no processo de ensino e aprendizagem na </a:t>
            </a:r>
            <a:r>
              <a:rPr lang="pt-BR" sz="2800" dirty="0" err="1"/>
              <a:t>EaD</a:t>
            </a:r>
            <a:r>
              <a:rPr lang="pt-BR" sz="2800" dirty="0"/>
              <a:t>, </a:t>
            </a:r>
            <a:r>
              <a:rPr lang="pt-BR" sz="2800" dirty="0" smtClean="0"/>
              <a:t>pois:</a:t>
            </a:r>
          </a:p>
          <a:p>
            <a:pPr algn="just"/>
            <a:endParaRPr lang="pt-BR" sz="2800" dirty="0" smtClean="0"/>
          </a:p>
          <a:p>
            <a:pPr marL="1257300" lvl="2" indent="-457200" algn="just">
              <a:buFont typeface="Wingdings" panose="05000000000000000000" pitchFamily="2" charset="2"/>
              <a:buChar char="ü"/>
            </a:pPr>
            <a:r>
              <a:rPr lang="pt-BR" sz="2800" dirty="0" smtClean="0"/>
              <a:t>o </a:t>
            </a:r>
            <a:r>
              <a:rPr lang="pt-BR" sz="2800" dirty="0"/>
              <a:t>aluno é considerado o </a:t>
            </a:r>
            <a:r>
              <a:rPr lang="pt-BR" sz="2800" b="1" dirty="0"/>
              <a:t>principal ator e sujeito </a:t>
            </a:r>
            <a:r>
              <a:rPr lang="pt-BR" sz="2800" dirty="0"/>
              <a:t>desse processo; </a:t>
            </a:r>
            <a:endParaRPr lang="pt-BR" sz="2800" dirty="0" smtClean="0"/>
          </a:p>
          <a:p>
            <a:pPr marL="1257300" lvl="2" indent="-457200" algn="just"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marL="1257300" lvl="2" indent="-457200" algn="just">
              <a:buFont typeface="Wingdings" panose="05000000000000000000" pitchFamily="2" charset="2"/>
              <a:buChar char="ü"/>
            </a:pPr>
            <a:r>
              <a:rPr lang="pt-BR" sz="2800" dirty="0" smtClean="0"/>
              <a:t>motivo </a:t>
            </a:r>
            <a:r>
              <a:rPr lang="pt-BR" sz="2800" dirty="0"/>
              <a:t>pelo qual torna de extrema </a:t>
            </a:r>
            <a:r>
              <a:rPr lang="pt-BR" sz="2800" b="1" dirty="0"/>
              <a:t>relevância o mapeamento do perfil do </a:t>
            </a:r>
            <a:r>
              <a:rPr lang="pt-BR" sz="2800" b="1" dirty="0" smtClean="0"/>
              <a:t>aluno.</a:t>
            </a:r>
          </a:p>
          <a:p>
            <a:pPr marL="0" indent="0" algn="r">
              <a:buNone/>
            </a:pPr>
            <a:r>
              <a:rPr lang="pt-BR" sz="2800" dirty="0" smtClean="0"/>
              <a:t>(</a:t>
            </a:r>
            <a:r>
              <a:rPr lang="pt-BR" sz="2800" dirty="0"/>
              <a:t>SOUZA, 2012).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92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Perfil do Aluno da </a:t>
            </a:r>
            <a:r>
              <a:rPr lang="pt-BR" dirty="0" err="1" smtClean="0"/>
              <a:t>EaD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err="1" smtClean="0"/>
              <a:t>Schnitman</a:t>
            </a:r>
            <a:r>
              <a:rPr lang="pt-BR" sz="2800" dirty="0" smtClean="0"/>
              <a:t> (2010) destaca que: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O mapeamento do perfil do aluno de </a:t>
            </a:r>
            <a:r>
              <a:rPr lang="pt-BR" sz="2800" dirty="0" err="1" smtClean="0"/>
              <a:t>EaD</a:t>
            </a:r>
            <a:r>
              <a:rPr lang="pt-BR" sz="2800" dirty="0" smtClean="0"/>
              <a:t> auxilia na construção da </a:t>
            </a:r>
            <a:r>
              <a:rPr lang="pt-BR" sz="2800" b="1" dirty="0" smtClean="0"/>
              <a:t>concepção das estratégias didáticas e pedagógicas</a:t>
            </a:r>
            <a:r>
              <a:rPr lang="pt-BR" sz="2800" dirty="0" smtClean="0"/>
              <a:t> que orientarão o </a:t>
            </a:r>
            <a:r>
              <a:rPr lang="pt-BR" sz="2800" b="1" dirty="0" smtClean="0"/>
              <a:t>processo de ensino-aprendizagem</a:t>
            </a:r>
            <a:r>
              <a:rPr lang="pt-BR" sz="2800" dirty="0" smtClean="0"/>
              <a:t> e a </a:t>
            </a:r>
            <a:r>
              <a:rPr lang="pt-BR" sz="2800" b="1" dirty="0" smtClean="0"/>
              <a:t>organização do ambiente de aprendizagem virtual.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57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Pesquisa  </a:t>
            </a:r>
            <a:r>
              <a:rPr lang="pt-BR" dirty="0" smtClean="0"/>
              <a:t>bibliográfica com Abordagem </a:t>
            </a:r>
            <a:r>
              <a:rPr lang="pt-BR" dirty="0"/>
              <a:t>qualitativa </a:t>
            </a:r>
            <a:r>
              <a:rPr lang="pt-BR" dirty="0" smtClean="0"/>
              <a:t>;</a:t>
            </a:r>
            <a:endParaRPr lang="pt-BR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Os </a:t>
            </a:r>
            <a:r>
              <a:rPr lang="pt-BR" dirty="0"/>
              <a:t>dados </a:t>
            </a:r>
            <a:r>
              <a:rPr lang="pt-BR" dirty="0" smtClean="0"/>
              <a:t>foram coletados </a:t>
            </a:r>
            <a:r>
              <a:rPr lang="pt-BR" dirty="0"/>
              <a:t>nas bases digitais dos </a:t>
            </a:r>
            <a:r>
              <a:rPr lang="pt-BR" b="1" dirty="0"/>
              <a:t>anais dos congressos internacionais de </a:t>
            </a:r>
            <a:r>
              <a:rPr lang="pt-BR" b="1" dirty="0" err="1" smtClean="0"/>
              <a:t>EaD</a:t>
            </a:r>
            <a:r>
              <a:rPr lang="pt-BR" b="1" dirty="0" smtClean="0"/>
              <a:t> da ABED</a:t>
            </a:r>
            <a:r>
              <a:rPr lang="pt-BR" dirty="0" smtClean="0"/>
              <a:t> </a:t>
            </a:r>
            <a:r>
              <a:rPr lang="pt-BR" dirty="0"/>
              <a:t>e na </a:t>
            </a:r>
            <a:r>
              <a:rPr lang="pt-BR" b="1" dirty="0"/>
              <a:t>Revista RBAAD</a:t>
            </a:r>
            <a:r>
              <a:rPr lang="pt-BR" dirty="0"/>
              <a:t>, no </a:t>
            </a:r>
            <a:r>
              <a:rPr lang="pt-BR" b="1" dirty="0"/>
              <a:t>período de 2012 a 2016</a:t>
            </a:r>
            <a:r>
              <a:rPr lang="pt-BR" dirty="0"/>
              <a:t>. 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Foram </a:t>
            </a:r>
            <a:r>
              <a:rPr lang="pt-BR" dirty="0"/>
              <a:t>filtradas as publicações que referenciam pesquisas sobre o </a:t>
            </a:r>
            <a:r>
              <a:rPr lang="pt-BR" b="1" dirty="0"/>
              <a:t>perfil do aluno </a:t>
            </a:r>
            <a:r>
              <a:rPr lang="pt-BR" dirty="0"/>
              <a:t>em cursos de graduação a </a:t>
            </a:r>
            <a:r>
              <a:rPr lang="pt-BR" b="1" dirty="0"/>
              <a:t>distância</a:t>
            </a:r>
            <a:r>
              <a:rPr lang="pt-BR" dirty="0"/>
              <a:t> e/ou disciplinas a distância de cursos </a:t>
            </a:r>
            <a:r>
              <a:rPr lang="pt-BR" b="1" dirty="0"/>
              <a:t>presenciais</a:t>
            </a:r>
            <a:r>
              <a:rPr lang="pt-BR" dirty="0"/>
              <a:t>.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Para seleção </a:t>
            </a:r>
            <a:r>
              <a:rPr lang="pt-BR" dirty="0"/>
              <a:t>dos </a:t>
            </a:r>
            <a:r>
              <a:rPr lang="pt-BR" dirty="0" smtClean="0"/>
              <a:t>artigos foram utilizados as </a:t>
            </a:r>
            <a:r>
              <a:rPr lang="pt-BR" b="1" dirty="0" smtClean="0"/>
              <a:t>palavras-chave</a:t>
            </a:r>
            <a:r>
              <a:rPr lang="pt-BR" b="1" dirty="0"/>
              <a:t>, títulos e objetivos de pesquisa. 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Análise </a:t>
            </a:r>
            <a:r>
              <a:rPr lang="pt-BR" dirty="0"/>
              <a:t>a partir dos </a:t>
            </a:r>
            <a:r>
              <a:rPr lang="pt-BR" b="1" dirty="0"/>
              <a:t>fundamentos teóricos da pesquisa e dos resultados </a:t>
            </a:r>
            <a:r>
              <a:rPr lang="pt-BR" dirty="0"/>
              <a:t>apresentados pelos pesquisadores nos trabalhos publicados nas bases digitais citadas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88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64" y="2670012"/>
            <a:ext cx="8126736" cy="36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Título 2"/>
          <p:cNvSpPr txBox="1">
            <a:spLocks/>
          </p:cNvSpPr>
          <p:nvPr/>
        </p:nvSpPr>
        <p:spPr>
          <a:xfrm>
            <a:off x="637220" y="2348880"/>
            <a:ext cx="7869560" cy="3864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dirty="0"/>
              <a:t>Dos 15 artigos </a:t>
            </a:r>
            <a:r>
              <a:rPr lang="pt-BR" dirty="0" smtClean="0"/>
              <a:t>analisados,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Apenas </a:t>
            </a:r>
            <a:r>
              <a:rPr lang="pt-BR" dirty="0"/>
              <a:t>03 deles tratam do levantamento do perfil do aluno, com o intuito de identificar </a:t>
            </a:r>
            <a:r>
              <a:rPr lang="pt-BR" b="1" dirty="0" smtClean="0"/>
              <a:t>quem </a:t>
            </a:r>
            <a:r>
              <a:rPr lang="pt-BR" b="1" dirty="0"/>
              <a:t>é o aluno </a:t>
            </a:r>
            <a:r>
              <a:rPr lang="pt-BR" dirty="0"/>
              <a:t>da instituição </a:t>
            </a:r>
            <a:r>
              <a:rPr lang="pt-BR" dirty="0" smtClean="0"/>
              <a:t>ou a </a:t>
            </a:r>
            <a:r>
              <a:rPr lang="pt-BR" b="1" dirty="0"/>
              <a:t>região pesquisada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40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54" y="2463835"/>
            <a:ext cx="8474413" cy="414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0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29" y="2276872"/>
            <a:ext cx="848254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3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 Resultados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31" y="2430037"/>
            <a:ext cx="8271537" cy="38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71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5040560"/>
          </a:xfrm>
        </p:spPr>
        <p:txBody>
          <a:bodyPr>
            <a:normAutofit fontScale="40000" lnSpcReduction="20000"/>
          </a:bodyPr>
          <a:lstStyle/>
          <a:p>
            <a:endParaRPr lang="pt-BR" sz="5000" dirty="0" smtClean="0"/>
          </a:p>
          <a:p>
            <a:r>
              <a:rPr lang="pt-BR" sz="5000" dirty="0" smtClean="0"/>
              <a:t>A </a:t>
            </a:r>
            <a:r>
              <a:rPr lang="pt-BR" sz="5000" dirty="0"/>
              <a:t>Educação a Distância tem se apresentado como uma modalidade de ensino universalizada que apresenta, em sua estrutura</a:t>
            </a:r>
            <a:r>
              <a:rPr lang="pt-BR" sz="5000" b="1" dirty="0"/>
              <a:t>, o uso de </a:t>
            </a:r>
            <a:r>
              <a:rPr lang="pt-BR" sz="5000" b="1" dirty="0" err="1"/>
              <a:t>TICs</a:t>
            </a:r>
            <a:r>
              <a:rPr lang="pt-BR" sz="5000" b="1" dirty="0"/>
              <a:t> e requerem uma nova postura das Instituições de Ensino. </a:t>
            </a:r>
            <a:endParaRPr lang="pt-BR" sz="5000" b="1" dirty="0" smtClean="0"/>
          </a:p>
          <a:p>
            <a:endParaRPr lang="pt-BR" sz="2500" dirty="0"/>
          </a:p>
          <a:p>
            <a:r>
              <a:rPr lang="pt-BR" sz="5000" dirty="0" smtClean="0"/>
              <a:t>Para </a:t>
            </a:r>
            <a:r>
              <a:rPr lang="pt-BR" sz="5000" dirty="0"/>
              <a:t>responder ao objetivo do presente estudo, efetuou-se o </a:t>
            </a:r>
            <a:r>
              <a:rPr lang="pt-BR" sz="5000" b="1" dirty="0"/>
              <a:t>mapeamento e foram analisadas as publicações acerca do perfil do aluno da </a:t>
            </a:r>
            <a:r>
              <a:rPr lang="pt-BR" sz="5000" b="1" dirty="0" err="1"/>
              <a:t>EaD</a:t>
            </a:r>
            <a:r>
              <a:rPr lang="pt-BR" sz="5000" b="1" dirty="0" smtClean="0"/>
              <a:t>.</a:t>
            </a:r>
          </a:p>
          <a:p>
            <a:endParaRPr lang="pt-BR" sz="2500" dirty="0"/>
          </a:p>
          <a:p>
            <a:r>
              <a:rPr lang="pt-BR" sz="5000" dirty="0" smtClean="0"/>
              <a:t>Os </a:t>
            </a:r>
            <a:r>
              <a:rPr lang="pt-BR" sz="5000" dirty="0"/>
              <a:t>resultados apontam para um </a:t>
            </a:r>
            <a:r>
              <a:rPr lang="pt-BR" sz="5000" b="1" dirty="0"/>
              <a:t>número restrito de publicações com este foco</a:t>
            </a:r>
            <a:r>
              <a:rPr lang="pt-BR" sz="5000" dirty="0"/>
              <a:t>. Em boa parte dos estudos, a análise do perfil dos alunos da </a:t>
            </a:r>
            <a:r>
              <a:rPr lang="pt-BR" sz="5000" dirty="0" err="1"/>
              <a:t>EaD</a:t>
            </a:r>
            <a:r>
              <a:rPr lang="pt-BR" sz="5000" dirty="0"/>
              <a:t> </a:t>
            </a:r>
            <a:r>
              <a:rPr lang="pt-BR" sz="5000" b="1" dirty="0"/>
              <a:t>aborda os alunos ingressantes</a:t>
            </a:r>
            <a:r>
              <a:rPr lang="pt-BR" sz="5000" dirty="0"/>
              <a:t>. </a:t>
            </a:r>
            <a:endParaRPr lang="pt-BR" sz="5000" dirty="0" smtClean="0"/>
          </a:p>
          <a:p>
            <a:endParaRPr lang="pt-BR" sz="2500" dirty="0"/>
          </a:p>
          <a:p>
            <a:r>
              <a:rPr lang="pt-BR" sz="5000" dirty="0" smtClean="0"/>
              <a:t>Neste </a:t>
            </a:r>
            <a:r>
              <a:rPr lang="pt-BR" sz="5000" dirty="0"/>
              <a:t>contexto, apenas </a:t>
            </a:r>
            <a:r>
              <a:rPr lang="pt-BR" sz="5000" b="1" dirty="0"/>
              <a:t>três (03) artigos aprofundam-se na apresentação e discussão de dados sobre o perfil dos alunos. </a:t>
            </a:r>
            <a:endParaRPr lang="pt-BR" sz="5000" b="1" dirty="0" smtClean="0"/>
          </a:p>
          <a:p>
            <a:endParaRPr lang="pt-BR" sz="2500" b="1" dirty="0"/>
          </a:p>
          <a:p>
            <a:r>
              <a:rPr lang="pt-BR" sz="5000" dirty="0" smtClean="0"/>
              <a:t>Os </a:t>
            </a:r>
            <a:r>
              <a:rPr lang="pt-BR" sz="5000" dirty="0"/>
              <a:t>outros doze (12) artigos encontrados utilizam dados do perfil do aluno, mas o intuito era </a:t>
            </a:r>
            <a:r>
              <a:rPr lang="pt-BR" sz="5000" b="1" dirty="0"/>
              <a:t>abordar outras questões de pesquisa</a:t>
            </a:r>
            <a:r>
              <a:rPr lang="pt-BR" sz="5000" dirty="0" smtClean="0"/>
              <a:t>.</a:t>
            </a:r>
          </a:p>
          <a:p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5960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5013176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A </a:t>
            </a:r>
            <a:r>
              <a:rPr lang="pt-BR" sz="2000" dirty="0" smtClean="0"/>
              <a:t>obtenção das </a:t>
            </a:r>
            <a:r>
              <a:rPr lang="pt-BR" sz="2000" dirty="0" smtClean="0"/>
              <a:t>informações são </a:t>
            </a:r>
            <a:r>
              <a:rPr lang="pt-BR" sz="2000" b="1" dirty="0" smtClean="0"/>
              <a:t>importantes </a:t>
            </a:r>
            <a:r>
              <a:rPr lang="pt-BR" sz="2000" b="1" dirty="0"/>
              <a:t>para elaboração de novos projetos de graduação e especialização</a:t>
            </a:r>
            <a:r>
              <a:rPr lang="pt-BR" sz="2000" dirty="0"/>
              <a:t>, visando à qualificação permanente do processo de ensino e aprendizagem nesta modalidade de educação. </a:t>
            </a:r>
            <a:endParaRPr lang="pt-BR" sz="2000" dirty="0" smtClean="0"/>
          </a:p>
          <a:p>
            <a:pPr algn="just"/>
            <a:endParaRPr lang="pt-BR" sz="1000" dirty="0" smtClean="0"/>
          </a:p>
          <a:p>
            <a:pPr algn="just"/>
            <a:r>
              <a:rPr lang="pt-BR" sz="2000" dirty="0" smtClean="0"/>
              <a:t>Dentre </a:t>
            </a:r>
            <a:r>
              <a:rPr lang="pt-BR" sz="2000" dirty="0"/>
              <a:t>as limitações da pesquisa, destacam-se a </a:t>
            </a:r>
            <a:r>
              <a:rPr lang="pt-BR" sz="2000" b="1" dirty="0"/>
              <a:t>dificuldade de filtragem </a:t>
            </a:r>
            <a:r>
              <a:rPr lang="pt-BR" sz="2000" dirty="0"/>
              <a:t>dos artigos por palavras-chave. </a:t>
            </a:r>
            <a:endParaRPr lang="pt-BR" sz="2000" dirty="0" smtClean="0"/>
          </a:p>
          <a:p>
            <a:pPr algn="just"/>
            <a:endParaRPr lang="pt-BR" sz="1000" dirty="0" smtClean="0"/>
          </a:p>
          <a:p>
            <a:pPr algn="just"/>
            <a:r>
              <a:rPr lang="pt-BR" sz="2000" dirty="0" smtClean="0"/>
              <a:t>Nas </a:t>
            </a:r>
            <a:r>
              <a:rPr lang="pt-BR" sz="2000" dirty="0"/>
              <a:t>bases de dados consultadas, a pesquisa, para ser concretizada, </a:t>
            </a:r>
            <a:r>
              <a:rPr lang="pt-BR" sz="2000" b="1" dirty="0"/>
              <a:t>necessitou da leitura e avaliação de todos os artigos publicados </a:t>
            </a:r>
            <a:r>
              <a:rPr lang="pt-BR" sz="2000" dirty="0"/>
              <a:t>nas fontes selecionadas, para gerar as </a:t>
            </a:r>
            <a:r>
              <a:rPr lang="pt-BR" sz="2000" dirty="0" smtClean="0"/>
              <a:t>análises. </a:t>
            </a:r>
          </a:p>
          <a:p>
            <a:pPr algn="just"/>
            <a:endParaRPr lang="pt-BR" sz="1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b="1" dirty="0"/>
              <a:t>quantidade restritiva de estudos sobre o assunto</a:t>
            </a:r>
            <a:r>
              <a:rPr lang="pt-BR" sz="2000" dirty="0"/>
              <a:t>, </a:t>
            </a:r>
            <a:r>
              <a:rPr lang="pt-BR" sz="2000" dirty="0" smtClean="0"/>
              <a:t>tornou-se em uma </a:t>
            </a:r>
            <a:r>
              <a:rPr lang="pt-BR" sz="2000" dirty="0"/>
              <a:t>limitação da pesquisa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5250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Introdução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300" b="1" dirty="0" smtClean="0">
                <a:solidFill>
                  <a:srgbClr val="FF0000"/>
                </a:solidFill>
              </a:rPr>
              <a:t>Educação a distância – </a:t>
            </a:r>
            <a:r>
              <a:rPr lang="pt-BR" sz="3300" b="1" dirty="0" err="1" smtClean="0">
                <a:solidFill>
                  <a:srgbClr val="FF0000"/>
                </a:solidFill>
              </a:rPr>
              <a:t>EaD</a:t>
            </a:r>
            <a:r>
              <a:rPr lang="pt-BR" sz="3300" b="1" dirty="0" smtClean="0">
                <a:solidFill>
                  <a:srgbClr val="FF0000"/>
                </a:solidFill>
              </a:rPr>
              <a:t> no Brasil</a:t>
            </a:r>
            <a:r>
              <a:rPr lang="pt-BR" dirty="0" smtClean="0"/>
              <a:t>:</a:t>
            </a:r>
          </a:p>
          <a:p>
            <a:pPr algn="just"/>
            <a:endParaRPr lang="pt-BR" dirty="0"/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pt-BR" dirty="0" smtClean="0"/>
              <a:t>Reconhecida como modalidade pela </a:t>
            </a:r>
            <a:r>
              <a:rPr lang="pt-BR" b="1" dirty="0" smtClean="0"/>
              <a:t>Lei nº 9.340/96/MEC </a:t>
            </a:r>
            <a:r>
              <a:rPr lang="pt-BR" dirty="0" smtClean="0"/>
              <a:t>e regulamentada por portarias e Decretos;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pt-BR" dirty="0" smtClean="0"/>
              <a:t>Apresenta-se como opção na </a:t>
            </a:r>
            <a:r>
              <a:rPr lang="pt-BR" b="1" dirty="0" smtClean="0"/>
              <a:t>ampliação de oferta de cursos;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pt-BR" dirty="0" smtClean="0"/>
              <a:t>E, tem como objetivo a </a:t>
            </a:r>
            <a:r>
              <a:rPr lang="pt-BR" b="1" dirty="0" smtClean="0"/>
              <a:t>formação de sujeitos </a:t>
            </a:r>
            <a:r>
              <a:rPr lang="pt-BR" dirty="0" smtClean="0"/>
              <a:t>que necessitam de maior </a:t>
            </a:r>
            <a:r>
              <a:rPr lang="pt-BR" b="1" dirty="0" smtClean="0"/>
              <a:t>flexibilidade de tempo e espaço</a:t>
            </a:r>
            <a:r>
              <a:rPr lang="pt-BR" dirty="0" smtClean="0"/>
              <a:t>, respeitando suas limitações e possibilidade de acesso.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pt-BR" dirty="0" smtClean="0"/>
              <a:t>Impulsionada pelo </a:t>
            </a:r>
            <a:r>
              <a:rPr lang="pt-BR" b="1" dirty="0" smtClean="0"/>
              <a:t>desenvolvimento </a:t>
            </a:r>
            <a:r>
              <a:rPr lang="pt-BR" b="1" dirty="0"/>
              <a:t>e melhorias </a:t>
            </a:r>
            <a:r>
              <a:rPr lang="pt-BR" dirty="0"/>
              <a:t>dos processos de </a:t>
            </a:r>
            <a:r>
              <a:rPr lang="pt-BR" b="1" dirty="0"/>
              <a:t>comunicação e das interações </a:t>
            </a:r>
            <a:r>
              <a:rPr lang="pt-BR" dirty="0"/>
              <a:t>associados às </a:t>
            </a:r>
            <a:r>
              <a:rPr lang="pt-BR" dirty="0" err="1" smtClean="0"/>
              <a:t>TICs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3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511256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Conclui-se </a:t>
            </a:r>
            <a:r>
              <a:rPr lang="pt-BR" sz="2000" dirty="0"/>
              <a:t>que a </a:t>
            </a:r>
            <a:r>
              <a:rPr lang="pt-BR" sz="2000" b="1" dirty="0"/>
              <a:t>revisão de literatura sobre as pesquisas realizadas e socializadas em publicações mostrou-se restritiva em quantidade e na análise efetiva do perfil dos acadêmicos</a:t>
            </a:r>
            <a:r>
              <a:rPr lang="pt-BR" sz="2000" dirty="0"/>
              <a:t>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 smtClean="0"/>
              <a:t>Entretanto</a:t>
            </a:r>
            <a:r>
              <a:rPr lang="pt-BR" sz="2000" dirty="0"/>
              <a:t>, percebe-se </a:t>
            </a:r>
            <a:r>
              <a:rPr lang="pt-BR" sz="2000" b="1" dirty="0"/>
              <a:t>consenso entre os pesquisadores sobre características, competências e habilidades necessárias </a:t>
            </a:r>
            <a:r>
              <a:rPr lang="pt-BR" sz="2000" dirty="0"/>
              <a:t>aos mesmos, nesta modalidade de educação. </a:t>
            </a:r>
            <a:endParaRPr lang="pt-BR" sz="2000" dirty="0" smtClean="0"/>
          </a:p>
          <a:p>
            <a:endParaRPr lang="pt-BR" sz="1000" b="1" dirty="0"/>
          </a:p>
          <a:p>
            <a:r>
              <a:rPr lang="pt-BR" sz="2000" dirty="0"/>
              <a:t>O aprofundamento de pesquisas sobre o perfil do aluno da </a:t>
            </a:r>
            <a:r>
              <a:rPr lang="pt-BR" sz="2000" dirty="0" err="1"/>
              <a:t>EaD</a:t>
            </a:r>
            <a:r>
              <a:rPr lang="pt-BR" sz="2000" dirty="0"/>
              <a:t> contribui para </a:t>
            </a:r>
            <a:r>
              <a:rPr lang="pt-BR" sz="2000" b="1" dirty="0"/>
              <a:t>subsidiar a construção e o aperfeiçoamento</a:t>
            </a:r>
            <a:r>
              <a:rPr lang="pt-BR" sz="2000" dirty="0"/>
              <a:t> do projeto de expansão nesta modalidade. </a:t>
            </a:r>
            <a:endParaRPr lang="pt-BR" sz="2000" dirty="0" smtClean="0"/>
          </a:p>
          <a:p>
            <a:endParaRPr lang="pt-BR" sz="1000" dirty="0"/>
          </a:p>
          <a:p>
            <a:r>
              <a:rPr lang="pt-BR" sz="2000" dirty="0"/>
              <a:t>Como estudo futuro, sugere-se a </a:t>
            </a:r>
            <a:r>
              <a:rPr lang="pt-BR" sz="2000" b="1" dirty="0"/>
              <a:t>ampliação da pesquisa em bases de dados indexadas e da mesma forma ampliar os estudos para um período maior, anterior a 2012.</a:t>
            </a:r>
          </a:p>
          <a:p>
            <a:endParaRPr lang="pt-B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9659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742451"/>
            <a:ext cx="8229600" cy="53442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Referências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600" dirty="0"/>
              <a:t>ARANA. A.M.F.R, et al. </a:t>
            </a:r>
            <a:r>
              <a:rPr lang="pt-BR" sz="3600" dirty="0"/>
              <a:t>Elaboração de melhores estratégias pedagógicas em </a:t>
            </a:r>
            <a:r>
              <a:rPr lang="pt-BR" sz="3600" dirty="0" err="1"/>
              <a:t>EaD</a:t>
            </a:r>
            <a:r>
              <a:rPr lang="pt-BR" sz="3600" dirty="0"/>
              <a:t>: Uma análise sobre os resultados da avaliação discente. IN: 22° CIAED, 2012. Anais eletrônicos... Curitiba. 2012. Disponível em: http://www.abed.org.br/congresso2012/anais/398f.pdf. Acesso em: 10 </a:t>
            </a:r>
            <a:r>
              <a:rPr lang="pt-BR" sz="3600" dirty="0" err="1"/>
              <a:t>Abr</a:t>
            </a:r>
            <a:r>
              <a:rPr lang="pt-BR" sz="3600" dirty="0"/>
              <a:t> 2017.</a:t>
            </a:r>
          </a:p>
          <a:p>
            <a:pPr marL="0" indent="0">
              <a:buNone/>
            </a:pPr>
            <a:r>
              <a:rPr lang="pt-BR" sz="3600" dirty="0"/>
              <a:t> 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BASSOLI</a:t>
            </a:r>
            <a:r>
              <a:rPr lang="pt-BR" sz="3600" dirty="0"/>
              <a:t>, D.A et al. Perfil do egresso do aluno de gestão da produção industrial na modalidade </a:t>
            </a:r>
            <a:r>
              <a:rPr lang="pt-BR" sz="3600" dirty="0" err="1"/>
              <a:t>EaD</a:t>
            </a:r>
            <a:r>
              <a:rPr lang="pt-BR" sz="3600" dirty="0"/>
              <a:t>. IN: 19° CIAED, 2013. Anais eletrônicos... Curitiba. 2013. Disponível em: http://www.abed.org.br/congresso2013/trabalhos/APRESENTACOES_SESSOES_PARALELAS-horarios.pdf, Acesso em: 10 </a:t>
            </a:r>
            <a:r>
              <a:rPr lang="pt-BR" sz="3600" dirty="0" err="1"/>
              <a:t>Abr</a:t>
            </a:r>
            <a:r>
              <a:rPr lang="pt-BR" sz="3600" dirty="0"/>
              <a:t> 2017.</a:t>
            </a:r>
          </a:p>
          <a:p>
            <a:pPr marL="0" indent="0">
              <a:buNone/>
            </a:pPr>
            <a:r>
              <a:rPr lang="pt-BR" sz="3600" dirty="0"/>
              <a:t> 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BEHAR</a:t>
            </a:r>
            <a:r>
              <a:rPr lang="pt-BR" sz="3600" dirty="0"/>
              <a:t>, P.A.; SILVA, K.K.A. Mapeamento de Competências: Um foco no aluno da Educação a Distância, CINTED-UFRGS, 2012, volume 10, nº 3. Disponível em: http://www.cinted.ufrgs.br/ciclo20/artigos/5a-ketia.pdf. Acesso em: 08 </a:t>
            </a:r>
            <a:r>
              <a:rPr lang="pt-BR" sz="3600" dirty="0" err="1"/>
              <a:t>abr</a:t>
            </a:r>
            <a:r>
              <a:rPr lang="pt-BR" sz="3600" dirty="0"/>
              <a:t> 2017.</a:t>
            </a:r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/>
              <a:t> </a:t>
            </a:r>
            <a:r>
              <a:rPr lang="pt-BR" sz="3600" dirty="0" smtClean="0"/>
              <a:t>BRASIL/MEC</a:t>
            </a:r>
            <a:r>
              <a:rPr lang="pt-BR" sz="3600" dirty="0"/>
              <a:t>. Referências de Qualidade na Educação a Distância (2007). Ministério da Educação. Disponível em: http://portal.mec.gov.br/seed/arquivos/pdf/legislacao/refead1.pdf Acesso em: 05 Dez 2016.</a:t>
            </a:r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/>
              <a:t> </a:t>
            </a:r>
            <a:r>
              <a:rPr lang="pt-BR" sz="3600" dirty="0" smtClean="0"/>
              <a:t>CORTELAZZO</a:t>
            </a:r>
            <a:r>
              <a:rPr lang="pt-BR" sz="3600" dirty="0"/>
              <a:t>, I.B.C. Prática Pedagógica, aprendizagem e avaliação em educação a distância. Curitiba: </a:t>
            </a:r>
            <a:r>
              <a:rPr lang="pt-BR" sz="3600" dirty="0" err="1"/>
              <a:t>InterSaberes</a:t>
            </a:r>
            <a:r>
              <a:rPr lang="pt-BR" sz="3600" dirty="0"/>
              <a:t>, 2013.</a:t>
            </a:r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r>
              <a:rPr lang="pt-BR" sz="3600" dirty="0"/>
              <a:t> </a:t>
            </a:r>
            <a:r>
              <a:rPr lang="pt-BR" sz="3600" dirty="0" smtClean="0"/>
              <a:t>EVANGELISTA</a:t>
            </a:r>
            <a:r>
              <a:rPr lang="pt-BR" sz="3600" dirty="0"/>
              <a:t>, C.R.L. et al. Perfil do aluno ingressante e suas dificuldades em Cursos de Graduação na modalidade a distância em uma Universidade privada localizada no oeste paulista. IN: 22° CIAED, 2016. Anais eletrônicos... Curitiba, 2016. Disponível em: http://www.abed.org.br/congresso2016/trabalhos/9.pdf. Acesso em: 10 </a:t>
            </a:r>
            <a:r>
              <a:rPr lang="pt-BR" sz="3600" dirty="0" err="1"/>
              <a:t>Abr</a:t>
            </a:r>
            <a:r>
              <a:rPr lang="pt-BR" sz="3600" dirty="0"/>
              <a:t> 2017.</a:t>
            </a:r>
          </a:p>
          <a:p>
            <a:pPr marL="0" indent="0">
              <a:buNone/>
            </a:pPr>
            <a:r>
              <a:rPr lang="pt-BR" sz="3600" dirty="0"/>
              <a:t> </a:t>
            </a:r>
            <a:endParaRPr lang="pt-BR" sz="3600" dirty="0" smtClean="0"/>
          </a:p>
          <a:p>
            <a:pPr marL="0" indent="0">
              <a:buNone/>
            </a:pPr>
            <a:r>
              <a:rPr lang="pt-BR" sz="3600" dirty="0" smtClean="0"/>
              <a:t>FELÍCIO</a:t>
            </a:r>
            <a:r>
              <a:rPr lang="pt-BR" sz="3600" dirty="0"/>
              <a:t>, A.C.; CARITÁ, E.C.; OLIVEIRA NETO, J.D. Percepção discente quanto à utilização de rubricas para avaliação da aprendizagem. IN: 19° CIAED, 2013. Anais eletrônicos... Curitiba, disponível em: http://www.abed.org.br/congresso2013/trabalhos/APRESENTACOES_SESSOES_PARALELAS-horarios.pdf. Acesso em: 10 </a:t>
            </a:r>
            <a:r>
              <a:rPr lang="pt-BR" sz="3600" dirty="0" err="1"/>
              <a:t>Abr</a:t>
            </a:r>
            <a:r>
              <a:rPr lang="pt-BR" sz="3600" dirty="0"/>
              <a:t> 2017</a:t>
            </a:r>
            <a:r>
              <a:rPr lang="pt-BR" sz="3600" dirty="0" smtClean="0"/>
              <a:t>.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dirty="0" smtClean="0"/>
              <a:t>JANUÁRIO</a:t>
            </a:r>
            <a:r>
              <a:rPr lang="pt-BR" sz="3600" dirty="0"/>
              <a:t>, A.M.; SCHEUER, L.; DIAS, N.S. Análise da percepção dos acadêmicos dos cursos tecnólogos presenciais, de uma instituição de ensino superior de Cascavel, quanto à inclusão de disciplinas na modalidade de ensino a distância. IN: 21° CIAED, 2015. Anais eletrônicos... Curitiba, disponível em: http://www.abed.org.br/congresso2015/anais/pdf/BD_296.pdf. Acesso em: 10 </a:t>
            </a:r>
            <a:r>
              <a:rPr lang="pt-BR" sz="3600" dirty="0" err="1"/>
              <a:t>Abr</a:t>
            </a:r>
            <a:r>
              <a:rPr lang="pt-BR" sz="3600" dirty="0"/>
              <a:t> 2017</a:t>
            </a:r>
            <a:r>
              <a:rPr lang="pt-BR" sz="36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2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742451"/>
            <a:ext cx="8229600" cy="53442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Referências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000" dirty="0"/>
              <a:t> </a:t>
            </a:r>
            <a:r>
              <a:rPr lang="pt-BR" sz="1000" dirty="0" smtClean="0"/>
              <a:t>MORAN</a:t>
            </a:r>
            <a:r>
              <a:rPr lang="pt-BR" sz="1000" dirty="0"/>
              <a:t>, J. M. A Educação a Distância como opção estratégica. 2011. Disponível em: http://www.eca.usp.br/prof/moran/site/textos/educacao_online/estrategica.pdf Acesso em: 15 </a:t>
            </a:r>
            <a:r>
              <a:rPr lang="pt-BR" sz="1000" dirty="0" err="1"/>
              <a:t>Abr</a:t>
            </a:r>
            <a:r>
              <a:rPr lang="pt-BR" sz="1000" dirty="0"/>
              <a:t> 2017</a:t>
            </a:r>
            <a:r>
              <a:rPr lang="pt-BR" sz="1000" dirty="0" smtClean="0"/>
              <a:t>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OLIVEIRA, J.R.G; NUNES, </a:t>
            </a:r>
            <a:r>
              <a:rPr lang="pt-BR" sz="1000" dirty="0" err="1" smtClean="0"/>
              <a:t>M.M.Sobre</a:t>
            </a:r>
            <a:r>
              <a:rPr lang="pt-BR" sz="1000" dirty="0" smtClean="0"/>
              <a:t> a autonomia do estudante na educação a distância</a:t>
            </a:r>
            <a:r>
              <a:rPr lang="pt-BR" sz="1000" i="1" dirty="0" smtClean="0"/>
              <a:t>.</a:t>
            </a:r>
            <a:r>
              <a:rPr lang="pt-BR" sz="1000" dirty="0" smtClean="0"/>
              <a:t> 5º CONAHPA, Pelotas. Disponível em : &lt;</a:t>
            </a:r>
            <a:r>
              <a:rPr lang="pt-BR" sz="1000" u="sng" dirty="0" smtClean="0">
                <a:hlinkClick r:id="rId3"/>
              </a:rPr>
              <a:t>http://wright.ava.ufsc.br/~alice/conahpa/anais/2011/papers/64.pdf</a:t>
            </a:r>
            <a:r>
              <a:rPr lang="pt-BR" sz="1000" dirty="0" smtClean="0"/>
              <a:t>&gt; Acesso em: 12 </a:t>
            </a:r>
            <a:r>
              <a:rPr lang="pt-BR" sz="1000" dirty="0" err="1" smtClean="0"/>
              <a:t>Fev</a:t>
            </a:r>
            <a:r>
              <a:rPr lang="pt-BR" sz="1000" dirty="0" smtClean="0"/>
              <a:t> 2017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OLIVEIRA, L.R.M.; SOUSA, E.C.; RICARTE, M.A.C. O estudo da motivação dos discentes em um curso de graduação a distância, à luz da escala de motivação acadêmica. IN: 21° CIAED, 2015. Anais eletrônicos... Curitiba, 2015. Disponível em: http://www.abed.org.br/congresso2015/anais/pdf/BD_305.pdf. Acesso em: 10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pPr marL="0" indent="0">
              <a:buNone/>
            </a:pPr>
            <a:r>
              <a:rPr lang="pt-BR" sz="1000" dirty="0" smtClean="0"/>
              <a:t> </a:t>
            </a:r>
          </a:p>
          <a:p>
            <a:pPr marL="0" indent="0">
              <a:buNone/>
            </a:pPr>
            <a:r>
              <a:rPr lang="pt-BR" sz="1000" dirty="0" smtClean="0"/>
              <a:t>OLIVEIRA, M.R.; VEIGA, S.A.; SANTOS, I.R. Educação a distância: perfil geral e socioeconômico dos alunos dos cursos superiores de tecnologia de uma universidade do cone leste paulista. IN: 21° CIAED, 2015. Anais eletrônicos... Curitiba, disponível em: http://www.abed.org.br/congresso2015/anais/pdf/BD_102.pdf, Acesso em: 10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PRETI, O.; BARBIERI, M.A. Expansão da educação superior a distância em Moçambique: perfis, expectativas e percepções dos estudantes de um programa de cooperação internacional , 2013. IN: Revista Brasileira de Aprendizagem Aberta e a Distância, Vol., Set. 2013. 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REBOUÇAS, G.F.; RICARTE, M.A.C. As causas da evasão e a relação com o perfil dos Alunos de disciplinas semipresenciais de um centro Universitário de Fortaleza – CE. IN: 22° CIAED, 2016. Anais eletrônicos... Curitiba, disponível em: http://www.abed.org.br/congresso2016/trabalhos/98.pdf, Acesso em: 10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ROSA, I.S. Disciplina on-line: dificuldades e facilidades do aluno da graduação IN: 19° CIAED, 2013. Anais eletrônicos... Curitiba, disponível em: http://www.abed.org.br/congresso2013/trabalhos/APRESENTACOES_SESSOES_PARALELAS-horarios.pdf, Acesso em: 10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SCHNITMAN, I. M. O perfil do aluno virtual e as teorias de estilos de aprendizagem. IN: 3º Simpósio Hipertexto e Tecnologias na Educação, 2010, Pernambuco. Anais eletrônicos... Pernambuco: UFPE disponível em: http://www.ufpe.br/nehte/simposio/anais/Anais-Hipertexto-2010/Ivana-Maria-Schnitman.pdf , Acesso em: 14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SILVA, J.A.R.; OLIVEIRA, F.B.; MOURÃO, L. Fatores que levaram à permanência e ao sucesso dos alunos em um curso a distância IN: 19° CIAED, 2013. Anais eletrônicos... Curitiba, 2013. Disponível em: http://www.abed.org.br/congresso2013/trabalhos/APRESENTACOES_SESSOES_PARALELAS-horarios.pdf, Acesso em: 10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SILVA, R.S. </a:t>
            </a:r>
            <a:r>
              <a:rPr lang="pt-BR" sz="1000" b="1" dirty="0" smtClean="0"/>
              <a:t>Gestão de EAD: </a:t>
            </a:r>
            <a:r>
              <a:rPr lang="pt-BR" sz="1000" dirty="0" smtClean="0"/>
              <a:t>Educação a Distância na Era Digital.  São Paulo: </a:t>
            </a:r>
            <a:r>
              <a:rPr lang="pt-BR" sz="1000" dirty="0" err="1" smtClean="0"/>
              <a:t>Novatec</a:t>
            </a:r>
            <a:r>
              <a:rPr lang="pt-BR" sz="1000" dirty="0" smtClean="0"/>
              <a:t>, 2013.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 SOUZA, L.B. Educação Superior a Distância: O perfil do ‘‘novo’’ aluno </a:t>
            </a:r>
            <a:r>
              <a:rPr lang="pt-BR" sz="1000" dirty="0" err="1" smtClean="0"/>
              <a:t>Sanfranciscano</a:t>
            </a:r>
            <a:r>
              <a:rPr lang="pt-BR" sz="1000" dirty="0" smtClean="0"/>
              <a:t>, 2012., IN: Revista Brasileira de Aprendizagem Aberta e a Distância.  Vol. 11, 2012.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1000" dirty="0" smtClean="0"/>
              <a:t>STANDER, M.D.P.; HASS, C.M. Políticas públicas alhos/9.pdf, Acesso em: 10 </a:t>
            </a:r>
            <a:r>
              <a:rPr lang="pt-BR" sz="1000" dirty="0" err="1" smtClean="0"/>
              <a:t>abr</a:t>
            </a:r>
            <a:r>
              <a:rPr lang="pt-BR" sz="1000" dirty="0" smtClean="0"/>
              <a:t> 2017.</a:t>
            </a:r>
          </a:p>
          <a:p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9060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742451"/>
            <a:ext cx="8229600" cy="53442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Agradecimentos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59379"/>
            <a:ext cx="1349785" cy="9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79941"/>
            <a:ext cx="1276748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080" y="3480748"/>
            <a:ext cx="15716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763688" y="472514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Programa de Iniciação Científica </a:t>
            </a:r>
            <a:r>
              <a:rPr lang="pt-BR" dirty="0" smtClean="0"/>
              <a:t>PIBIC</a:t>
            </a:r>
          </a:p>
          <a:p>
            <a:pPr algn="ctr"/>
            <a:r>
              <a:rPr lang="pt-BR" dirty="0" smtClean="0"/>
              <a:t>Programa </a:t>
            </a:r>
            <a:r>
              <a:rPr lang="pt-BR" dirty="0"/>
              <a:t>Grupos de Pesquisa UNESC/ </a:t>
            </a:r>
            <a:r>
              <a:rPr lang="pt-BR" dirty="0" smtClean="0"/>
              <a:t>CNPq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3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EDUCAÇÃO A DISTÂNCIA EM INSTITUIÇÕES DE ENSINO SUPERIOR: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400" dirty="0" smtClean="0"/>
              <a:t>UMA </a:t>
            </a:r>
            <a:r>
              <a:rPr lang="pt-BR" sz="2400" dirty="0"/>
              <a:t>REVISÃO DE PESQUISAS ACERCA DO PERFIL DO ALUNO</a:t>
            </a:r>
            <a:br>
              <a:rPr lang="pt-BR" sz="2400" dirty="0"/>
            </a:b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Rodrigo Rodolfo</a:t>
            </a:r>
          </a:p>
          <a:p>
            <a:r>
              <a:rPr lang="pt-BR" dirty="0" smtClean="0"/>
              <a:t>Michele </a:t>
            </a:r>
            <a:r>
              <a:rPr lang="pt-BR" dirty="0"/>
              <a:t>Domingos Schneider </a:t>
            </a:r>
            <a:endParaRPr lang="pt-BR" dirty="0" smtClean="0"/>
          </a:p>
          <a:p>
            <a:r>
              <a:rPr lang="pt-BR" dirty="0" smtClean="0"/>
              <a:t>Elisa </a:t>
            </a:r>
            <a:r>
              <a:rPr lang="pt-BR" dirty="0"/>
              <a:t>Netto </a:t>
            </a:r>
            <a:r>
              <a:rPr lang="pt-BR" dirty="0" err="1" smtClean="0"/>
              <a:t>Zanette</a:t>
            </a:r>
            <a:endParaRPr lang="pt-BR" dirty="0"/>
          </a:p>
          <a:p>
            <a:r>
              <a:rPr lang="pt-BR" dirty="0"/>
              <a:t>Nara Cristine Thomé Palácios </a:t>
            </a:r>
            <a:r>
              <a:rPr lang="pt-BR" dirty="0" err="1" smtClean="0"/>
              <a:t>Cechella</a:t>
            </a:r>
            <a:endParaRPr lang="pt-BR" dirty="0"/>
          </a:p>
          <a:p>
            <a:r>
              <a:rPr lang="pt-BR" dirty="0"/>
              <a:t>Elenice </a:t>
            </a:r>
            <a:r>
              <a:rPr lang="pt-BR" dirty="0" err="1"/>
              <a:t>Padoin</a:t>
            </a:r>
            <a:r>
              <a:rPr lang="pt-BR" dirty="0"/>
              <a:t> Juliani </a:t>
            </a:r>
            <a:r>
              <a:rPr lang="pt-BR" dirty="0" err="1" smtClean="0"/>
              <a:t>Engel</a:t>
            </a:r>
            <a:endParaRPr lang="pt-BR" dirty="0"/>
          </a:p>
          <a:p>
            <a:r>
              <a:rPr lang="pt-BR" dirty="0"/>
              <a:t>Jucélia da Silva </a:t>
            </a:r>
            <a:r>
              <a:rPr lang="pt-BR" dirty="0" smtClean="0"/>
              <a:t>Abel</a:t>
            </a:r>
            <a:endParaRPr lang="pt-BR" dirty="0"/>
          </a:p>
          <a:p>
            <a:r>
              <a:rPr lang="pt-BR" dirty="0" err="1"/>
              <a:t>Volmar</a:t>
            </a:r>
            <a:r>
              <a:rPr lang="pt-BR" dirty="0"/>
              <a:t> Madeira </a:t>
            </a:r>
          </a:p>
          <a:p>
            <a:r>
              <a:rPr lang="pt-BR" b="1" dirty="0" smtClean="0"/>
              <a:t>Universidade </a:t>
            </a:r>
            <a:r>
              <a:rPr lang="pt-BR" b="1" dirty="0"/>
              <a:t>do Extremo Sul </a:t>
            </a:r>
            <a:r>
              <a:rPr lang="pt-BR" b="1" dirty="0" smtClean="0"/>
              <a:t>Catarinense – UNESC</a:t>
            </a:r>
          </a:p>
          <a:p>
            <a:r>
              <a:rPr lang="pt-BR" b="1" dirty="0" smtClean="0"/>
              <a:t>Grupo de Pesquisa Educação a Distância na Graduação</a:t>
            </a:r>
            <a:endParaRPr lang="pt-BR" b="1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55344"/>
            <a:ext cx="1276748" cy="75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" y="6074887"/>
            <a:ext cx="1070953" cy="77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3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Introdução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000" dirty="0" smtClean="0"/>
              <a:t>Moran </a:t>
            </a:r>
            <a:r>
              <a:rPr lang="pt-BR" sz="3000" dirty="0"/>
              <a:t>(2011) afirma que a modalidade é apresentada como um </a:t>
            </a:r>
            <a:r>
              <a:rPr lang="pt-BR" sz="3000" b="1" dirty="0"/>
              <a:t>caminho estratégico na realização de mudanças</a:t>
            </a:r>
            <a:r>
              <a:rPr lang="pt-BR" sz="3000" dirty="0"/>
              <a:t> fundamentais e profundas na educação, pois requerem: </a:t>
            </a:r>
            <a:endParaRPr lang="pt-BR" sz="3000" dirty="0" smtClean="0"/>
          </a:p>
          <a:p>
            <a:pPr algn="just"/>
            <a:endParaRPr lang="pt-BR" sz="1100" dirty="0" smtClean="0"/>
          </a:p>
          <a:p>
            <a:pPr marL="1200150" lvl="2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maior </a:t>
            </a:r>
            <a:r>
              <a:rPr lang="pt-BR" dirty="0" err="1"/>
              <a:t>presencialidade</a:t>
            </a:r>
            <a:r>
              <a:rPr lang="pt-BR" dirty="0"/>
              <a:t> digital; </a:t>
            </a:r>
            <a:endParaRPr lang="pt-BR" dirty="0" smtClean="0"/>
          </a:p>
          <a:p>
            <a:pPr marL="1200150" lvl="2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criação </a:t>
            </a:r>
            <a:r>
              <a:rPr lang="pt-BR" dirty="0"/>
              <a:t>de vínculos entre professor e aluno nos mais diversos espaços e tempos; </a:t>
            </a:r>
            <a:endParaRPr lang="pt-BR" dirty="0" smtClean="0"/>
          </a:p>
          <a:p>
            <a:pPr marL="1200150" lvl="2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flexibilidade </a:t>
            </a:r>
            <a:r>
              <a:rPr lang="pt-BR" dirty="0"/>
              <a:t>nos processos de comunicação e interação virtuais; </a:t>
            </a:r>
            <a:endParaRPr lang="pt-BR" dirty="0" smtClean="0"/>
          </a:p>
          <a:p>
            <a:pPr marL="1200150" lvl="2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utilização </a:t>
            </a:r>
            <a:r>
              <a:rPr lang="pt-BR" dirty="0"/>
              <a:t>dos mais diversos recursos de aprendizagem digital; e, </a:t>
            </a:r>
            <a:endParaRPr lang="pt-BR" dirty="0" smtClean="0"/>
          </a:p>
          <a:p>
            <a:pPr marL="1200150" lvl="2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avaliação </a:t>
            </a:r>
            <a:r>
              <a:rPr lang="pt-BR" dirty="0"/>
              <a:t>digital em momentos presenciais. </a:t>
            </a:r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1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Introdução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</a:t>
            </a:r>
            <a:r>
              <a:rPr lang="pt-BR" b="1" dirty="0"/>
              <a:t>princípios </a:t>
            </a:r>
            <a:r>
              <a:rPr lang="pt-BR" dirty="0"/>
              <a:t>fundamentais da educação presencial e a distância são citados por </a:t>
            </a:r>
            <a:r>
              <a:rPr lang="pt-BR" dirty="0" err="1"/>
              <a:t>Cortelazzo</a:t>
            </a:r>
            <a:r>
              <a:rPr lang="pt-BR" dirty="0"/>
              <a:t> (2013), como: </a:t>
            </a:r>
            <a:endParaRPr lang="pt-BR" dirty="0" smtClean="0"/>
          </a:p>
          <a:p>
            <a:endParaRPr lang="pt-BR" sz="1050" dirty="0" smtClean="0"/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autonomia</a:t>
            </a:r>
            <a:r>
              <a:rPr lang="pt-BR" sz="2800" dirty="0"/>
              <a:t>, </a:t>
            </a:r>
            <a:endParaRPr lang="pt-BR" sz="2800" dirty="0" smtClean="0"/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ação </a:t>
            </a:r>
            <a:r>
              <a:rPr lang="pt-BR" sz="2800" dirty="0"/>
              <a:t>comunicativa, </a:t>
            </a:r>
            <a:endParaRPr lang="pt-BR" sz="2800" dirty="0" smtClean="0"/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colaboração</a:t>
            </a:r>
            <a:r>
              <a:rPr lang="pt-BR" sz="2800" dirty="0"/>
              <a:t>, </a:t>
            </a:r>
            <a:endParaRPr lang="pt-BR" sz="2800" dirty="0" smtClean="0"/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acessibilidade </a:t>
            </a:r>
            <a:r>
              <a:rPr lang="pt-BR" sz="2800" dirty="0"/>
              <a:t>e </a:t>
            </a:r>
            <a:endParaRPr lang="pt-BR" sz="2800" dirty="0" smtClean="0"/>
          </a:p>
          <a:p>
            <a:pPr marL="1771650" lvl="3" indent="-457200">
              <a:buFont typeface="Wingdings" panose="05000000000000000000" pitchFamily="2" charset="2"/>
              <a:buChar char="ü"/>
            </a:pPr>
            <a:r>
              <a:rPr lang="pt-BR" sz="2800" dirty="0" smtClean="0"/>
              <a:t>equidade</a:t>
            </a:r>
            <a:r>
              <a:rPr lang="pt-BR" sz="2800" dirty="0"/>
              <a:t>. </a:t>
            </a:r>
            <a:endParaRPr lang="pt-BR" sz="2800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2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Introdução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b="1" dirty="0"/>
              <a:t>aprendizagem não </a:t>
            </a:r>
            <a:r>
              <a:rPr lang="pt-BR" b="1" dirty="0" smtClean="0"/>
              <a:t>linear</a:t>
            </a:r>
          </a:p>
          <a:p>
            <a:endParaRPr lang="pt-BR" sz="2000" dirty="0"/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pt-BR" dirty="0" smtClean="0"/>
              <a:t>Portanto</a:t>
            </a:r>
            <a:r>
              <a:rPr lang="pt-BR" dirty="0"/>
              <a:t>, o planejamento e </a:t>
            </a:r>
            <a:r>
              <a:rPr lang="pt-BR" dirty="0" smtClean="0"/>
              <a:t>a organização </a:t>
            </a:r>
            <a:r>
              <a:rPr lang="pt-BR" dirty="0"/>
              <a:t>de </a:t>
            </a:r>
            <a:r>
              <a:rPr lang="pt-BR" b="1" dirty="0"/>
              <a:t>metodologias de ensino </a:t>
            </a:r>
            <a:r>
              <a:rPr lang="pt-BR" dirty="0"/>
              <a:t>para a </a:t>
            </a:r>
            <a:r>
              <a:rPr lang="pt-BR" dirty="0" err="1"/>
              <a:t>EaD</a:t>
            </a:r>
            <a:r>
              <a:rPr lang="pt-BR" dirty="0"/>
              <a:t>, implicam em </a:t>
            </a:r>
            <a:r>
              <a:rPr lang="pt-BR" b="1" dirty="0"/>
              <a:t>conhecimento sobre as características e o perfil deste aluno</a:t>
            </a:r>
            <a:r>
              <a:rPr lang="pt-BR" dirty="0"/>
              <a:t>, como cita Silva (2013).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8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pPr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400050" lvl="1" indent="0" algn="just">
              <a:spcBef>
                <a:spcPts val="1200"/>
              </a:spcBef>
              <a:buNone/>
            </a:pPr>
            <a:r>
              <a:rPr lang="pt-BR" b="1" dirty="0" smtClean="0"/>
              <a:t>Identificar </a:t>
            </a:r>
            <a:r>
              <a:rPr lang="pt-BR" b="1" dirty="0"/>
              <a:t>e </a:t>
            </a:r>
            <a:r>
              <a:rPr lang="pt-BR" b="1" dirty="0" smtClean="0"/>
              <a:t>analisar o </a:t>
            </a:r>
            <a:r>
              <a:rPr lang="pt-BR" b="1" dirty="0"/>
              <a:t>perfil do aluno de </a:t>
            </a:r>
            <a:r>
              <a:rPr lang="pt-BR" b="1" dirty="0" smtClean="0"/>
              <a:t>graduação</a:t>
            </a:r>
            <a:r>
              <a:rPr lang="pt-BR" dirty="0" smtClean="0"/>
              <a:t>, na modalidade a distância em Publicações </a:t>
            </a:r>
            <a:r>
              <a:rPr lang="pt-BR" dirty="0"/>
              <a:t>da Revista Brasileira de Aprendizagem Aberta e a Distância (</a:t>
            </a:r>
            <a:r>
              <a:rPr lang="pt-BR" b="1" dirty="0"/>
              <a:t>RBAAD</a:t>
            </a:r>
            <a:r>
              <a:rPr lang="pt-BR" dirty="0" smtClean="0"/>
              <a:t>) e nos Anais </a:t>
            </a:r>
            <a:r>
              <a:rPr lang="pt-BR" dirty="0"/>
              <a:t>do Congresso Internacional ABED de Educação a Distância (</a:t>
            </a:r>
            <a:r>
              <a:rPr lang="pt-BR" b="1" dirty="0"/>
              <a:t>CIAED</a:t>
            </a:r>
            <a:r>
              <a:rPr lang="pt-BR" dirty="0" smtClean="0"/>
              <a:t>), nos </a:t>
            </a:r>
            <a:r>
              <a:rPr lang="pt-BR" dirty="0"/>
              <a:t>períodos </a:t>
            </a:r>
            <a:r>
              <a:rPr lang="pt-BR" dirty="0" smtClean="0"/>
              <a:t>entre </a:t>
            </a:r>
            <a:r>
              <a:rPr lang="pt-BR" b="1" dirty="0"/>
              <a:t>2012 a </a:t>
            </a:r>
            <a:r>
              <a:rPr lang="pt-BR" b="1" dirty="0" smtClean="0"/>
              <a:t>2016</a:t>
            </a:r>
            <a:r>
              <a:rPr lang="pt-BR" dirty="0" smtClean="0"/>
              <a:t>, caracterizado </a:t>
            </a:r>
            <a:r>
              <a:rPr lang="pt-BR" dirty="0"/>
              <a:t>em volume e foco dos estudos acerca do </a:t>
            </a:r>
            <a:r>
              <a:rPr lang="pt-BR" b="1" dirty="0"/>
              <a:t>perfil do aluno </a:t>
            </a:r>
            <a:r>
              <a:rPr lang="pt-BR" dirty="0"/>
              <a:t>em cursos de graduação </a:t>
            </a:r>
            <a:r>
              <a:rPr lang="pt-BR" dirty="0" smtClean="0"/>
              <a:t>na modalidade a </a:t>
            </a:r>
            <a:r>
              <a:rPr lang="pt-BR" dirty="0"/>
              <a:t>distância.</a:t>
            </a:r>
          </a:p>
        </p:txBody>
      </p:sp>
    </p:spTree>
    <p:extLst>
      <p:ext uri="{BB962C8B-B14F-4D97-AF65-F5344CB8AC3E}">
        <p14:creationId xmlns:p14="http://schemas.microsoft.com/office/powerpoint/2010/main" val="7676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750445"/>
          </a:xfrm>
        </p:spPr>
        <p:txBody>
          <a:bodyPr>
            <a:noAutofit/>
          </a:bodyPr>
          <a:lstStyle/>
          <a:p>
            <a:r>
              <a:rPr lang="pt-BR" sz="3200" dirty="0"/>
              <a:t>O Processo de Ensino e a Aprendizagem </a:t>
            </a:r>
            <a:r>
              <a:rPr lang="pt-BR" sz="3200" dirty="0" err="1" smtClean="0"/>
              <a:t>EaD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060849"/>
            <a:ext cx="8507288" cy="4464496"/>
          </a:xfrm>
        </p:spPr>
        <p:txBody>
          <a:bodyPr>
            <a:noAutofit/>
          </a:bodyPr>
          <a:lstStyle/>
          <a:p>
            <a:r>
              <a:rPr lang="pt-BR" sz="2400" dirty="0" smtClean="0"/>
              <a:t>Está </a:t>
            </a:r>
            <a:r>
              <a:rPr lang="pt-BR" sz="2400" dirty="0"/>
              <a:t>associado diretamente à </a:t>
            </a:r>
            <a:r>
              <a:rPr lang="pt-BR" sz="2400" b="1" dirty="0"/>
              <a:t>organização didático-pedagógica </a:t>
            </a:r>
            <a:r>
              <a:rPr lang="pt-BR" sz="2400" dirty="0"/>
              <a:t>que contempla vários aspectos, como: </a:t>
            </a:r>
            <a:endParaRPr lang="pt-BR" sz="2400" dirty="0" smtClean="0"/>
          </a:p>
          <a:p>
            <a:pPr lvl="1" algn="just"/>
            <a:r>
              <a:rPr lang="pt-BR" sz="1800" b="1" dirty="0" smtClean="0"/>
              <a:t>aprendizagem</a:t>
            </a:r>
            <a:r>
              <a:rPr lang="pt-BR" sz="1800" dirty="0" smtClean="0"/>
              <a:t> </a:t>
            </a:r>
            <a:r>
              <a:rPr lang="pt-BR" sz="1800" dirty="0"/>
              <a:t>dos estudantes; </a:t>
            </a:r>
            <a:endParaRPr lang="pt-BR" sz="1800" dirty="0" smtClean="0"/>
          </a:p>
          <a:p>
            <a:pPr lvl="1" algn="just"/>
            <a:r>
              <a:rPr lang="pt-BR" sz="1800" b="1" dirty="0" smtClean="0"/>
              <a:t>práticas </a:t>
            </a:r>
            <a:r>
              <a:rPr lang="pt-BR" sz="1800" b="1" dirty="0"/>
              <a:t>educacionais </a:t>
            </a:r>
            <a:r>
              <a:rPr lang="pt-BR" sz="1800" dirty="0"/>
              <a:t>dos professores e tutores; </a:t>
            </a:r>
            <a:endParaRPr lang="pt-BR" sz="1800" dirty="0" smtClean="0"/>
          </a:p>
          <a:p>
            <a:pPr lvl="1" algn="just"/>
            <a:r>
              <a:rPr lang="pt-BR" sz="1800" b="1" dirty="0" smtClean="0"/>
              <a:t>material </a:t>
            </a:r>
            <a:r>
              <a:rPr lang="pt-BR" sz="1800" b="1" dirty="0"/>
              <a:t>didático </a:t>
            </a:r>
            <a:r>
              <a:rPr lang="pt-BR" sz="1800" dirty="0"/>
              <a:t>– nos aspectos científico, cultural, ético, estético, didático-pedagógico e motivacional; na sua adequação aos estudantes e às </a:t>
            </a:r>
            <a:r>
              <a:rPr lang="pt-BR" sz="1800" dirty="0" err="1"/>
              <a:t>TICs</a:t>
            </a:r>
            <a:r>
              <a:rPr lang="pt-BR" sz="1800" dirty="0"/>
              <a:t>; em sua capacidade de comunicação</a:t>
            </a:r>
            <a:r>
              <a:rPr lang="pt-BR" sz="1800" dirty="0" smtClean="0"/>
              <a:t>, midiatecas,  etc.</a:t>
            </a:r>
          </a:p>
          <a:p>
            <a:pPr lvl="1" algn="just"/>
            <a:r>
              <a:rPr lang="pt-BR" sz="1800" b="1" dirty="0" smtClean="0"/>
              <a:t>currículo </a:t>
            </a:r>
            <a:r>
              <a:rPr lang="pt-BR" sz="1800" dirty="0"/>
              <a:t>– sua estrutura, organização, encadeamento lógico, relevância, contextualização, período de integralização, dentre outros; </a:t>
            </a:r>
            <a:endParaRPr lang="pt-BR" sz="1800" dirty="0" smtClean="0"/>
          </a:p>
          <a:p>
            <a:pPr lvl="1" algn="just"/>
            <a:r>
              <a:rPr lang="pt-BR" sz="1800" b="1" dirty="0" smtClean="0"/>
              <a:t>sistema </a:t>
            </a:r>
            <a:r>
              <a:rPr lang="pt-BR" sz="1800" b="1" dirty="0"/>
              <a:t>de orientação docente e à tutoria </a:t>
            </a:r>
            <a:r>
              <a:rPr lang="pt-BR" sz="1800" dirty="0"/>
              <a:t>– capacidade de comunicação através de meios eficientes; de atendimento aos estudantes em momentos a distância e presenciais; orientação </a:t>
            </a:r>
            <a:r>
              <a:rPr lang="pt-BR" sz="1800" dirty="0" smtClean="0"/>
              <a:t>e avaliação </a:t>
            </a:r>
            <a:r>
              <a:rPr lang="pt-BR" sz="1800" dirty="0"/>
              <a:t>do desempenho dos estudantes; avaliação de desempenho dos professores e tutores; avaliação dos polos de apoio presencial; </a:t>
            </a:r>
            <a:endParaRPr lang="pt-BR" sz="1800" dirty="0" smtClean="0"/>
          </a:p>
          <a:p>
            <a:pPr lvl="1" algn="just"/>
            <a:r>
              <a:rPr lang="pt-BR" sz="1800" b="1" dirty="0" smtClean="0"/>
              <a:t>avaliação </a:t>
            </a:r>
            <a:r>
              <a:rPr lang="pt-BR" sz="1800" b="1" dirty="0"/>
              <a:t>do processo </a:t>
            </a:r>
            <a:r>
              <a:rPr lang="pt-BR" sz="1800" dirty="0"/>
              <a:t>(BRASIL/MEC, 2007</a:t>
            </a:r>
            <a:r>
              <a:rPr lang="pt-BR" sz="1800" dirty="0" smtClean="0"/>
              <a:t>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1176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Perfil do Aluno da </a:t>
            </a:r>
            <a:r>
              <a:rPr lang="pt-BR" dirty="0" err="1" smtClean="0"/>
              <a:t>EaD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sz="2800" dirty="0" smtClean="0"/>
              <a:t>Oliveira </a:t>
            </a:r>
            <a:r>
              <a:rPr lang="pt-BR" sz="2800" dirty="0"/>
              <a:t>e Nunes (2011) citam também, que o sucesso da </a:t>
            </a:r>
            <a:r>
              <a:rPr lang="pt-BR" sz="2800" b="1" dirty="0"/>
              <a:t>aprendizagem  do aluno na </a:t>
            </a:r>
            <a:r>
              <a:rPr lang="pt-BR" sz="2800" b="1" dirty="0" err="1"/>
              <a:t>EaD</a:t>
            </a:r>
            <a:r>
              <a:rPr lang="pt-BR" sz="2800" b="1" dirty="0"/>
              <a:t> </a:t>
            </a:r>
            <a:r>
              <a:rPr lang="pt-BR" sz="2800" dirty="0"/>
              <a:t>baseia-se fortemente na sua </a:t>
            </a:r>
            <a:r>
              <a:rPr lang="pt-BR" sz="2800" b="1" dirty="0"/>
              <a:t>autonomia</a:t>
            </a:r>
            <a:r>
              <a:rPr lang="pt-BR" sz="2800" b="1" dirty="0" smtClean="0"/>
              <a:t>.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2800" dirty="0" smtClean="0"/>
              <a:t>E este </a:t>
            </a:r>
            <a:r>
              <a:rPr lang="pt-BR" sz="2800" dirty="0"/>
              <a:t>deve ser um pressuposto primordial da educação e compreendida como um </a:t>
            </a:r>
            <a:r>
              <a:rPr lang="pt-BR" sz="2800" b="1" dirty="0"/>
              <a:t>pilar de sustentação na </a:t>
            </a:r>
            <a:r>
              <a:rPr lang="pt-BR" sz="2800" b="1" dirty="0" err="1"/>
              <a:t>EaD</a:t>
            </a:r>
            <a:r>
              <a:rPr lang="pt-BR" sz="2800" dirty="0"/>
              <a:t>.  </a:t>
            </a:r>
            <a:endParaRPr lang="pt-BR" sz="2800" dirty="0" smtClean="0"/>
          </a:p>
          <a:p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85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3104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Perfil do Aluno da </a:t>
            </a:r>
            <a:r>
              <a:rPr lang="pt-BR" dirty="0" err="1" smtClean="0"/>
              <a:t>EaD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Behar </a:t>
            </a:r>
            <a:r>
              <a:rPr lang="pt-BR" dirty="0"/>
              <a:t>e Silva (2012) destacam as </a:t>
            </a:r>
            <a:r>
              <a:rPr lang="pt-BR" b="1" dirty="0"/>
              <a:t>competências necessárias</a:t>
            </a:r>
            <a:r>
              <a:rPr lang="pt-BR" dirty="0"/>
              <a:t> para o aluno da </a:t>
            </a:r>
            <a:r>
              <a:rPr lang="pt-BR" dirty="0" err="1"/>
              <a:t>EaD</a:t>
            </a:r>
            <a:r>
              <a:rPr lang="pt-BR" dirty="0"/>
              <a:t>, dentre </a:t>
            </a:r>
            <a:r>
              <a:rPr lang="pt-BR" dirty="0" smtClean="0"/>
              <a:t>elas: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administração </a:t>
            </a:r>
            <a:r>
              <a:rPr lang="pt-BR" dirty="0"/>
              <a:t>do tempo,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fluência </a:t>
            </a:r>
            <a:r>
              <a:rPr lang="pt-BR" dirty="0"/>
              <a:t>digital,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autonomia</a:t>
            </a:r>
            <a:r>
              <a:rPr lang="pt-BR" dirty="0"/>
              <a:t>,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comunicação</a:t>
            </a:r>
            <a:r>
              <a:rPr lang="pt-BR" dirty="0"/>
              <a:t>,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reflexão</a:t>
            </a:r>
            <a:r>
              <a:rPr lang="pt-BR" dirty="0"/>
              <a:t>,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organização</a:t>
            </a:r>
            <a:r>
              <a:rPr lang="pt-BR" dirty="0"/>
              <a:t>,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smtClean="0"/>
              <a:t>planejamento </a:t>
            </a:r>
            <a:r>
              <a:rPr lang="pt-BR" dirty="0"/>
              <a:t>e </a:t>
            </a:r>
            <a:endParaRPr lang="pt-BR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dirty="0" err="1" smtClean="0"/>
              <a:t>presencialidade</a:t>
            </a:r>
            <a:r>
              <a:rPr lang="pt-BR" dirty="0" smtClean="0"/>
              <a:t> </a:t>
            </a:r>
            <a:r>
              <a:rPr lang="pt-BR" dirty="0"/>
              <a:t>virtual. </a:t>
            </a:r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1208</Words>
  <Application>Microsoft Office PowerPoint</Application>
  <PresentationFormat>Apresentação na tela (4:3)</PresentationFormat>
  <Paragraphs>178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Tema do Office</vt:lpstr>
      <vt:lpstr>EDUCAÇÃO A DISTÂNCIA EM INSTITUIÇÕES DE ENSINO SUPERIOR:  UMA REVISÃO DE PESQUISAS ACERCA DO PERFIL DO ALUNO </vt:lpstr>
      <vt:lpstr>Introdução </vt:lpstr>
      <vt:lpstr>Introdução </vt:lpstr>
      <vt:lpstr>Introdução </vt:lpstr>
      <vt:lpstr>Introdução </vt:lpstr>
      <vt:lpstr>Objetivo </vt:lpstr>
      <vt:lpstr>O Processo de Ensino e a Aprendizagem EaD</vt:lpstr>
      <vt:lpstr>Perfil do Aluno da EaD </vt:lpstr>
      <vt:lpstr>Perfil do Aluno da EaD </vt:lpstr>
      <vt:lpstr>Perfil do Aluno da EaD </vt:lpstr>
      <vt:lpstr>Perfil do Aluno da EaD </vt:lpstr>
      <vt:lpstr>Metodologia </vt:lpstr>
      <vt:lpstr>Apresentação Resultados </vt:lpstr>
      <vt:lpstr>Apresentação Resultados </vt:lpstr>
      <vt:lpstr>Apresentação Resultados </vt:lpstr>
      <vt:lpstr>Apresentação Resultados </vt:lpstr>
      <vt:lpstr>Apresentação Resultados </vt:lpstr>
      <vt:lpstr>Considerações Finais </vt:lpstr>
      <vt:lpstr>Considerações Finais </vt:lpstr>
      <vt:lpstr>Considerações Finais </vt:lpstr>
      <vt:lpstr>Referências </vt:lpstr>
      <vt:lpstr>Referências </vt:lpstr>
      <vt:lpstr>Agradecimentos </vt:lpstr>
      <vt:lpstr>EDUCAÇÃO A DISTÂNCIA EM INSTITUIÇÕES DE ENSINO SUPERIOR:  UMA REVISÃO DE PESQUISAS ACERCA DO PERFIL DO ALUNO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Usuario</cp:lastModifiedBy>
  <cp:revision>42</cp:revision>
  <cp:lastPrinted>2017-09-12T21:06:30Z</cp:lastPrinted>
  <dcterms:created xsi:type="dcterms:W3CDTF">2014-07-31T15:12:21Z</dcterms:created>
  <dcterms:modified xsi:type="dcterms:W3CDTF">2017-09-20T03:13:16Z</dcterms:modified>
</cp:coreProperties>
</file>