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6" r:id="rId8"/>
    <p:sldId id="267" r:id="rId9"/>
    <p:sldId id="268" r:id="rId10"/>
    <p:sldId id="269" r:id="rId11"/>
    <p:sldId id="271" r:id="rId12"/>
    <p:sldId id="270" r:id="rId13"/>
    <p:sldId id="272" r:id="rId14"/>
    <p:sldId id="274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41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87A5-30AF-439E-92B0-817F83E59A8E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18A3-AFC7-4514-A1B9-D83F9C5A0D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45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87A5-30AF-439E-92B0-817F83E59A8E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18A3-AFC7-4514-A1B9-D83F9C5A0D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445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87A5-30AF-439E-92B0-817F83E59A8E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18A3-AFC7-4514-A1B9-D83F9C5A0D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36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87A5-30AF-439E-92B0-817F83E59A8E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18A3-AFC7-4514-A1B9-D83F9C5A0D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40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87A5-30AF-439E-92B0-817F83E59A8E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18A3-AFC7-4514-A1B9-D83F9C5A0D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51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87A5-30AF-439E-92B0-817F83E59A8E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18A3-AFC7-4514-A1B9-D83F9C5A0D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54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87A5-30AF-439E-92B0-817F83E59A8E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18A3-AFC7-4514-A1B9-D83F9C5A0D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003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87A5-30AF-439E-92B0-817F83E59A8E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18A3-AFC7-4514-A1B9-D83F9C5A0D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98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87A5-30AF-439E-92B0-817F83E59A8E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18A3-AFC7-4514-A1B9-D83F9C5A0D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9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87A5-30AF-439E-92B0-817F83E59A8E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18A3-AFC7-4514-A1B9-D83F9C5A0D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27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87A5-30AF-439E-92B0-817F83E59A8E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18A3-AFC7-4514-A1B9-D83F9C5A0D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01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187A5-30AF-439E-92B0-817F83E59A8E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118A3-AFC7-4514-A1B9-D83F9C5A0D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04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073" y="1009019"/>
            <a:ext cx="8373979" cy="2792960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006666"/>
                </a:solidFill>
              </a:rPr>
              <a:t>O uso da Plataforma MOODLE no processo de orientação de Trabalhos de Conclusão de Curso e Estágios</a:t>
            </a:r>
            <a:endParaRPr lang="pt-BR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291" y="3946356"/>
            <a:ext cx="7886700" cy="23347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2400" dirty="0" smtClean="0"/>
              <a:t>Juliane Colling – juliane.gti@faifaculdades.edu.br </a:t>
            </a:r>
          </a:p>
          <a:p>
            <a:pPr marL="0" indent="0" algn="ctr">
              <a:buNone/>
            </a:pPr>
            <a:r>
              <a:rPr lang="pt-BR" sz="2400" dirty="0" smtClean="0"/>
              <a:t>Beatriz </a:t>
            </a:r>
            <a:r>
              <a:rPr lang="pt-BR" sz="2400" dirty="0" err="1" smtClean="0"/>
              <a:t>Moesch</a:t>
            </a:r>
            <a:r>
              <a:rPr lang="pt-BR" sz="2400" dirty="0" smtClean="0"/>
              <a:t> </a:t>
            </a:r>
            <a:r>
              <a:rPr lang="pt-BR" sz="2400" smtClean="0"/>
              <a:t>– </a:t>
            </a:r>
            <a:r>
              <a:rPr lang="pt-BR" sz="2400" smtClean="0"/>
              <a:t>faivirtual02@faifaculdades.edu.br</a:t>
            </a:r>
            <a:endParaRPr lang="pt-BR" sz="2400" dirty="0" smtClean="0"/>
          </a:p>
          <a:p>
            <a:pPr marL="0" indent="0" algn="ctr">
              <a:buNone/>
            </a:pPr>
            <a:r>
              <a:rPr lang="pt-BR" sz="2400" dirty="0" smtClean="0"/>
              <a:t>Lenir </a:t>
            </a:r>
            <a:r>
              <a:rPr lang="pt-BR" sz="2400" dirty="0"/>
              <a:t>Luft </a:t>
            </a:r>
            <a:r>
              <a:rPr lang="pt-BR" sz="2400" dirty="0" err="1" smtClean="0"/>
              <a:t>Schmitz</a:t>
            </a:r>
            <a:r>
              <a:rPr lang="pt-BR" sz="2400" dirty="0" smtClean="0"/>
              <a:t> - ensino@faifaculdades.edu.br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10359" y="128560"/>
            <a:ext cx="65" cy="2000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2" descr="Resultado de imagem para cia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2" y="64948"/>
            <a:ext cx="1006475" cy="6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2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53" y="1991728"/>
            <a:ext cx="4415588" cy="43073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/>
              <a:t>Na sequência encontra-se o tópico “Algumas informações importantes”, que apresenta a estrutura do ambiente com informações de apoio aos acadêmicos e </a:t>
            </a:r>
            <a:r>
              <a:rPr lang="pt-BR" dirty="0" smtClean="0"/>
              <a:t>professores orientadores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 smtClean="0"/>
          </a:p>
        </p:txBody>
      </p:sp>
      <p:pic>
        <p:nvPicPr>
          <p:cNvPr id="2050" name="Picture 2" descr="topico de informações importante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41" y="1010653"/>
            <a:ext cx="4375438" cy="528838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m para cia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2" y="64948"/>
            <a:ext cx="1006475" cy="6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8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53" y="1816768"/>
            <a:ext cx="4360647" cy="448226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dirty="0"/>
              <a:t>Outro tópico interessante refere-se ao “Material de Apoio”, que apresenta uma mensagem da coordenação do curso, bem como materiais de apoio disponibilizados para a elaboração do trabalho, como regulamentos, modelos e orientações </a:t>
            </a:r>
            <a:r>
              <a:rPr lang="pt-BR" dirty="0" smtClean="0"/>
              <a:t>gerais.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 smtClean="0"/>
          </a:p>
        </p:txBody>
      </p:sp>
      <p:pic>
        <p:nvPicPr>
          <p:cNvPr id="3074" name="Picture 2" descr="topico de materiais da disciplin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1172244"/>
            <a:ext cx="4599339" cy="51404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m para cia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2" y="64948"/>
            <a:ext cx="1006475" cy="6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2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5586" y="884573"/>
            <a:ext cx="7886700" cy="43073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Nos tópicos de “Orientações”, cada professor possui um espaço com fóruns individuais para cada um de seus orientandos, além de um </a:t>
            </a:r>
            <a:r>
              <a:rPr lang="pt-BR" i="1" dirty="0"/>
              <a:t>chat </a:t>
            </a:r>
            <a:r>
              <a:rPr lang="pt-BR" dirty="0"/>
              <a:t>para agendamento de conversas em tempo real</a:t>
            </a:r>
            <a:br>
              <a:rPr lang="pt-BR" dirty="0"/>
            </a:br>
            <a:endParaRPr lang="pt-BR" dirty="0" smtClean="0"/>
          </a:p>
        </p:txBody>
      </p:sp>
      <p:pic>
        <p:nvPicPr>
          <p:cNvPr id="4098" name="Picture 2" descr="tópico prof. Lenir restrição do acesso aos outros orientadore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59" y="2633967"/>
            <a:ext cx="5179953" cy="369996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m para cia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2" y="64948"/>
            <a:ext cx="1006475" cy="6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1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965" y="1678658"/>
            <a:ext cx="7886700" cy="43073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Nesta plataforma, acadêmicos e professores são divididos em grupos, limitando o acesso do professor a apenas o seu tópico de orientações. Da mesma forma, os acadêmicos possuem acesso apenas ao tópico do seu professor orientador, às ferramentas de comunicação e ao seu fórum de orientação, não tendo acesso ao fórum dos colegas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 smtClean="0"/>
          </a:p>
        </p:txBody>
      </p:sp>
      <p:pic>
        <p:nvPicPr>
          <p:cNvPr id="7" name="Picture 2" descr="Resultado de imagem para cia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2" y="64948"/>
            <a:ext cx="1006475" cy="6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4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7776" y="1142999"/>
            <a:ext cx="7886700" cy="508935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3000" dirty="0"/>
              <a:t>Os recursos disponíveis no tópico do professor são:</a:t>
            </a:r>
          </a:p>
          <a:p>
            <a:pPr algn="just" fontAlgn="base"/>
            <a:r>
              <a:rPr lang="pt-BR" sz="3000" dirty="0"/>
              <a:t>Ferramentas de comunicação: ferramentas que todos os seus acadêmicos orientados têm acesso:</a:t>
            </a:r>
          </a:p>
          <a:p>
            <a:pPr lvl="1" algn="just" fontAlgn="base"/>
            <a:r>
              <a:rPr lang="pt-BR" sz="2600" dirty="0"/>
              <a:t>Fórum de Discussão Geral: permite o professor das orientações gerais, que são importantes a todos os seus orientandos;</a:t>
            </a:r>
          </a:p>
          <a:p>
            <a:pPr lvl="1" algn="just" fontAlgn="base"/>
            <a:r>
              <a:rPr lang="pt-BR" sz="2600" dirty="0"/>
              <a:t>Chat: permite o professor realizar uma comunicação síncrona com os orientandos;</a:t>
            </a:r>
          </a:p>
          <a:p>
            <a:pPr algn="just" fontAlgn="base"/>
            <a:r>
              <a:rPr lang="pt-BR" sz="3000" dirty="0"/>
              <a:t>Orientações Individuais: cada orientando possui um fórum para realizar a comunicação com seu orientador, permitindo fazer o envio dúvidas e arquivos para a correção. O acesso a este fórum é restrito ao professor e </a:t>
            </a:r>
            <a:r>
              <a:rPr lang="pt-BR" sz="3000" dirty="0" smtClean="0"/>
              <a:t>acadêmico.</a:t>
            </a:r>
            <a:endParaRPr lang="pt-BR" dirty="0" smtClean="0"/>
          </a:p>
        </p:txBody>
      </p:sp>
      <p:pic>
        <p:nvPicPr>
          <p:cNvPr id="5" name="Picture 2" descr="Resultado de imagem para cia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2" y="64948"/>
            <a:ext cx="1006475" cy="6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5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7776" y="1142999"/>
            <a:ext cx="7886700" cy="534202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O fórum de orientações é configurado como discussão simples, no qual todas as mensagens são sequenciais e ficam em uma mesma página. Neste espaço acadêmicos, professores/orientadores e o coordenador de curso podem trocar mensagens e arquivos, ficando registradas as datas e horários destas postagens. </a:t>
            </a: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/>
              <a:t>A utilização dos fóruns de orientação no MOODLE não substitui as orientações presenciais, mas orienta-se aos acadêmicos e professores que registrem neste fórum também as definições realizadas nestes encontros presenciais, bem como ocorrências gerais ao longo do período de orientações, como o não comparecimento de alguma das partes em uma orientação ou atrasos em envio de materiais. </a:t>
            </a:r>
            <a:endParaRPr lang="pt-BR" dirty="0" smtClean="0"/>
          </a:p>
        </p:txBody>
      </p:sp>
      <p:pic>
        <p:nvPicPr>
          <p:cNvPr id="5" name="Picture 2" descr="Resultado de imagem para cia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2" y="64948"/>
            <a:ext cx="1006475" cy="6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3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nteração entre professor e alun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644" y="952501"/>
            <a:ext cx="5125305" cy="538814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m para cia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2" y="64948"/>
            <a:ext cx="1006475" cy="6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22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38463"/>
            <a:ext cx="7886700" cy="812384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apontados</a:t>
            </a:r>
            <a:endParaRPr lang="pt-BR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153652"/>
            <a:ext cx="7886700" cy="430730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dirty="0"/>
              <a:t>Partindo dos dados levantados por meio do relato de experiência, foi possível verificar que a  utilização do MOODLE vem contribuindo de qualificação dos Trabalhos de Conclusão de Curso (</a:t>
            </a:r>
            <a:r>
              <a:rPr lang="pt-BR" dirty="0" err="1"/>
              <a:t>TCC’s</a:t>
            </a:r>
            <a:r>
              <a:rPr lang="pt-BR" dirty="0"/>
              <a:t>) e dos Estágios da instituição pesquisada. Na percepção dos gestores, coordenadores de cursos e professores/orientadores  a adoção desta Plataforma  apresenta resultados positivos para a gestão destas atividades,  dentre as quais </a:t>
            </a:r>
            <a:r>
              <a:rPr lang="pt-BR" dirty="0" smtClean="0"/>
              <a:t>destacam-se</a:t>
            </a:r>
            <a:r>
              <a:rPr lang="pt-BR" dirty="0"/>
              <a:t> </a:t>
            </a:r>
            <a:r>
              <a:rPr lang="pt-BR" dirty="0" smtClean="0"/>
              <a:t>a seguir os principais.</a:t>
            </a:r>
          </a:p>
          <a:p>
            <a:pPr marL="0" indent="0" algn="just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 smtClean="0"/>
          </a:p>
        </p:txBody>
      </p:sp>
      <p:pic>
        <p:nvPicPr>
          <p:cNvPr id="5" name="Picture 2" descr="Resultado de imagem para cia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2" y="64948"/>
            <a:ext cx="1006475" cy="6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2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03158"/>
            <a:ext cx="7886700" cy="5257799"/>
          </a:xfrm>
        </p:spPr>
        <p:txBody>
          <a:bodyPr>
            <a:normAutofit fontScale="92500" lnSpcReduction="20000"/>
          </a:bodyPr>
          <a:lstStyle/>
          <a:p>
            <a:pPr algn="just" fontAlgn="base"/>
            <a:r>
              <a:rPr lang="pt-BR" dirty="0"/>
              <a:t>Possibilita o registro coerente das atividades desenvolvidas pelos docentes e discentes na atividades de orientação dos </a:t>
            </a:r>
            <a:r>
              <a:rPr lang="pt-BR" dirty="0" err="1"/>
              <a:t>TCC’s</a:t>
            </a:r>
            <a:r>
              <a:rPr lang="pt-BR" dirty="0"/>
              <a:t> e dos estágios, visando o atendimento pleno do serviço contratado pelo estudante e do prestado pela instituição.</a:t>
            </a:r>
          </a:p>
          <a:p>
            <a:pPr algn="just" fontAlgn="base"/>
            <a:r>
              <a:rPr lang="pt-BR" dirty="0"/>
              <a:t>Contribui no atendimento das Diretrizes Curriculares Nacionais dos Cursos de Graduação (</a:t>
            </a:r>
            <a:r>
              <a:rPr lang="pt-BR" dirty="0" err="1"/>
              <a:t>DCN’s</a:t>
            </a:r>
            <a:r>
              <a:rPr lang="pt-BR" dirty="0"/>
              <a:t>) definidas em cada curso, especificamente, no que tange ao atendimento das orientações previstas para as atividades de </a:t>
            </a:r>
            <a:r>
              <a:rPr lang="pt-BR" dirty="0" err="1"/>
              <a:t>TCC’s</a:t>
            </a:r>
            <a:r>
              <a:rPr lang="pt-BR" dirty="0"/>
              <a:t> e dos estágios supervisionados.</a:t>
            </a:r>
          </a:p>
          <a:p>
            <a:pPr algn="just" fontAlgn="base"/>
            <a:r>
              <a:rPr lang="pt-BR" dirty="0"/>
              <a:t>Assegura o registro e o cumprimento das orientações previstas no Regimento Geral da instituição (especificamente no que diz respeito às atividades de Estágios e </a:t>
            </a:r>
            <a:r>
              <a:rPr lang="pt-BR" dirty="0" err="1"/>
              <a:t>TCCs</a:t>
            </a:r>
            <a:r>
              <a:rPr lang="pt-BR" dirty="0"/>
              <a:t>) bem como e dos respectivos Regulamentos que estão disponíveis nos </a:t>
            </a:r>
            <a:r>
              <a:rPr lang="pt-BR" dirty="0" err="1"/>
              <a:t>PPCs</a:t>
            </a:r>
            <a:r>
              <a:rPr lang="pt-BR" dirty="0"/>
              <a:t> de cada curso</a:t>
            </a:r>
            <a:r>
              <a:rPr lang="pt-BR" dirty="0" smtClean="0"/>
              <a:t>.</a:t>
            </a:r>
          </a:p>
        </p:txBody>
      </p:sp>
      <p:pic>
        <p:nvPicPr>
          <p:cNvPr id="6" name="Picture 2" descr="Resultado de imagem para cia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2" y="64948"/>
            <a:ext cx="1006475" cy="6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5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0207" y="854243"/>
            <a:ext cx="7886700" cy="5618746"/>
          </a:xfrm>
        </p:spPr>
        <p:txBody>
          <a:bodyPr>
            <a:normAutofit fontScale="85000" lnSpcReduction="20000"/>
          </a:bodyPr>
          <a:lstStyle/>
          <a:p>
            <a:pPr algn="just" fontAlgn="base"/>
            <a:r>
              <a:rPr lang="pt-BR" dirty="0"/>
              <a:t>Favorece a qualificação  e aprimoramento contínuo dos estágios, </a:t>
            </a:r>
            <a:r>
              <a:rPr lang="pt-BR" dirty="0" err="1"/>
              <a:t>TCC’s</a:t>
            </a:r>
            <a:r>
              <a:rPr lang="pt-BR" dirty="0"/>
              <a:t> e do uso das  tecnologias de informação e comunicação (</a:t>
            </a:r>
            <a:r>
              <a:rPr lang="pt-BR" dirty="0" err="1"/>
              <a:t>TICs</a:t>
            </a:r>
            <a:r>
              <a:rPr lang="pt-BR" dirty="0"/>
              <a:t>) no processo ensino aprendizagem, de forma a atender a estruturação didático pedagógica, previstas nos </a:t>
            </a:r>
            <a:r>
              <a:rPr lang="pt-BR" dirty="0" err="1"/>
              <a:t>PPC’s</a:t>
            </a:r>
            <a:r>
              <a:rPr lang="pt-BR" dirty="0"/>
              <a:t> dos cursos de graduação.</a:t>
            </a:r>
          </a:p>
          <a:p>
            <a:pPr algn="just" fontAlgn="base"/>
            <a:r>
              <a:rPr lang="pt-BR" dirty="0"/>
              <a:t>Proporciona uma gestão eficaz das atividades de orientação e acompanhamento dos docentes/orientadores, especialmente, por parte do professor responsável por este componente curricular e/ou pela coordenação de curso.</a:t>
            </a:r>
          </a:p>
          <a:p>
            <a:pPr algn="just" fontAlgn="base"/>
            <a:r>
              <a:rPr lang="pt-BR" dirty="0"/>
              <a:t>Garante o registro das orientações realizadas pelos docentes/orientadores bem como dos materiais de apoio enviados, facilitando o processo de interação e comunicação.</a:t>
            </a:r>
          </a:p>
          <a:p>
            <a:pPr algn="just" fontAlgn="base"/>
            <a:r>
              <a:rPr lang="pt-BR" dirty="0"/>
              <a:t>A utilização do MOODLE nas atividades de orientação contribui, gradativamente, na construção da concepção de educação virtual, pois a utilização desta Plataforma facilita o desenvolvimento das habilidades e competências necessárias para a utilização deste e de outros ambientes virtuais de aprendizagem.</a:t>
            </a:r>
          </a:p>
        </p:txBody>
      </p:sp>
      <p:pic>
        <p:nvPicPr>
          <p:cNvPr id="5" name="Picture 2" descr="Resultado de imagem para cia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2" y="64948"/>
            <a:ext cx="1006475" cy="6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7194" y="697832"/>
            <a:ext cx="7886700" cy="1263316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 Institucional </a:t>
            </a:r>
            <a:br>
              <a:rPr lang="pt-BR" sz="36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Universitário FAI</a:t>
            </a:r>
            <a:endParaRPr lang="pt-BR" sz="360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7194" y="1961148"/>
            <a:ext cx="7886700" cy="3927058"/>
          </a:xfrm>
        </p:spPr>
        <p:txBody>
          <a:bodyPr>
            <a:normAutofit/>
          </a:bodyPr>
          <a:lstStyle/>
          <a:p>
            <a:r>
              <a:rPr lang="pt-BR" sz="2400" dirty="0" smtClean="0"/>
              <a:t>Localiza-se na cidade de Itapiranga, </a:t>
            </a:r>
            <a:r>
              <a:rPr lang="pt-BR" sz="2400" dirty="0" err="1" smtClean="0"/>
              <a:t>extremo-oeste</a:t>
            </a:r>
            <a:r>
              <a:rPr lang="pt-BR" sz="2400" dirty="0" smtClean="0"/>
              <a:t> catarinense, fazendo divisa com o RS e Argentina.</a:t>
            </a:r>
          </a:p>
          <a:p>
            <a:r>
              <a:rPr lang="pt-BR" sz="2400" dirty="0" smtClean="0"/>
              <a:t>Oferece 12 cursos de graduação e 5 especializações em andamento.</a:t>
            </a:r>
          </a:p>
          <a:p>
            <a:r>
              <a:rPr lang="pt-BR" sz="2400" dirty="0" smtClean="0"/>
              <a:t>Possui 2800 acadêmicos na graduação e pós graduação.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088" y="4162926"/>
            <a:ext cx="4854911" cy="2218399"/>
          </a:xfrm>
          <a:prstGeom prst="rect">
            <a:avLst/>
          </a:prstGeom>
        </p:spPr>
      </p:pic>
      <p:pic>
        <p:nvPicPr>
          <p:cNvPr id="6" name="Picture 2" descr="Resultado de imagem para cia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2" y="64948"/>
            <a:ext cx="1006475" cy="6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04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38463"/>
            <a:ext cx="7886700" cy="812384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Considerações finais</a:t>
            </a:r>
            <a:endParaRPr lang="pt-BR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937083"/>
            <a:ext cx="7886700" cy="43073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Constata-se, portanto, que na opinião dos professores/orientadores e gestores, a utilização do AVEA MOODLE na gestão e acompanhamento dos Estágio e TCC dos cursos de graduação contribui na construção de uma cultura de educação virtual na instituição, pois através destas atividades as coordenações, professores e estudantes acabam interagindo de uma forma direta com esta Plataforma, e, consequentemente passam a perceber os benefícios obtidos na sua utilização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 smtClean="0"/>
          </a:p>
        </p:txBody>
      </p:sp>
      <p:pic>
        <p:nvPicPr>
          <p:cNvPr id="5" name="Picture 2" descr="Resultado de imagem para cia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2" y="64948"/>
            <a:ext cx="1006475" cy="6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38463"/>
            <a:ext cx="7886700" cy="812384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</a:t>
            </a:r>
            <a:endParaRPr lang="pt-BR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750847"/>
            <a:ext cx="7886700" cy="48183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/>
              <a:t>KENSKI, </a:t>
            </a:r>
            <a:r>
              <a:rPr lang="pt-BR" dirty="0" err="1"/>
              <a:t>Vani</a:t>
            </a:r>
            <a:r>
              <a:rPr lang="pt-BR" dirty="0"/>
              <a:t> Moreira. </a:t>
            </a:r>
            <a:r>
              <a:rPr lang="pt-BR" b="1" dirty="0"/>
              <a:t>Educação e Tecnologias: o novo ritmo da informação</a:t>
            </a:r>
            <a:r>
              <a:rPr lang="pt-BR" dirty="0"/>
              <a:t>. 2.ed. Campinas: Papirus, 2007.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LÉVY, Pierre. </a:t>
            </a:r>
            <a:r>
              <a:rPr lang="pt-BR" b="1" dirty="0"/>
              <a:t>As Tecnologias da Inteligência</a:t>
            </a:r>
            <a:r>
              <a:rPr lang="pt-BR" dirty="0"/>
              <a:t>: o futuro do pensamento na era da informática. Tradutor: Carlos Irineu da Costa. Rio de Janeiro: Ed. 34, </a:t>
            </a:r>
            <a:r>
              <a:rPr lang="pt-BR" dirty="0" smtClean="0"/>
              <a:t>1993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MOODLE.ORG. </a:t>
            </a:r>
            <a:r>
              <a:rPr lang="pt-BR" dirty="0" err="1"/>
              <a:t>Statistics</a:t>
            </a:r>
            <a:r>
              <a:rPr lang="pt-BR" dirty="0"/>
              <a:t>. Disponível em: &lt;https://moodle.net/stats/&gt;. Acesso em 08 maio 2017.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PIVA Jr., Dilermando. (</a:t>
            </a:r>
            <a:r>
              <a:rPr lang="pt-BR" i="1" dirty="0"/>
              <a:t>et al.</a:t>
            </a:r>
            <a:r>
              <a:rPr lang="pt-BR" dirty="0"/>
              <a:t>) </a:t>
            </a:r>
            <a:r>
              <a:rPr lang="pt-BR" b="1" dirty="0"/>
              <a:t>EAD na prática</a:t>
            </a:r>
            <a:r>
              <a:rPr lang="pt-BR" dirty="0"/>
              <a:t>: planejamento, métodos e ambientes. Rio de Janeiro: </a:t>
            </a:r>
            <a:r>
              <a:rPr lang="pt-BR" dirty="0" err="1"/>
              <a:t>Elsevier</a:t>
            </a:r>
            <a:r>
              <a:rPr lang="pt-BR" dirty="0"/>
              <a:t>, 2011.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ROSATAS, Marcia Helena S. G.; ROSTAS, Guilherme Ribeiro. O ambiente virtual de aprendizagem (</a:t>
            </a:r>
            <a:r>
              <a:rPr lang="pt-BR" dirty="0" err="1"/>
              <a:t>moodle</a:t>
            </a:r>
            <a:r>
              <a:rPr lang="pt-BR" dirty="0"/>
              <a:t>) como ferramenta auxiliar no processo ensino-aprendizagem: uma questão de comunicação. In: SOTO, U.; MAYRINK, MF.; GREGOLIN, I. V. (</a:t>
            </a:r>
            <a:r>
              <a:rPr lang="pt-BR" dirty="0" err="1"/>
              <a:t>orgs</a:t>
            </a:r>
            <a:r>
              <a:rPr lang="pt-BR" dirty="0"/>
              <a:t>). </a:t>
            </a:r>
            <a:r>
              <a:rPr lang="pt-BR" b="1" dirty="0"/>
              <a:t>Linguagem, educação e virtualidade</a:t>
            </a:r>
            <a:r>
              <a:rPr lang="pt-BR" dirty="0"/>
              <a:t> [</a:t>
            </a:r>
            <a:r>
              <a:rPr lang="pt-BR" i="1" dirty="0"/>
              <a:t>online</a:t>
            </a:r>
            <a:r>
              <a:rPr lang="pt-BR" dirty="0"/>
              <a:t>]. São Paulo: Editora UNESP; São Paulo: Cultura Acadêmica, 2009.</a:t>
            </a:r>
            <a:endParaRPr lang="pt-BR" dirty="0" smtClean="0"/>
          </a:p>
        </p:txBody>
      </p:sp>
      <p:pic>
        <p:nvPicPr>
          <p:cNvPr id="10242" name="Picture 2" descr="Resultado de imagem para cia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2" y="64948"/>
            <a:ext cx="1006475" cy="6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3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229" y="753589"/>
            <a:ext cx="7886700" cy="1624084"/>
          </a:xfrm>
        </p:spPr>
        <p:txBody>
          <a:bodyPr>
            <a:normAutofit/>
          </a:bodyPr>
          <a:lstStyle/>
          <a:p>
            <a:pPr algn="ctr"/>
            <a:r>
              <a:rPr lang="pt-BR" sz="6600" dirty="0" smtClean="0"/>
              <a:t>Dúvidas?</a:t>
            </a:r>
            <a:endParaRPr lang="pt-BR" sz="6600" dirty="0"/>
          </a:p>
        </p:txBody>
      </p:sp>
      <p:pic>
        <p:nvPicPr>
          <p:cNvPr id="4" name="Picture 2" descr="Resultado de imagem para cia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2" y="64948"/>
            <a:ext cx="1006475" cy="6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gti-99\Desktop\DUVID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049" y="2210938"/>
            <a:ext cx="4223981" cy="422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715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26432"/>
            <a:ext cx="7886700" cy="764257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Atividades Virtuais na FAI</a:t>
            </a:r>
            <a:endParaRPr lang="pt-BR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partir de 2010 foram ofertadas atividades virtuais por meio de disciplinas semipresenciais.</a:t>
            </a:r>
          </a:p>
          <a:p>
            <a:pPr algn="just"/>
            <a:r>
              <a:rPr lang="pt-BR" dirty="0" smtClean="0"/>
              <a:t>Em 2012, implantou-se a utilização do AVEA MOODLE, denominada plataforma FAI Virtual.</a:t>
            </a:r>
          </a:p>
          <a:p>
            <a:pPr algn="just"/>
            <a:r>
              <a:rPr lang="pt-BR" dirty="0" smtClean="0"/>
              <a:t>A partir de 2015, passou-se a utilizar a plataforma no processo de orientação de </a:t>
            </a:r>
            <a:r>
              <a:rPr lang="pt-BR" dirty="0" err="1" smtClean="0"/>
              <a:t>TCCs</a:t>
            </a:r>
            <a:r>
              <a:rPr lang="pt-BR" dirty="0" smtClean="0"/>
              <a:t> e Estágio. Gradativamente, todos os cursos foram adotando esta prática.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507" y="4989705"/>
            <a:ext cx="4766998" cy="1488048"/>
          </a:xfrm>
          <a:prstGeom prst="rect">
            <a:avLst/>
          </a:prstGeom>
        </p:spPr>
      </p:pic>
      <p:pic>
        <p:nvPicPr>
          <p:cNvPr id="6" name="Picture 2" descr="Resultado de imagem para cia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2" y="64948"/>
            <a:ext cx="1006475" cy="6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4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118937"/>
            <a:ext cx="7886700" cy="908636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006666"/>
                </a:solidFill>
              </a:rPr>
              <a:t>Objetivo</a:t>
            </a:r>
            <a:endParaRPr lang="pt-BR" b="1" dirty="0">
              <a:solidFill>
                <a:srgbClr val="00666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285999"/>
            <a:ext cx="7886700" cy="389096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O objetivo geral deste relato de experiência é destacar as potencialidades do Ambiente Virtual de Ensino Aprendizagem MOODLE como meio de interação e gestão das atividades de orientação de trabalhos de Conclusão de Curso e Estágios em uma Instituição de Ensino Superior.</a:t>
            </a:r>
          </a:p>
        </p:txBody>
      </p:sp>
      <p:pic>
        <p:nvPicPr>
          <p:cNvPr id="5" name="Picture 2" descr="Resultado de imagem para cia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2" y="64948"/>
            <a:ext cx="1006475" cy="6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85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62526"/>
            <a:ext cx="7886700" cy="812384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Referencial Teórico</a:t>
            </a:r>
            <a:endParaRPr lang="pt-BR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153653"/>
            <a:ext cx="7886700" cy="402331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err="1"/>
              <a:t>Lévy</a:t>
            </a:r>
            <a:r>
              <a:rPr lang="pt-BR" dirty="0"/>
              <a:t> (1993) destaca que as tecnologias modificam as rotinas e a cultura humana, influenciando inclusive as formas de organizar o pensamento, constituindo a inteligência coletiva em uma sociedade. Sugere então a reflexão acerca das tecnologias da inteligência, que apoiam e promovem diferentes formas de aprender e produzir conhecimento.</a:t>
            </a:r>
          </a:p>
        </p:txBody>
      </p:sp>
      <p:pic>
        <p:nvPicPr>
          <p:cNvPr id="5" name="Picture 2" descr="Resultado de imagem para cia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2" y="64948"/>
            <a:ext cx="1006475" cy="6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62526"/>
            <a:ext cx="7886700" cy="812384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Referencial Teórico</a:t>
            </a:r>
            <a:endParaRPr lang="pt-BR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153652"/>
            <a:ext cx="7886700" cy="430730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/>
              <a:t>Dentre as diversas possibilidades de uso dos recursos digitais nos processos de formação do Ensino Superior, destacam-se os Ambientes Virtuais de Aprendizagem (</a:t>
            </a:r>
            <a:r>
              <a:rPr lang="pt-BR" dirty="0" err="1"/>
              <a:t>AVAs</a:t>
            </a:r>
            <a:r>
              <a:rPr lang="pt-BR" dirty="0"/>
              <a:t>). Segundo </a:t>
            </a:r>
            <a:r>
              <a:rPr lang="pt-BR" dirty="0" err="1"/>
              <a:t>Rostas</a:t>
            </a:r>
            <a:r>
              <a:rPr lang="pt-BR" dirty="0"/>
              <a:t> e </a:t>
            </a:r>
            <a:r>
              <a:rPr lang="pt-BR" dirty="0" err="1"/>
              <a:t>Rostas</a:t>
            </a:r>
            <a:r>
              <a:rPr lang="pt-BR" dirty="0"/>
              <a:t> (2009, p.139), “o ambiente virtual de aprendizagem, que representa a sala de aula on­‑line, é um conjunto de interfaces, ferramentas e estruturas decisivas para a construção da interatividade e da aprendizagem”. </a:t>
            </a:r>
            <a:r>
              <a:rPr lang="pt-BR" dirty="0" smtClean="0"/>
              <a:t>Uma de suas características principais é a interatividade, onde </a:t>
            </a:r>
            <a:r>
              <a:rPr lang="pt-BR" dirty="0"/>
              <a:t>o sujeito não apenas aprende, mas também </a:t>
            </a:r>
            <a:r>
              <a:rPr lang="pt-BR" dirty="0" smtClean="0"/>
              <a:t>ensina.</a:t>
            </a:r>
            <a:endParaRPr lang="pt-BR" dirty="0"/>
          </a:p>
        </p:txBody>
      </p:sp>
      <p:pic>
        <p:nvPicPr>
          <p:cNvPr id="5" name="Picture 2" descr="Resultado de imagem para cia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2" y="64948"/>
            <a:ext cx="1006475" cy="6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4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62526"/>
            <a:ext cx="7886700" cy="812384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Referencial Teórico</a:t>
            </a:r>
            <a:endParaRPr lang="pt-BR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983847"/>
            <a:ext cx="7886700" cy="430730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/>
              <a:t>Dentre os diversos </a:t>
            </a:r>
            <a:r>
              <a:rPr lang="pt-BR" dirty="0" err="1"/>
              <a:t>AVEAs</a:t>
            </a:r>
            <a:r>
              <a:rPr lang="pt-BR" dirty="0"/>
              <a:t> existentes, destaca-se o </a:t>
            </a:r>
            <a:r>
              <a:rPr lang="pt-BR" i="1" dirty="0"/>
              <a:t>Modular </a:t>
            </a:r>
            <a:r>
              <a:rPr lang="pt-BR" i="1" dirty="0" err="1"/>
              <a:t>Object-Oriented</a:t>
            </a:r>
            <a:r>
              <a:rPr lang="pt-BR" i="1" dirty="0"/>
              <a:t> </a:t>
            </a:r>
            <a:r>
              <a:rPr lang="pt-BR" i="1" dirty="0" err="1"/>
              <a:t>Dynamic</a:t>
            </a:r>
            <a:r>
              <a:rPr lang="pt-BR" i="1" dirty="0"/>
              <a:t> Learning </a:t>
            </a:r>
            <a:r>
              <a:rPr lang="pt-BR" i="1" dirty="0" err="1"/>
              <a:t>Environmen</a:t>
            </a:r>
            <a:r>
              <a:rPr lang="pt-BR" dirty="0"/>
              <a:t> (MOODLE), que traduz-se como ambiente de aprendizado dinâmico e modular orientado a objetos (PIVA Jr. </a:t>
            </a:r>
            <a:r>
              <a:rPr lang="pt-BR" i="1" dirty="0"/>
              <a:t>et al</a:t>
            </a:r>
            <a:r>
              <a:rPr lang="pt-BR" dirty="0"/>
              <a:t>, 2011). O MOODLE é um ambiente virtual utilizado por milhões de usuários, em diversos países do mundo, principalmente por ser um recurso de código aberto (não é necessário pagar uma licença para utilizá-lo) e estar em constante atualização, uma vez que existe uma comunidade de desenvolvedores trabalhando em suas melhorias (MOODLE.ORG, 2017</a:t>
            </a:r>
            <a:r>
              <a:rPr lang="pt-BR" dirty="0" smtClean="0"/>
              <a:t>).</a:t>
            </a:r>
          </a:p>
        </p:txBody>
      </p:sp>
      <p:pic>
        <p:nvPicPr>
          <p:cNvPr id="5" name="Picture 2" descr="Resultado de imagem para cia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2" y="64948"/>
            <a:ext cx="1006475" cy="6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8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38463"/>
            <a:ext cx="7886700" cy="812384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Relato de Experiência</a:t>
            </a:r>
            <a:endParaRPr lang="pt-BR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153652"/>
            <a:ext cx="7886700" cy="430730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Os Trabalhos de Conclusão de Curso são organizados pelas coordenações de curso, atribuindo orientador à cada projeto de acordo com o tema e a disponibilidade dos orientadores. </a:t>
            </a:r>
          </a:p>
          <a:p>
            <a:pPr marL="0" indent="0" algn="just">
              <a:buNone/>
            </a:pPr>
            <a:r>
              <a:rPr lang="pt-BR" dirty="0" smtClean="0"/>
              <a:t>A </a:t>
            </a:r>
            <a:r>
              <a:rPr lang="pt-BR" dirty="0"/>
              <a:t>gestão acadêmica dos estágios supervisionados é realizada pela direção de ensino, coordenações dos cursos e pelos docentes/orientadores. No que tange aos órgãos de apoio destas atividades a instituição disponibiliza o SAE – Serviço de Apoio ao Estudante e o NTI - Núcleo de Tecnologia da Informação.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 smtClean="0"/>
          </a:p>
        </p:txBody>
      </p:sp>
      <p:pic>
        <p:nvPicPr>
          <p:cNvPr id="5" name="Picture 2" descr="Resultado de imagem para cia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2" y="64948"/>
            <a:ext cx="1006475" cy="6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9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2477" y="935197"/>
            <a:ext cx="7886700" cy="43073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Nas </a:t>
            </a:r>
            <a:r>
              <a:rPr lang="pt-BR" dirty="0"/>
              <a:t>disciplinas de TCC e Estágio, o </a:t>
            </a:r>
            <a:r>
              <a:rPr lang="pt-BR" dirty="0" smtClean="0"/>
              <a:t>curso criado no ambiente virtual </a:t>
            </a:r>
            <a:r>
              <a:rPr lang="pt-BR" dirty="0"/>
              <a:t>é organizado em tópicos, dentre os quais os primeiros destinam-se às informações gerais da disciplina. Em seguida, é atribuído um tópico a cada professor </a:t>
            </a:r>
            <a:r>
              <a:rPr lang="pt-BR" dirty="0" smtClean="0"/>
              <a:t>orientador.</a:t>
            </a:r>
          </a:p>
          <a:p>
            <a:pPr marL="0" indent="0" algn="just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 smtClean="0"/>
          </a:p>
        </p:txBody>
      </p:sp>
      <p:pic>
        <p:nvPicPr>
          <p:cNvPr id="1026" name="Picture 2" descr="organização dos topico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264" y="3088849"/>
            <a:ext cx="5931125" cy="32568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cia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2" y="64948"/>
            <a:ext cx="1006475" cy="6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5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2518</TotalTime>
  <Words>1149</Words>
  <Application>Microsoft Office PowerPoint</Application>
  <PresentationFormat>Apresentação na tela (4:3)</PresentationFormat>
  <Paragraphs>60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O uso da Plataforma MOODLE no processo de orientação de Trabalhos de Conclusão de Curso e Estágios</vt:lpstr>
      <vt:lpstr>Contexto Institucional  Centro Universitário FAI</vt:lpstr>
      <vt:lpstr>Atividades Virtuais na FAI</vt:lpstr>
      <vt:lpstr>Objetivo</vt:lpstr>
      <vt:lpstr>Referencial Teórico</vt:lpstr>
      <vt:lpstr>Referencial Teórico</vt:lpstr>
      <vt:lpstr>Referencial Teórico</vt:lpstr>
      <vt:lpstr>Relato de Experiência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Resultados apontados</vt:lpstr>
      <vt:lpstr>Apresentação do PowerPoint</vt:lpstr>
      <vt:lpstr>Apresentação do PowerPoint</vt:lpstr>
      <vt:lpstr>Considerações finais</vt:lpstr>
      <vt:lpstr>Referências</vt:lpstr>
      <vt:lpstr>Dúvidas?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FAI</dc:creator>
  <cp:lastModifiedBy>gti-99</cp:lastModifiedBy>
  <cp:revision>46</cp:revision>
  <dcterms:created xsi:type="dcterms:W3CDTF">2014-06-13T18:17:42Z</dcterms:created>
  <dcterms:modified xsi:type="dcterms:W3CDTF">2017-09-20T14:06:05Z</dcterms:modified>
</cp:coreProperties>
</file>