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6" r:id="rId5"/>
    <p:sldId id="267" r:id="rId6"/>
    <p:sldId id="270" r:id="rId7"/>
    <p:sldId id="271" r:id="rId8"/>
    <p:sldId id="268" r:id="rId9"/>
    <p:sldId id="269" r:id="rId10"/>
    <p:sldId id="273" r:id="rId11"/>
    <p:sldId id="272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47564" y="270892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FORTALECENDO A COLABORAÇÃO NO ESTUDO EAD: UMA EXPERIÊNCIA DO TRABALHO COLABORATIVO UTILIZANDO FERRAMENTAS GOOGLE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59732" y="4972039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Jessie </a:t>
            </a:r>
            <a:r>
              <a:rPr lang="pt-BR" dirty="0"/>
              <a:t>Coutinho de Souza </a:t>
            </a:r>
            <a:r>
              <a:rPr lang="pt-BR" dirty="0" smtClean="0"/>
              <a:t>Tavares</a:t>
            </a:r>
          </a:p>
          <a:p>
            <a:pPr algn="ctr"/>
            <a:r>
              <a:rPr lang="pt-BR" dirty="0" smtClean="0"/>
              <a:t>Juliana Soares Monteiro</a:t>
            </a:r>
            <a:endParaRPr lang="pt-BR" dirty="0"/>
          </a:p>
          <a:p>
            <a:pPr algn="ctr"/>
            <a:r>
              <a:rPr lang="pt-BR" dirty="0"/>
              <a:t>Larissa Maciel do Amaral</a:t>
            </a:r>
          </a:p>
          <a:p>
            <a:pPr algn="ctr"/>
            <a:r>
              <a:rPr lang="pt-BR" dirty="0"/>
              <a:t>Lia Mara Silva </a:t>
            </a:r>
            <a:r>
              <a:rPr lang="pt-BR" dirty="0" smtClean="0"/>
              <a:t>Alves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4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16832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</a:t>
            </a:r>
            <a:r>
              <a:rPr lang="pt-BR" dirty="0"/>
              <a:t>Elaboração do Trabalho Científico (ETC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Descrição dos resultados:</a:t>
            </a:r>
            <a:endParaRPr lang="pt-BR" dirty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70% dos alunos realizaram a entrega de forma </a:t>
            </a:r>
            <a:r>
              <a:rPr lang="pt-BR" dirty="0" smtClean="0"/>
              <a:t>correta;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30</a:t>
            </a:r>
            <a:r>
              <a:rPr lang="pt-BR" dirty="0"/>
              <a:t>% não realizaram a entrega, seja por não realizá-la, seja por problemas </a:t>
            </a:r>
            <a:r>
              <a:rPr lang="pt-BR" dirty="0" smtClean="0"/>
              <a:t>técnicos;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objetivo de interação foi </a:t>
            </a:r>
            <a:r>
              <a:rPr lang="pt-BR" dirty="0" smtClean="0"/>
              <a:t>contemplado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369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16832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</a:t>
            </a:r>
            <a:r>
              <a:rPr lang="pt-BR" dirty="0"/>
              <a:t>Elaboração do Trabalho Científico (ETC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Dificuldades identificadas:</a:t>
            </a:r>
            <a:endParaRPr lang="pt-BR" dirty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Dificuldade dos alunos em formar as duplas, pois ninguém se conhecia;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Desconhecimento da tecnologia nuvem;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</a:t>
            </a:r>
            <a:r>
              <a:rPr lang="pt-BR" dirty="0" smtClean="0"/>
              <a:t>úvidas operacionais sobre o uso da ferramenta;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Dificuldade de acesso com o e-mail institucional;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Confusão entre os botões “entregar”/”enviar”;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tutorial disponibilizado não foi suficiente para sanar as dúvidas (sugere-se a remodelação);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Resistência e acomodação diante das novas tecnologias;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Procrastinação (deixar para a “última hora”);</a:t>
            </a:r>
          </a:p>
        </p:txBody>
      </p:sp>
    </p:spTree>
    <p:extLst>
      <p:ext uri="{BB962C8B-B14F-4D97-AF65-F5344CB8AC3E}">
        <p14:creationId xmlns:p14="http://schemas.microsoft.com/office/powerpoint/2010/main" val="13312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23528" y="1628800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CONCLUSÃO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realização de trabalho colaborativo requer o estreitamento da (facilidade) técnica, a prática pedagógica e a interatividade dos </a:t>
            </a:r>
            <a:r>
              <a:rPr lang="pt-BR" dirty="0" smtClean="0"/>
              <a:t>atores;</a:t>
            </a:r>
          </a:p>
          <a:p>
            <a:pPr marL="285750" indent="-285750">
              <a:buFontTx/>
              <a:buChar char="-"/>
            </a:pPr>
            <a:r>
              <a:rPr lang="pt-BR" dirty="0"/>
              <a:t>Tal como todas as inovações, são ferramentas ou recursos que merecem discussão e </a:t>
            </a:r>
            <a:r>
              <a:rPr lang="pt-BR" dirty="0" smtClean="0"/>
              <a:t>aprimoramento;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O </a:t>
            </a:r>
            <a:r>
              <a:rPr lang="pt-BR" dirty="0"/>
              <a:t>compartilhamento de experiências e a discussão acadêmica de novas técnicas favorece o desenvolvimento de técnicas cada vez mais envolventes aos </a:t>
            </a:r>
            <a:r>
              <a:rPr lang="pt-BR" i="1" dirty="0"/>
              <a:t>players</a:t>
            </a:r>
            <a:r>
              <a:rPr lang="pt-BR" dirty="0"/>
              <a:t> do processo de </a:t>
            </a:r>
            <a:r>
              <a:rPr lang="pt-BR" dirty="0" smtClean="0"/>
              <a:t>ensino-aprendizagem;</a:t>
            </a:r>
          </a:p>
          <a:p>
            <a:pPr marL="285750" indent="-285750">
              <a:buFontTx/>
              <a:buChar char="-"/>
            </a:pPr>
            <a:r>
              <a:rPr lang="pt-BR" dirty="0"/>
              <a:t>O trabalho elaborado de forma colaborativa permite, se bem adaptado, real engajamento e envolvimento dos </a:t>
            </a:r>
            <a:r>
              <a:rPr lang="pt-BR" dirty="0" smtClean="0"/>
              <a:t>alunos</a:t>
            </a:r>
            <a:r>
              <a:rPr lang="pt-BR" dirty="0"/>
              <a:t>, dinamiza o processo de ensino e aprendizagem por uma instigação dos próprios alunos, o que faz com que o processo de </a:t>
            </a:r>
            <a:r>
              <a:rPr lang="pt-BR" dirty="0" err="1"/>
              <a:t>ensinagem</a:t>
            </a:r>
            <a:r>
              <a:rPr lang="pt-BR" dirty="0"/>
              <a:t>, ou atribuição de significado do ensino seja mais flagrante por parte dos discentes.</a:t>
            </a:r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algn="ctr"/>
            <a:r>
              <a:rPr lang="pt-BR" b="1" smtClean="0"/>
              <a:t>OBRIGADA</a:t>
            </a:r>
            <a:r>
              <a:rPr lang="pt-BR" b="1" smtClean="0"/>
              <a:t>!</a:t>
            </a:r>
            <a:endParaRPr lang="pt-BR" b="1" dirty="0"/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699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213285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PROBLEMATIZAÇÃO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Autonomia do aluno </a:t>
            </a:r>
            <a:r>
              <a:rPr lang="pt-BR" dirty="0" err="1" smtClean="0"/>
              <a:t>EaD</a:t>
            </a:r>
            <a:r>
              <a:rPr lang="pt-BR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Diversidade de espaços para auto organização do aluno;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Distanciamento do aluno </a:t>
            </a:r>
            <a:r>
              <a:rPr lang="pt-BR" dirty="0" err="1" smtClean="0"/>
              <a:t>EaD</a:t>
            </a:r>
            <a:r>
              <a:rPr lang="pt-BR" dirty="0" smtClean="0"/>
              <a:t> dos espaços de interação;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Parâmetro da colaboração;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b="1" dirty="0"/>
              <a:t>PROPOSTA E OBJETIVO</a:t>
            </a:r>
          </a:p>
          <a:p>
            <a:r>
              <a:rPr lang="pt-BR" dirty="0"/>
              <a:t>Fomentar o uso da ferramenta </a:t>
            </a:r>
            <a:r>
              <a:rPr lang="pt-BR" i="1" dirty="0"/>
              <a:t>Google </a:t>
            </a:r>
            <a:r>
              <a:rPr lang="pt-BR" i="1" dirty="0" err="1"/>
              <a:t>Docs</a:t>
            </a:r>
            <a:r>
              <a:rPr lang="pt-BR" i="1" dirty="0"/>
              <a:t> </a:t>
            </a:r>
            <a:r>
              <a:rPr lang="pt-BR" dirty="0"/>
              <a:t>divulgando relato de experiência </a:t>
            </a:r>
            <a:r>
              <a:rPr lang="pt-BR" dirty="0" smtClean="0"/>
              <a:t>e estudo de caso sobre </a:t>
            </a:r>
            <a:r>
              <a:rPr lang="pt-BR" dirty="0"/>
              <a:t>duas disciplina ministradas em </a:t>
            </a:r>
            <a:r>
              <a:rPr lang="pt-BR" dirty="0" err="1"/>
              <a:t>EaD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8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16832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METODOLOGIA</a:t>
            </a:r>
          </a:p>
          <a:p>
            <a:endParaRPr lang="pt-BR" b="1" dirty="0"/>
          </a:p>
          <a:p>
            <a:pPr marL="285750" indent="-285750">
              <a:buFontTx/>
              <a:buChar char="-"/>
            </a:pPr>
            <a:r>
              <a:rPr lang="pt-BR" dirty="0" smtClean="0"/>
              <a:t>Por meio de relato de experiência e estudo e caso, realizou-se uma pesquisa exploratória, descritiva </a:t>
            </a:r>
            <a:r>
              <a:rPr lang="pt-BR" dirty="0"/>
              <a:t>e de cunho </a:t>
            </a:r>
            <a:r>
              <a:rPr lang="pt-BR" dirty="0" smtClean="0"/>
              <a:t>quantitativo </a:t>
            </a:r>
            <a:r>
              <a:rPr lang="pt-BR" dirty="0"/>
              <a:t>quanto à apuração de dados, e </a:t>
            </a:r>
            <a:r>
              <a:rPr lang="pt-BR" dirty="0" smtClean="0"/>
              <a:t>qualitativo </a:t>
            </a:r>
            <a:r>
              <a:rPr lang="pt-BR" dirty="0"/>
              <a:t>quanto a apresentação de técnicas e </a:t>
            </a:r>
            <a:r>
              <a:rPr lang="pt-BR" dirty="0" smtClean="0"/>
              <a:t>resultados;</a:t>
            </a:r>
          </a:p>
          <a:p>
            <a:pPr marL="285750" indent="-285750">
              <a:buFontTx/>
              <a:buChar char="-"/>
            </a:pPr>
            <a:r>
              <a:rPr lang="pt-BR" dirty="0"/>
              <a:t>Incorporação da ferramenta colaborativa </a:t>
            </a:r>
            <a:r>
              <a:rPr lang="pt-BR" i="1" dirty="0"/>
              <a:t>Google </a:t>
            </a:r>
            <a:r>
              <a:rPr lang="pt-BR" i="1" dirty="0" err="1"/>
              <a:t>Docs</a:t>
            </a:r>
            <a:r>
              <a:rPr lang="pt-BR" i="1" dirty="0"/>
              <a:t> </a:t>
            </a:r>
            <a:r>
              <a:rPr lang="pt-BR" dirty="0"/>
              <a:t>ao ambiente virtual de aprendizagem da IES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Aplicação de atividade colaborativa na </a:t>
            </a:r>
            <a:r>
              <a:rPr lang="pt-BR" dirty="0"/>
              <a:t>ferramenta </a:t>
            </a:r>
            <a:r>
              <a:rPr lang="pt-BR" dirty="0" smtClean="0"/>
              <a:t>G</a:t>
            </a:r>
            <a:r>
              <a:rPr lang="pt-BR" i="1" dirty="0" smtClean="0"/>
              <a:t>oogle </a:t>
            </a:r>
            <a:r>
              <a:rPr lang="pt-BR" i="1" dirty="0" err="1" smtClean="0"/>
              <a:t>Docs</a:t>
            </a:r>
            <a:r>
              <a:rPr lang="pt-BR" i="1" dirty="0" smtClean="0"/>
              <a:t> </a:t>
            </a:r>
            <a:r>
              <a:rPr lang="pt-BR" dirty="0" smtClean="0"/>
              <a:t>para alunos de duas disciplinas em </a:t>
            </a:r>
            <a:r>
              <a:rPr lang="pt-BR" dirty="0" err="1" smtClean="0"/>
              <a:t>EaD</a:t>
            </a:r>
            <a:r>
              <a:rPr lang="pt-BR" dirty="0" smtClean="0"/>
              <a:t>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Período de aplicação das atividades objeto da pesquisa: </a:t>
            </a:r>
          </a:p>
          <a:p>
            <a:pPr indent="273050"/>
            <a:r>
              <a:rPr lang="pt-BR" dirty="0" smtClean="0"/>
              <a:t>Primeiro período avaliativo ( 1º trimestre) do semestre letivo de 2017.1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Disciplinas</a:t>
            </a:r>
            <a:r>
              <a:rPr lang="pt-BR" dirty="0" smtClean="0"/>
              <a:t>: </a:t>
            </a:r>
          </a:p>
          <a:p>
            <a:pPr indent="273050"/>
            <a:r>
              <a:rPr lang="pt-BR" dirty="0" smtClean="0"/>
              <a:t>Instituições de Direito Público e Privado e Elaboração do Trabalho Científico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114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2233895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Instituições </a:t>
            </a:r>
            <a:r>
              <a:rPr lang="pt-BR" dirty="0"/>
              <a:t>de Direito Público e Privado (IDPP)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Descrição da disciplina: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Vinculada ao Centro de Comunicação e Gestão (Comércio </a:t>
            </a:r>
            <a:r>
              <a:rPr lang="pt-BR" dirty="0"/>
              <a:t>exterior, </a:t>
            </a:r>
            <a:r>
              <a:rPr lang="pt-BR" dirty="0" smtClean="0"/>
              <a:t>Economia</a:t>
            </a:r>
            <a:r>
              <a:rPr lang="pt-BR" dirty="0"/>
              <a:t>, </a:t>
            </a:r>
            <a:r>
              <a:rPr lang="pt-BR" dirty="0" smtClean="0"/>
              <a:t>Administração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Disciplina </a:t>
            </a:r>
            <a:r>
              <a:rPr lang="pt-BR" dirty="0"/>
              <a:t>obrigatória </a:t>
            </a:r>
            <a:r>
              <a:rPr lang="pt-BR" dirty="0" smtClean="0"/>
              <a:t>(não </a:t>
            </a:r>
            <a:r>
              <a:rPr lang="pt-BR" dirty="0"/>
              <a:t>eletiva).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Ofertada </a:t>
            </a:r>
            <a:r>
              <a:rPr lang="pt-BR" dirty="0"/>
              <a:t>na modalidade </a:t>
            </a:r>
            <a:r>
              <a:rPr lang="pt-BR" dirty="0" err="1"/>
              <a:t>EaD</a:t>
            </a:r>
            <a:r>
              <a:rPr lang="pt-BR" dirty="0"/>
              <a:t> e também de forma </a:t>
            </a:r>
            <a:r>
              <a:rPr lang="pt-BR" dirty="0" smtClean="0"/>
              <a:t>presencial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Turma </a:t>
            </a:r>
            <a:r>
              <a:rPr lang="pt-BR" dirty="0" err="1" smtClean="0"/>
              <a:t>EaD</a:t>
            </a:r>
            <a:r>
              <a:rPr lang="pt-BR" dirty="0" smtClean="0"/>
              <a:t>: </a:t>
            </a:r>
            <a:r>
              <a:rPr lang="pt-BR" dirty="0"/>
              <a:t>31 </a:t>
            </a:r>
            <a:r>
              <a:rPr lang="pt-BR" dirty="0" smtClean="0"/>
              <a:t>alunos;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Canais </a:t>
            </a:r>
            <a:r>
              <a:rPr lang="pt-BR" dirty="0"/>
              <a:t>de comunicação interativos: Fórum (AVA), Web-Aulas ( AVA), Grupo fechado no </a:t>
            </a:r>
            <a:r>
              <a:rPr lang="pt-BR" i="1" dirty="0" err="1" smtClean="0"/>
              <a:t>Facebook</a:t>
            </a:r>
            <a:r>
              <a:rPr lang="pt-BR" dirty="0" smtClean="0"/>
              <a:t>, </a:t>
            </a:r>
            <a:r>
              <a:rPr lang="pt-BR" dirty="0"/>
              <a:t>além dos canais diretos e individualizados de comunicação: </a:t>
            </a:r>
            <a:r>
              <a:rPr lang="pt-BR" dirty="0" err="1"/>
              <a:t>Email</a:t>
            </a:r>
            <a:r>
              <a:rPr lang="pt-BR" dirty="0"/>
              <a:t>, </a:t>
            </a:r>
            <a:r>
              <a:rPr lang="pt-BR" dirty="0" smtClean="0"/>
              <a:t>Torpedos</a:t>
            </a:r>
            <a:r>
              <a:rPr lang="pt-BR" dirty="0"/>
              <a:t>, </a:t>
            </a:r>
            <a:r>
              <a:rPr lang="pt-BR" dirty="0" smtClean="0"/>
              <a:t>Agenda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7872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2233895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Instituições </a:t>
            </a:r>
            <a:r>
              <a:rPr lang="pt-BR" dirty="0"/>
              <a:t>de Direito Público e Privado (IDPP)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Descrição da atividade: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</a:t>
            </a:r>
            <a:r>
              <a:rPr lang="pt-BR" dirty="0" smtClean="0"/>
              <a:t>rabalho facultativo;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Pontuação extra;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Primeira </a:t>
            </a:r>
            <a:r>
              <a:rPr lang="pt-BR" dirty="0"/>
              <a:t>atividade </a:t>
            </a:r>
            <a:r>
              <a:rPr lang="pt-BR" dirty="0" smtClean="0"/>
              <a:t>avaliativa; 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Objetivo primeiro: </a:t>
            </a:r>
            <a:r>
              <a:rPr lang="pt-BR" dirty="0"/>
              <a:t>apresentar e instigar o aluno ao contato com o AVA pois o comum é o aluno somente se mobilizar em atividades se há prazo ou se for </a:t>
            </a:r>
            <a:r>
              <a:rPr lang="pt-BR" dirty="0" smtClean="0"/>
              <a:t>avaliado;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Segundo objetivo: </a:t>
            </a:r>
            <a:r>
              <a:rPr lang="pt-BR" dirty="0"/>
              <a:t>estimular o contato dos alunos (através, principalmente do grupo fechado da disciplina no </a:t>
            </a:r>
            <a:r>
              <a:rPr lang="pt-BR" i="1" dirty="0" err="1"/>
              <a:t>Facebook</a:t>
            </a:r>
            <a:r>
              <a:rPr lang="pt-BR" dirty="0"/>
              <a:t>), proporcionar o engajamento com o conteúdo, e proporcionar o debate </a:t>
            </a:r>
            <a:r>
              <a:rPr lang="pt-BR" dirty="0" err="1"/>
              <a:t>intra</a:t>
            </a:r>
            <a:r>
              <a:rPr lang="pt-BR" dirty="0"/>
              <a:t> e </a:t>
            </a:r>
            <a:r>
              <a:rPr lang="pt-BR" dirty="0" err="1"/>
              <a:t>inter</a:t>
            </a:r>
            <a:r>
              <a:rPr lang="pt-BR" dirty="0"/>
              <a:t> </a:t>
            </a:r>
            <a:r>
              <a:rPr lang="pt-BR" dirty="0" smtClean="0"/>
              <a:t>grupos. </a:t>
            </a:r>
          </a:p>
        </p:txBody>
      </p:sp>
    </p:spTree>
    <p:extLst>
      <p:ext uri="{BB962C8B-B14F-4D97-AF65-F5344CB8AC3E}">
        <p14:creationId xmlns:p14="http://schemas.microsoft.com/office/powerpoint/2010/main" val="5450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2233895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Instituições </a:t>
            </a:r>
            <a:r>
              <a:rPr lang="pt-BR" dirty="0"/>
              <a:t>de Direito Público e Privado (IDPP)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Descrição dos resultados: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10 </a:t>
            </a:r>
            <a:r>
              <a:rPr lang="pt-BR" dirty="0"/>
              <a:t>alunos realizaram a </a:t>
            </a:r>
            <a:r>
              <a:rPr lang="pt-BR" dirty="0" smtClean="0"/>
              <a:t>atividade - percentual </a:t>
            </a:r>
            <a:r>
              <a:rPr lang="pt-BR" dirty="0"/>
              <a:t>de 32,2% de engajamento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Apenas </a:t>
            </a:r>
            <a:r>
              <a:rPr lang="pt-BR" dirty="0"/>
              <a:t>uma dupla foi </a:t>
            </a:r>
            <a:r>
              <a:rPr lang="pt-BR" dirty="0" smtClean="0"/>
              <a:t>formada - 6,45</a:t>
            </a:r>
            <a:r>
              <a:rPr lang="pt-BR" dirty="0"/>
              <a:t>% atendeu a expectativa da atividade colaborativa.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primeiro objetivo (introdução, acesso e apresentação) do AVA aos alunos foi alcançado. Realizando ou não a atividade, o acesso ao ambiente foi </a:t>
            </a:r>
            <a:r>
              <a:rPr lang="pt-BR" dirty="0" smtClean="0"/>
              <a:t>alavancado: </a:t>
            </a:r>
            <a:r>
              <a:rPr lang="pt-BR" dirty="0"/>
              <a:t>de 18 alunos, que haviam acessado até 01/02 </a:t>
            </a:r>
            <a:r>
              <a:rPr lang="pt-BR" dirty="0" smtClean="0"/>
              <a:t>(58</a:t>
            </a:r>
            <a:r>
              <a:rPr lang="pt-BR" dirty="0"/>
              <a:t>%) para 24 alunos após a atividade(77,41%).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segundo objetivo </a:t>
            </a:r>
            <a:r>
              <a:rPr lang="pt-BR" dirty="0" smtClean="0"/>
              <a:t>(proporcionar </a:t>
            </a:r>
            <a:r>
              <a:rPr lang="pt-BR" dirty="0"/>
              <a:t>engajamento) nitidamente não foi </a:t>
            </a:r>
            <a:r>
              <a:rPr lang="pt-BR" dirty="0" smtClean="0"/>
              <a:t>atendido.</a:t>
            </a:r>
          </a:p>
        </p:txBody>
      </p:sp>
    </p:spTree>
    <p:extLst>
      <p:ext uri="{BB962C8B-B14F-4D97-AF65-F5344CB8AC3E}">
        <p14:creationId xmlns:p14="http://schemas.microsoft.com/office/powerpoint/2010/main" val="15632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844824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Instituições </a:t>
            </a:r>
            <a:r>
              <a:rPr lang="pt-BR" dirty="0"/>
              <a:t>de Direito Público e Privado (IDPP)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Dificuldades </a:t>
            </a:r>
            <a:r>
              <a:rPr lang="pt-BR" dirty="0" smtClean="0"/>
              <a:t>identificadas: </a:t>
            </a:r>
          </a:p>
          <a:p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Ausência </a:t>
            </a:r>
            <a:r>
              <a:rPr lang="pt-BR" dirty="0"/>
              <a:t>de trato ou costume com a geração de dados </a:t>
            </a:r>
            <a:r>
              <a:rPr lang="pt-BR" i="1" dirty="0" err="1"/>
              <a:t>clouding</a:t>
            </a:r>
            <a:r>
              <a:rPr lang="pt-BR" dirty="0"/>
              <a:t> </a:t>
            </a:r>
            <a:r>
              <a:rPr lang="pt-BR" dirty="0" smtClean="0"/>
              <a:t>(em </a:t>
            </a:r>
            <a:r>
              <a:rPr lang="pt-BR" dirty="0"/>
              <a:t>nuvem). A dificuldade técnica maior demonstrou-se pela ausência do botão “ enviar” e a dependência desta ferramenta.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A </a:t>
            </a:r>
            <a:r>
              <a:rPr lang="pt-BR" dirty="0"/>
              <a:t>disponibilização de tutorial não foi o suficiente para sanar as dúvidas procedimentais;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Pouco </a:t>
            </a:r>
            <a:r>
              <a:rPr lang="pt-BR" dirty="0"/>
              <a:t>tempo de </a:t>
            </a:r>
            <a:r>
              <a:rPr lang="pt-BR" dirty="0" smtClean="0"/>
              <a:t>realização para a atividade (4 dias)</a:t>
            </a:r>
          </a:p>
          <a:p>
            <a:pPr marL="342900" indent="-342900">
              <a:buAutoNum type="arabicPeriod"/>
            </a:pPr>
            <a:r>
              <a:rPr lang="pt-BR" dirty="0" smtClean="0"/>
              <a:t>Acomodação </a:t>
            </a:r>
            <a:r>
              <a:rPr lang="pt-BR" dirty="0"/>
              <a:t>por parte do aluno que prefere elaborar a atividade sozinho que buscar a outro aluno, mesmo que por meio eletrônico, mesmo com acesso a toda a lista de alunos, mas principalmente pelo desconhecimento pessoal dos outros envolvidos.</a:t>
            </a:r>
          </a:p>
        </p:txBody>
      </p:sp>
    </p:spTree>
    <p:extLst>
      <p:ext uri="{BB962C8B-B14F-4D97-AF65-F5344CB8AC3E}">
        <p14:creationId xmlns:p14="http://schemas.microsoft.com/office/powerpoint/2010/main" val="37538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2233895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Elaboração do Trabalho Científico (ETC)</a:t>
            </a:r>
          </a:p>
          <a:p>
            <a:endParaRPr lang="pt-BR" dirty="0"/>
          </a:p>
          <a:p>
            <a:r>
              <a:rPr lang="pt-BR" dirty="0" smtClean="0"/>
              <a:t>Descrição da disciplina: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Vinculada ao Centro de Ciências Jurídicas (Curso de Direito) como disciplina </a:t>
            </a:r>
            <a:r>
              <a:rPr lang="pt-BR" dirty="0"/>
              <a:t>obrigatória (não eletiva</a:t>
            </a:r>
            <a:r>
              <a:rPr lang="pt-BR" dirty="0" smtClean="0"/>
              <a:t>), porém no </a:t>
            </a:r>
            <a:r>
              <a:rPr lang="pt-BR" dirty="0"/>
              <a:t>Centro de Ciências da Comunicação e Gestão </a:t>
            </a:r>
            <a:r>
              <a:rPr lang="pt-BR" dirty="0" smtClean="0"/>
              <a:t>ara </a:t>
            </a:r>
            <a:r>
              <a:rPr lang="pt-BR" dirty="0"/>
              <a:t>alguns cursos ela é obrigatória e para outros é </a:t>
            </a:r>
            <a:r>
              <a:rPr lang="pt-BR" dirty="0" smtClean="0"/>
              <a:t>optativa e no </a:t>
            </a:r>
            <a:r>
              <a:rPr lang="pt-BR" dirty="0"/>
              <a:t>Centro de Ciências Tecnológicas é ofertada de forma </a:t>
            </a:r>
            <a:r>
              <a:rPr lang="pt-BR" dirty="0" smtClean="0"/>
              <a:t>optativa;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Ofertada </a:t>
            </a:r>
            <a:r>
              <a:rPr lang="pt-BR" dirty="0"/>
              <a:t>na modalidade </a:t>
            </a:r>
            <a:r>
              <a:rPr lang="pt-BR" dirty="0" err="1"/>
              <a:t>EaD</a:t>
            </a:r>
            <a:r>
              <a:rPr lang="pt-BR" dirty="0"/>
              <a:t> e também de forma </a:t>
            </a:r>
            <a:r>
              <a:rPr lang="pt-BR" dirty="0" smtClean="0"/>
              <a:t>presencial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6 turmas </a:t>
            </a:r>
            <a:r>
              <a:rPr lang="pt-BR" dirty="0" err="1" smtClean="0"/>
              <a:t>EaD</a:t>
            </a:r>
            <a:r>
              <a:rPr lang="pt-BR" dirty="0" smtClean="0"/>
              <a:t>: 506 alunos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Canais </a:t>
            </a:r>
            <a:r>
              <a:rPr lang="pt-BR" dirty="0"/>
              <a:t>de comunicação interativos: Fórum (AVA), Web-Aulas ( AVA), Grupo fechado no </a:t>
            </a:r>
            <a:r>
              <a:rPr lang="pt-BR" i="1" dirty="0" err="1" smtClean="0"/>
              <a:t>Facebook</a:t>
            </a:r>
            <a:r>
              <a:rPr lang="pt-BR" dirty="0" smtClean="0"/>
              <a:t>, </a:t>
            </a:r>
            <a:r>
              <a:rPr lang="pt-BR" dirty="0"/>
              <a:t>além dos canais diretos e individualizados de comunicação: </a:t>
            </a:r>
            <a:r>
              <a:rPr lang="pt-BR" dirty="0" err="1"/>
              <a:t>Email</a:t>
            </a:r>
            <a:r>
              <a:rPr lang="pt-BR" dirty="0"/>
              <a:t>, </a:t>
            </a:r>
            <a:r>
              <a:rPr lang="pt-BR" dirty="0" smtClean="0"/>
              <a:t>Torpedos</a:t>
            </a:r>
            <a:r>
              <a:rPr lang="pt-BR" dirty="0"/>
              <a:t>, </a:t>
            </a:r>
            <a:r>
              <a:rPr lang="pt-BR" dirty="0" smtClean="0"/>
              <a:t>Agenda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2054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1683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</a:t>
            </a:r>
          </a:p>
          <a:p>
            <a:endParaRPr lang="pt-BR" dirty="0" smtClean="0"/>
          </a:p>
          <a:p>
            <a:r>
              <a:rPr lang="pt-BR" b="1" dirty="0" smtClean="0"/>
              <a:t>Disciplina</a:t>
            </a:r>
            <a:r>
              <a:rPr lang="pt-BR" dirty="0" smtClean="0"/>
              <a:t>: </a:t>
            </a:r>
            <a:r>
              <a:rPr lang="pt-BR" dirty="0"/>
              <a:t>Elaboração do Trabalho Científico (ETC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Descrição da atividade:</a:t>
            </a:r>
            <a:endParaRPr lang="pt-BR" dirty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</a:t>
            </a:r>
            <a:r>
              <a:rPr lang="pt-BR" dirty="0" smtClean="0"/>
              <a:t>rabalho facultativo;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Pontuação integrando a composição da nota  da 1ª Nota Parcial;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Atividade: elaboração de um fichamento de transcrição e de um resumo por meio da plataforma </a:t>
            </a:r>
            <a:r>
              <a:rPr lang="pt-BR" i="1" dirty="0" smtClean="0"/>
              <a:t>Google </a:t>
            </a:r>
            <a:r>
              <a:rPr lang="pt-BR" i="1" dirty="0" err="1" smtClean="0"/>
              <a:t>Docs</a:t>
            </a:r>
            <a:r>
              <a:rPr lang="pt-BR" i="1" dirty="0" smtClean="0"/>
              <a:t> </a:t>
            </a:r>
            <a:r>
              <a:rPr lang="pt-BR" dirty="0" smtClean="0"/>
              <a:t>(motivação para conhecer uma nova ferramenta) em dupla (diminuição da distância);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Período para realização da atividade: 1 mês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400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1027</Words>
  <Application>Microsoft Office PowerPoint</Application>
  <PresentationFormat>Apresentação na tela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Larissa Amaral</cp:lastModifiedBy>
  <cp:revision>23</cp:revision>
  <dcterms:created xsi:type="dcterms:W3CDTF">2014-07-31T15:12:21Z</dcterms:created>
  <dcterms:modified xsi:type="dcterms:W3CDTF">2017-09-20T10:58:59Z</dcterms:modified>
</cp:coreProperties>
</file>