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7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8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9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  <p:sldMasterId id="2147483824" r:id="rId2"/>
    <p:sldMasterId id="2147483860" r:id="rId3"/>
    <p:sldMasterId id="2147483868" r:id="rId4"/>
    <p:sldMasterId id="2147483883" r:id="rId5"/>
    <p:sldMasterId id="2147483891" r:id="rId6"/>
    <p:sldMasterId id="2147483899" r:id="rId7"/>
    <p:sldMasterId id="2147483907" r:id="rId8"/>
    <p:sldMasterId id="2147483915" r:id="rId9"/>
    <p:sldMasterId id="2147483923" r:id="rId10"/>
  </p:sldMasterIdLst>
  <p:notesMasterIdLst>
    <p:notesMasterId r:id="rId44"/>
  </p:notesMasterIdLst>
  <p:sldIdLst>
    <p:sldId id="727" r:id="rId11"/>
    <p:sldId id="728" r:id="rId12"/>
    <p:sldId id="729" r:id="rId13"/>
    <p:sldId id="730" r:id="rId14"/>
    <p:sldId id="733" r:id="rId15"/>
    <p:sldId id="734" r:id="rId16"/>
    <p:sldId id="739" r:id="rId17"/>
    <p:sldId id="732" r:id="rId18"/>
    <p:sldId id="731" r:id="rId19"/>
    <p:sldId id="675" r:id="rId20"/>
    <p:sldId id="740" r:id="rId21"/>
    <p:sldId id="693" r:id="rId22"/>
    <p:sldId id="694" r:id="rId23"/>
    <p:sldId id="695" r:id="rId24"/>
    <p:sldId id="697" r:id="rId25"/>
    <p:sldId id="699" r:id="rId26"/>
    <p:sldId id="646" r:id="rId27"/>
    <p:sldId id="655" r:id="rId28"/>
    <p:sldId id="651" r:id="rId29"/>
    <p:sldId id="652" r:id="rId30"/>
    <p:sldId id="741" r:id="rId31"/>
    <p:sldId id="742" r:id="rId32"/>
    <p:sldId id="745" r:id="rId33"/>
    <p:sldId id="746" r:id="rId34"/>
    <p:sldId id="747" r:id="rId35"/>
    <p:sldId id="707" r:id="rId36"/>
    <p:sldId id="715" r:id="rId37"/>
    <p:sldId id="716" r:id="rId38"/>
    <p:sldId id="717" r:id="rId39"/>
    <p:sldId id="718" r:id="rId40"/>
    <p:sldId id="719" r:id="rId41"/>
    <p:sldId id="720" r:id="rId42"/>
    <p:sldId id="744" r:id="rId43"/>
  </p:sldIdLst>
  <p:sldSz cx="12190413" cy="6858000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CE59"/>
    <a:srgbClr val="FFFFCC"/>
    <a:srgbClr val="F5D293"/>
    <a:srgbClr val="FFAE00"/>
    <a:srgbClr val="184E90"/>
    <a:srgbClr val="185A90"/>
    <a:srgbClr val="223C86"/>
    <a:srgbClr val="2E507A"/>
    <a:srgbClr val="000066"/>
    <a:srgbClr val="B083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65" autoAdjust="0"/>
    <p:restoredTop sz="91935" autoAdjust="0"/>
  </p:normalViewPr>
  <p:slideViewPr>
    <p:cSldViewPr>
      <p:cViewPr varScale="1">
        <p:scale>
          <a:sx n="65" d="100"/>
          <a:sy n="65" d="100"/>
        </p:scale>
        <p:origin x="786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viewProps" Target="viewProps.xml"/><Relationship Id="rId20" Type="http://schemas.openxmlformats.org/officeDocument/2006/relationships/slide" Target="slides/slide10.xml"/><Relationship Id="rId41" Type="http://schemas.openxmlformats.org/officeDocument/2006/relationships/slide" Target="slides/slide3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lvrech\Downloads\Pesquisa_Senac%20EAD_RS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'[Pesquisa_Senac EAD_RS.xls]EaD'!$K$21</c:f>
              <c:strCache>
                <c:ptCount val="1"/>
                <c:pt idx="0">
                  <c:v>Muito satisfeito + Satisfeito</c:v>
                </c:pt>
              </c:strCache>
            </c:strRef>
          </c:tx>
          <c:spPr>
            <a:solidFill>
              <a:srgbClr val="4F81BD"/>
            </a:solidFill>
            <a:ln w="25400">
              <a:noFill/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100" b="0" i="0" u="none" strike="noStrike" baseline="0" dirty="0" smtClean="0">
                        <a:effectLst/>
                      </a:rPr>
                      <a:t>90,25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100" b="0" i="0" u="none" strike="noStrike" baseline="0" dirty="0" smtClean="0">
                        <a:effectLst/>
                      </a:rPr>
                      <a:t>87,40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100" b="0" i="0" u="none" strike="noStrike" baseline="0" dirty="0" smtClean="0">
                        <a:effectLst/>
                      </a:rPr>
                      <a:t>86,74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1100" b="0" i="0" u="none" strike="noStrike" baseline="0" dirty="0" smtClean="0">
                        <a:effectLst/>
                      </a:rPr>
                      <a:t>87,77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1100" b="0" i="0" u="none" strike="noStrike" baseline="0" dirty="0" smtClean="0">
                        <a:effectLst/>
                      </a:rPr>
                      <a:t>84,36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z="1100" b="0" i="0" u="none" strike="noStrike" baseline="0" dirty="0" smtClean="0">
                        <a:effectLst/>
                      </a:rPr>
                      <a:t>90,70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z="1100" b="0" i="0" u="none" strike="noStrike" baseline="0" dirty="0" smtClean="0">
                        <a:effectLst/>
                      </a:rPr>
                      <a:t>88,69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'[Pesquisa_Senac EAD_RS.xls]EaD'!$J$22:$J$28</c:f>
              <c:strCache>
                <c:ptCount val="7"/>
                <c:pt idx="0">
                  <c:v>Recepção / Atendimento</c:v>
                </c:pt>
                <c:pt idx="1">
                  <c:v>Secretaria geral</c:v>
                </c:pt>
                <c:pt idx="2">
                  <c:v>Coordenação técnico – Pedagógica</c:v>
                </c:pt>
                <c:pt idx="3">
                  <c:v>Curso</c:v>
                </c:pt>
                <c:pt idx="4">
                  <c:v>Suporte técnico</c:v>
                </c:pt>
                <c:pt idx="5">
                  <c:v>Ambiente virtual de aprendizagem</c:v>
                </c:pt>
                <c:pt idx="6">
                  <c:v>Avaliação docente EAD</c:v>
                </c:pt>
              </c:strCache>
            </c:strRef>
          </c:cat>
          <c:val>
            <c:numRef>
              <c:f>'[Pesquisa_Senac EAD_RS.xls]EaD'!$K$22:$K$28</c:f>
              <c:numCache>
                <c:formatCode>0.0</c:formatCode>
                <c:ptCount val="7"/>
                <c:pt idx="0">
                  <c:v>90.600564288593318</c:v>
                </c:pt>
                <c:pt idx="1">
                  <c:v>89.138697937727457</c:v>
                </c:pt>
                <c:pt idx="2">
                  <c:v>87.653361820594995</c:v>
                </c:pt>
                <c:pt idx="3">
                  <c:v>89.220042159883249</c:v>
                </c:pt>
                <c:pt idx="4">
                  <c:v>85.67030429643475</c:v>
                </c:pt>
                <c:pt idx="5">
                  <c:v>90.857824977360664</c:v>
                </c:pt>
                <c:pt idx="6">
                  <c:v>91.87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928970416"/>
        <c:axId val="-1928972592"/>
      </c:barChart>
      <c:catAx>
        <c:axId val="-1928970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928972592"/>
        <c:crosses val="autoZero"/>
        <c:auto val="1"/>
        <c:lblAlgn val="ctr"/>
        <c:lblOffset val="100"/>
        <c:noMultiLvlLbl val="0"/>
      </c:catAx>
      <c:valAx>
        <c:axId val="-1928972592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928970416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/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  <c:userShapes r:id="rId3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0.89321</cdr:x>
      <cdr:y>0.0839</cdr:y>
    </cdr:from>
    <cdr:to>
      <cdr:x>0.94121</cdr:x>
      <cdr:y>0.1159</cdr:y>
    </cdr:to>
    <cdr:sp macro="" textlink="">
      <cdr:nvSpPr>
        <cdr:cNvPr id="2" name="Retângulo 1"/>
        <cdr:cNvSpPr/>
      </cdr:nvSpPr>
      <cdr:spPr>
        <a:xfrm xmlns:a="http://schemas.openxmlformats.org/drawingml/2006/main">
          <a:off x="8346950" y="339260"/>
          <a:ext cx="448574" cy="129396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t-BR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6EE4770-DEE0-4BA3-A191-B64E8FC0488B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EB5EC0D9-6D48-4DE6-9C34-8590C2BFDC9F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36990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EC0D9-6D48-4DE6-9C34-8590C2BFDC9F}" type="slidenum">
              <a:rPr lang="pt-BR" smtClean="0"/>
              <a:pPr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4980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282" y="2130432"/>
            <a:ext cx="10361851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563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05051-B421-417A-BA6C-61D7E4CDB9AD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81643D-EF80-417D-9966-B075A50EC9B6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5552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2960" y="4406903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2960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9BE69-1901-453C-9859-73C4E13D848E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BB4E68-6FEC-4F84-BA26-D19580F13D27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5506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522" y="1600203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6793" y="1600203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94B75-9612-4A95-997B-C9856CD1CCA6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B4323F-3464-4D06-AA5E-79F0535E389E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5833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CA9F2-D82B-4B4A-9A1C-47684EF7428A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60E17E-63B8-4933-A033-425C7464D85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1477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FBF33-AE7B-4700-81E5-F7CEE1566E80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3BD253-719B-49B2-B29F-CB58A5092A2C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14814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CE8C6-0842-4EA3-AECB-24ABAEF66CB2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8540DF-AF17-42AF-A5D6-7857D56B6214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8978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113" y="273053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521" y="1435103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B6DF9-AF60-409D-8B30-188899557631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D7F05A-2925-4B68-9CC4-D70C4FF76555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3436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F60AF-8322-407C-8D56-F866FD06D563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99270C-8F34-4E8D-BFA8-26E310826C07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30078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F670F-05AD-4DB9-814F-EC66D69B6D05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F799B1-DEC5-44BA-8685-C048CB910C99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01658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8049" y="274641"/>
            <a:ext cx="2742843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522" y="274641"/>
            <a:ext cx="8025355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6E411-B658-41BE-BFAF-3EB30686C573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2E48EA-A9DE-47D1-9C0B-7A6EDA45E78B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9580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282" y="2130428"/>
            <a:ext cx="10361851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563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72A5B-519D-47E3-A303-F0EBA1F315DC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C33FFA-AA6A-42FF-81CA-D5A7155DE4B6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3388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6BBE2-788F-4F07-B139-C8717CBE5CF6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5B8A4F-E84E-49A7-894E-CA76740FE3F7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0117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04A38-40C8-4D02-B212-E279728FDD07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F0C8E-E4F4-4317-8298-5245521DFBE1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24024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2960" y="4406903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2960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EAB93-6A3E-4114-9872-847DA0A39E29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9B5CD7-2794-4B94-9250-AF106C2CA58A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62705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522" y="1600203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6793" y="1600203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114FD-5B7C-4440-9E10-B8C7675B73A6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29E7C0-E51B-46C4-9820-3B8974CE753E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98314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5D65F-8CB2-4847-B1BD-5FA0171CA955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8AE8B0-77CA-4AAE-8074-5ADF8EDF1995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2500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59450-94D6-47E4-BE5D-8CAC4B408437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863AE8-9E69-4BD5-8534-7776462BCD44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21154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A7952-6233-4CA4-AEA7-1239B6AC8D8D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E0819E-CB3D-4316-BBE7-DD1C7A5057A6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27969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0" y="-12700"/>
            <a:ext cx="12190413" cy="6870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646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0" y="-12700"/>
            <a:ext cx="12190413" cy="6870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9268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038075" y="6356353"/>
            <a:ext cx="4114264" cy="3651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838091" y="6356353"/>
            <a:ext cx="2742843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9/20/2017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609479" y="6356353"/>
            <a:ext cx="2742843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47558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1481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2961" y="4406907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2961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73D72-4D63-4A7B-B530-B95F9029DB10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482396-7C22-4FCE-9797-CB0FE5DEA663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2751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93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521" y="274639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521" y="1600206"/>
            <a:ext cx="10971372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521" y="6356353"/>
            <a:ext cx="2844430" cy="365125"/>
          </a:xfrm>
          <a:prstGeom prst="rect">
            <a:avLst/>
          </a:prstGeom>
        </p:spPr>
        <p:txBody>
          <a:bodyPr/>
          <a:lstStyle/>
          <a:p>
            <a:fld id="{C2A2B2F1-4DED-468D-8086-46F55A2E2469}" type="datetimeFigureOut">
              <a:rPr lang="pt-BR" smtClean="0"/>
              <a:t>20/09/2017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165058" y="6356353"/>
            <a:ext cx="3860297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36463" y="6356353"/>
            <a:ext cx="2844430" cy="365125"/>
          </a:xfrm>
          <a:prstGeom prst="rect">
            <a:avLst/>
          </a:prstGeom>
        </p:spPr>
        <p:txBody>
          <a:bodyPr/>
          <a:lstStyle/>
          <a:p>
            <a:fld id="{C705DC6C-597E-4CAC-B3DA-246CAD24EE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1334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3105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0297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7E158-FDA6-4D3C-9AA0-E29329835A23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AA5C9F-9E65-4768-87F9-752C97AE4156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61397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821BD-F26A-46DE-B085-68C0175D227E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63D2A2-8928-4152-9569-6F437C9DC19D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10576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BCDCF-CA76-4F3A-86FB-7244119136E7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20D337-271D-4BFB-9E7B-6C1778AD43D4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07820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914E4-F046-43C6-A7F3-ED2371366742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D6861C-AE7E-423F-A281-28CBE44F02BA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48232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28C0F-BF52-436F-BFC0-E45D1FCA7E0B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78F5D7-7149-4426-8AAF-08DAB023F687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55704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66CF8-030E-4D4E-B8AB-784813250EDD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DA2975-BCC4-4C42-923C-E5A7BB39256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6838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523" y="1600206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6793" y="1600206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46E21-BEB1-48C7-A03D-BA4C17A059EE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F8B2DB-00E6-4807-92BC-D637672D7C1A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69540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70751-F323-43A3-865C-C0D3146558D2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6D4D79-3C89-417E-B31D-000B2AB2D56C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2054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CE47E-4780-42E1-B944-4849E84F5487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3A74D3-6AC5-4CB4-B7A4-79F95A7B1978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44737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A7A05F-29D5-4BC7-B40E-566B799C1D5E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1F1B9-C9B0-4BEB-9BB8-C0F363D7BB9C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94131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E5483-4BEF-4E68-B6F0-04D7A8D7D4D5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A2FB25-4232-4C69-A801-F599446575A1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87113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7E630-86D7-4D02-8C7E-B9E8922076D4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6423E0-9241-4EA8-9933-C04A0CF7F3CF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21185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E40E2-6077-4781-8A00-8E6FCEFE081C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53D2C6-1E73-4D6F-AC31-0FE6CEB937B0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61161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C7071-DCE1-4BE9-996F-A1084C9A2E85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C62886-DBAD-40B5-8057-332DE2D0CA4A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29023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D402D-D539-4CE1-9676-2B8C4CB7B6B5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B7A552-C64F-409C-A16F-FF1C300AC50A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6851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F1213-8F83-4F5A-8ADE-C5585B252CF9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938AC3-A8E4-4926-A742-277986B84326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1008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0E6AE-9CDC-4770-8EC1-58AE099D52A8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E3FDA1-E235-4B3F-9180-1B647335C1CB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4909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5E699-94DE-420F-B58A-6B88607FC640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1FBAC5-BCE7-46DB-BF5C-0F56C61913A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0509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58C99-A7D3-4FE1-B9FB-A5FA71AA31BF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65775E-527A-4838-830B-0ABAE6DA01CA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88914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A3D5B-5845-4B56-8EF8-281891DE8A03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5CEF7B-3340-49C9-9B2D-53A6CC1029ED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28568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3C31D-73FD-4547-B5B7-292A42D8F2AE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668AAB-DA3A-4A6B-A768-7337E691C934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7521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0C87E2-6B44-424F-BCE1-2F091F4358AE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D2DDBE-3B57-449D-BCBE-C869CC691BCC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23058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4660C-B03B-4818-8100-25746DEDA4CC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C33CCE-9C5D-4C05-A700-2056E4AEEB1C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35144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FD2D0-ABD7-42F3-AEB8-5786785CDEA4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D66067-D7F3-485D-A658-D948D263D5DE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7917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69146-C237-4F4A-9864-9D3C440829F4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26D98C-F42A-407E-BDE5-37ACE81CCB41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57330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6005E-6D11-4828-B681-E360FA6B9AC7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647E44-DC43-4DB4-BC10-8BA4F46C818F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96334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98981-62BB-4944-BEF0-48C7CFB1C6D0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C9EEA5-D0A8-4337-9988-BE6FC7808615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05105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5B9EE-71F6-4E9B-84E0-709CAC61DEE4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471816-10D2-4D0C-9DFD-2939B1FB21CF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1054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E446D-C9D4-4AA7-B552-252D014AB6B4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67ACF7-B92A-4DDA-AD32-8BDB37C6D49F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41519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15459-DFDE-425F-88AC-EC8EB2A4E040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43C887-0485-4FE7-AFF8-A3D7EC13820E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94492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2460D-A075-48BA-A4E4-53EC7FF83605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60607D-DF6F-46F2-9A74-14C40A88514D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1566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8DE4E-45BB-431C-B597-AC7F61F297B1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6A8284-C51B-4566-BA92-C9EC410AD525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70302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F4E5D-E3BE-4F30-BDEF-433B64E811A5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87159D-A606-4FC5-8357-C3DC5F355F3E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11306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7DEDB-D5A8-4FF5-8DC6-73CF9642781A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8592E7-4D9D-4189-8B2D-55922DD21175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43273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26A70-697F-4BE0-99B6-86BA2E3B2FE5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53BCDE-175B-49F8-B8E0-0DC2B2470229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02790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2587B-95AB-4531-ABF1-41948D6561D6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8DFCC7-BE0F-4352-9007-0A803E4C026E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30637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0A1ED-ED4C-456C-8C67-F119764E7357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4F855F-13CE-4D8E-8936-EC39C4AFEAB5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48356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DD39A-7075-48AB-B9E7-4E54B1FBE20E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78A3D5-8D44-472F-AF0E-21C9D09F74C6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27377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C5A60-EC30-4E3D-8E47-918B358AA192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DCB615-8F98-4DA8-B6BF-CC0A8E52D3F9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8233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29A67-0464-49FD-BA31-E72B7546AE17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DA6A70-86BA-4AA0-A9DF-569A8028A2EE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03335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D8573-0AD6-474F-848A-C35293CA7B1D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4259CA-9796-4536-BC35-5FA2A7CD15A0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10704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D91B6-005D-4E7B-86EF-3DB52BE3311E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00D257-9C72-4329-9F03-9158866898E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92098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FA8B9-CE09-448F-8064-4A07F248E150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2236C1-98E2-4FCD-9A2A-769C1F3AAA16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783222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71A2C-C59F-4EAE-86CE-1E7263BC4318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17B0FB-B0F2-442A-9A47-F875FCA0F08E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67733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26D23-603C-4096-A0B2-F7FE611B7713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55CA89-18BF-4D31-B955-6F05EFC93A9B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27118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CC51C-03FD-418B-A79B-FAB4E435E7C8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186898-A12E-4F3F-8C20-C37B1C9563EE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9068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282" y="2130428"/>
            <a:ext cx="10361851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563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C1C5C-20B4-4B22-A5A4-5DAB99006C91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BF7EB5-6A30-4719-9DAD-DEF7F1167F78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8792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98999-CD7B-403D-89D1-EAFD93149D31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5A7D9D-3E94-41CD-87BC-4ACCA29DE558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1749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12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12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E73EF78-5663-421C-B350-AC03CA7EEBD4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0411FCE-0A9A-44F4-B0DD-66E5E72CADFD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32" r:id="rId1"/>
    <p:sldLayoutId id="2147485133" r:id="rId2"/>
    <p:sldLayoutId id="2147485134" r:id="rId3"/>
    <p:sldLayoutId id="2147485135" r:id="rId4"/>
    <p:sldLayoutId id="2147485136" r:id="rId5"/>
    <p:sldLayoutId id="2147485137" r:id="rId6"/>
    <p:sldLayoutId id="2147485138" r:id="rId7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12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9219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12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7C092C8-4883-4B3F-A2A3-FC4FF76FA5DD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C7ED03D5-02BE-4EE4-BB06-485AD209DCF7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00" r:id="rId1"/>
    <p:sldLayoutId id="2147485201" r:id="rId2"/>
    <p:sldLayoutId id="2147485202" r:id="rId3"/>
    <p:sldLayoutId id="2147485203" r:id="rId4"/>
    <p:sldLayoutId id="2147485204" r:id="rId5"/>
    <p:sldLayoutId id="2147485205" r:id="rId6"/>
    <p:sldLayoutId id="2147485206" r:id="rId7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12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2051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12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247CEB5-F2E8-490A-9E91-830FC12C3F4A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8F945E0-DAE4-46CB-9030-4EDA5F63E1D5}" type="slidenum">
              <a:rPr lang="pt-BR"/>
              <a:pPr/>
              <a:t>‹nº›</a:t>
            </a:fld>
            <a:endParaRPr lang="pt-BR"/>
          </a:p>
        </p:txBody>
      </p:sp>
      <p:pic>
        <p:nvPicPr>
          <p:cNvPr id="2055" name="Imagem 6" descr="2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/>
          <p:cNvSpPr txBox="1">
            <a:spLocks/>
          </p:cNvSpPr>
          <p:nvPr userDrawn="1"/>
        </p:nvSpPr>
        <p:spPr bwMode="auto">
          <a:xfrm>
            <a:off x="2159000" y="73025"/>
            <a:ext cx="9017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t-B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  <a:cs typeface="Arial" charset="0"/>
              </a:rPr>
              <a:t>Educação a Distância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39" r:id="rId1"/>
    <p:sldLayoutId id="2147485140" r:id="rId2"/>
    <p:sldLayoutId id="2147485141" r:id="rId3"/>
    <p:sldLayoutId id="2147485142" r:id="rId4"/>
    <p:sldLayoutId id="2147485143" r:id="rId5"/>
    <p:sldLayoutId id="2147485144" r:id="rId6"/>
    <p:sldLayoutId id="2147485145" r:id="rId7"/>
    <p:sldLayoutId id="2147485146" r:id="rId8"/>
    <p:sldLayoutId id="2147485147" r:id="rId9"/>
    <p:sldLayoutId id="2147485148" r:id="rId10"/>
    <p:sldLayoutId id="21474851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12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3075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12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87093A0-0F62-4263-8E80-EF516B5E3590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48AA84C3-E7A0-4C6D-B3B7-E850E6953037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58" r:id="rId1"/>
    <p:sldLayoutId id="2147485159" r:id="rId2"/>
    <p:sldLayoutId id="2147485160" r:id="rId3"/>
    <p:sldLayoutId id="2147485161" r:id="rId4"/>
    <p:sldLayoutId id="2147485162" r:id="rId5"/>
    <p:sldLayoutId id="2147485163" r:id="rId6"/>
    <p:sldLayoutId id="2147485164" r:id="rId7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232" r:id="rId1"/>
    <p:sldLayoutId id="2147485233" r:id="rId2"/>
    <p:sldLayoutId id="2147485236" r:id="rId3"/>
    <p:sldLayoutId id="2147485240" r:id="rId4"/>
    <p:sldLayoutId id="2147485241" r:id="rId5"/>
    <p:sldLayoutId id="2147485244" r:id="rId6"/>
    <p:sldLayoutId id="2147485245" r:id="rId7"/>
    <p:sldLayoutId id="2147485246" r:id="rId8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8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Franklin Gothic Book" pitchFamily="34" charset="0"/>
        </a:defRPr>
      </a:lvl5pPr>
      <a:lvl6pPr marL="544251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Franklin Gothic Book" pitchFamily="34" charset="0"/>
        </a:defRPr>
      </a:lvl6pPr>
      <a:lvl7pPr marL="1088502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Franklin Gothic Book" pitchFamily="34" charset="0"/>
        </a:defRPr>
      </a:lvl7pPr>
      <a:lvl8pPr marL="1632753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Franklin Gothic Book" pitchFamily="34" charset="0"/>
        </a:defRPr>
      </a:lvl8pPr>
      <a:lvl9pPr marL="2177004" algn="l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Franklin Gothic Book" pitchFamily="34" charset="0"/>
        </a:defRPr>
      </a:lvl9pPr>
    </p:titleStyle>
    <p:bodyStyle>
      <a:lvl1pPr marL="323850" indent="-323850" algn="l" rtl="0" eaLnBrk="0" fontAlgn="base" hangingPunct="0">
        <a:spcBef>
          <a:spcPts val="688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650875" indent="-271463" algn="l" rtl="0" eaLnBrk="0" fontAlgn="base" hangingPunct="0">
        <a:spcBef>
          <a:spcPts val="450"/>
        </a:spcBef>
        <a:spcAft>
          <a:spcPct val="0"/>
        </a:spcAft>
        <a:buClr>
          <a:schemeClr val="accent2"/>
        </a:buClr>
        <a:buSzPct val="85000"/>
        <a:buFont typeface="Wingdings 2" panose="05020102010507070707" pitchFamily="18" charset="2"/>
        <a:buChar char="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977900" indent="-271463" algn="l" rtl="0" eaLnBrk="0" fontAlgn="base" hangingPunct="0">
        <a:spcBef>
          <a:spcPts val="450"/>
        </a:spcBef>
        <a:spcAft>
          <a:spcPct val="0"/>
        </a:spcAft>
        <a:buClr>
          <a:srgbClr val="B2C1DB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04925" indent="-271463" algn="l" rtl="0" eaLnBrk="0" fontAlgn="base" hangingPunct="0">
        <a:spcBef>
          <a:spcPts val="450"/>
        </a:spcBef>
        <a:spcAft>
          <a:spcPct val="0"/>
        </a:spcAft>
        <a:buClr>
          <a:srgbClr val="9BBB59"/>
        </a:buClr>
        <a:buSzPct val="80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631950" indent="-271463" algn="l" rtl="0" eaLnBrk="0" fontAlgn="base" hangingPunct="0">
        <a:spcBef>
          <a:spcPts val="450"/>
        </a:spcBef>
        <a:spcAft>
          <a:spcPct val="0"/>
        </a:spcAft>
        <a:buClr>
          <a:srgbClr val="9BBB59"/>
        </a:buClr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959303" indent="-272125" algn="l" rtl="0" eaLnBrk="1" latinLnBrk="0" hangingPunct="1">
        <a:spcBef>
          <a:spcPts val="440"/>
        </a:spcBef>
        <a:buClr>
          <a:schemeClr val="accent3"/>
        </a:buClr>
        <a:buChar char="•"/>
        <a:defRPr kumimoji="0" sz="21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85854" indent="-272125" algn="l" rtl="0" eaLnBrk="1" latinLnBrk="0" hangingPunct="1">
        <a:spcBef>
          <a:spcPts val="440"/>
        </a:spcBef>
        <a:buClr>
          <a:schemeClr val="accent2"/>
        </a:buClr>
        <a:buChar char="•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2612404" indent="-272125" algn="l" rtl="0" eaLnBrk="1" latinLnBrk="0" hangingPunct="1">
        <a:spcBef>
          <a:spcPts val="440"/>
        </a:spcBef>
        <a:buClr>
          <a:schemeClr val="accent1">
            <a:tint val="60000"/>
          </a:schemeClr>
        </a:buClr>
        <a:buChar char="•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2938955" indent="-272125" algn="l" rtl="0" eaLnBrk="1" latinLnBrk="0" hangingPunct="1">
        <a:spcBef>
          <a:spcPts val="440"/>
        </a:spcBef>
        <a:buClr>
          <a:schemeClr val="accent2">
            <a:tint val="60000"/>
          </a:schemeClr>
        </a:buClr>
        <a:buChar char="•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12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4099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12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8450D85-A5B6-43F4-83A8-3A4983527A5C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345071A0-E7D4-4A19-9344-A40886C7C104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65" r:id="rId1"/>
    <p:sldLayoutId id="2147485166" r:id="rId2"/>
    <p:sldLayoutId id="2147485167" r:id="rId3"/>
    <p:sldLayoutId id="2147485168" r:id="rId4"/>
    <p:sldLayoutId id="2147485169" r:id="rId5"/>
    <p:sldLayoutId id="2147485170" r:id="rId6"/>
    <p:sldLayoutId id="2147485171" r:id="rId7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12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5123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12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1F613DF-B63C-4C8C-B5C1-70AD505D672E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4F5904D4-6199-4B7D-89E3-B76AD46A006C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72" r:id="rId1"/>
    <p:sldLayoutId id="2147485173" r:id="rId2"/>
    <p:sldLayoutId id="2147485174" r:id="rId3"/>
    <p:sldLayoutId id="2147485175" r:id="rId4"/>
    <p:sldLayoutId id="2147485176" r:id="rId5"/>
    <p:sldLayoutId id="2147485177" r:id="rId6"/>
    <p:sldLayoutId id="2147485178" r:id="rId7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12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614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12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325B0C4-FB53-4DA4-8EC3-CDF0C57FBE66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3D8992E7-3709-4FC6-9BFF-71AEC7154F2A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79" r:id="rId1"/>
    <p:sldLayoutId id="2147485180" r:id="rId2"/>
    <p:sldLayoutId id="2147485181" r:id="rId3"/>
    <p:sldLayoutId id="2147485182" r:id="rId4"/>
    <p:sldLayoutId id="2147485183" r:id="rId5"/>
    <p:sldLayoutId id="2147485184" r:id="rId6"/>
    <p:sldLayoutId id="2147485185" r:id="rId7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12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7171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12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614350A-D0E4-449C-8A25-B82A21A0A717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30F70547-257B-4654-9CC3-7219D5C8CE7E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86" r:id="rId1"/>
    <p:sldLayoutId id="2147485187" r:id="rId2"/>
    <p:sldLayoutId id="2147485188" r:id="rId3"/>
    <p:sldLayoutId id="2147485189" r:id="rId4"/>
    <p:sldLayoutId id="2147485190" r:id="rId5"/>
    <p:sldLayoutId id="2147485191" r:id="rId6"/>
    <p:sldLayoutId id="2147485192" r:id="rId7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12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8195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12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E9BE168-271C-4C4A-AE0D-8540FBC92495}" type="datetimeFigureOut">
              <a:rPr lang="pt-BR"/>
              <a:pPr>
                <a:defRPr/>
              </a:pPr>
              <a:t>20/09/2017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9C3084B8-46D1-4687-8EE6-3D1B688EDC28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93" r:id="rId1"/>
    <p:sldLayoutId id="2147485194" r:id="rId2"/>
    <p:sldLayoutId id="2147485195" r:id="rId3"/>
    <p:sldLayoutId id="2147485196" r:id="rId4"/>
    <p:sldLayoutId id="2147485197" r:id="rId5"/>
    <p:sldLayoutId id="2147485198" r:id="rId6"/>
    <p:sldLayoutId id="2147485199" r:id="rId7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Relationship Id="rId1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png"/><Relationship Id="rId4" Type="http://schemas.openxmlformats.org/officeDocument/2006/relationships/image" Target="../media/image37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.png"/><Relationship Id="rId4" Type="http://schemas.openxmlformats.org/officeDocument/2006/relationships/image" Target="../media/image38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3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0.wmf"/><Relationship Id="rId4" Type="http://schemas.openxmlformats.org/officeDocument/2006/relationships/oleObject" Target="../embeddings/oleObject3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7541"/>
            <a:ext cx="12204700" cy="6865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590" y="788246"/>
            <a:ext cx="1432572" cy="83805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7679382" y="3118567"/>
            <a:ext cx="43128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chemeClr val="bg1"/>
                </a:solidFill>
              </a:rPr>
              <a:t>Gestão e regulação para o ensino técnico a distância</a:t>
            </a:r>
          </a:p>
          <a:p>
            <a:pPr algn="ctr"/>
            <a:endParaRPr lang="pt-BR" sz="2800" b="1" dirty="0">
              <a:solidFill>
                <a:schemeClr val="bg1"/>
              </a:solidFill>
            </a:endParaRPr>
          </a:p>
          <a:p>
            <a:pPr algn="ctr"/>
            <a:r>
              <a:rPr lang="pt-BR" sz="1600" b="1" dirty="0" smtClean="0">
                <a:solidFill>
                  <a:schemeClr val="bg1"/>
                </a:solidFill>
              </a:rPr>
              <a:t>SIDINEI ROSSI</a:t>
            </a:r>
            <a:endParaRPr lang="pt-BR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49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6"/>
            <a:ext cx="12190413" cy="685755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406574" y="5373216"/>
            <a:ext cx="6092825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2800" b="1" dirty="0">
                <a:solidFill>
                  <a:srgbClr val="FFAE00"/>
                </a:solidFill>
              </a:rPr>
              <a:t>PORTO ALEGRE-RS</a:t>
            </a:r>
            <a:endParaRPr lang="pt-BR" sz="2800" b="1" dirty="0" smtClean="0">
              <a:solidFill>
                <a:srgbClr val="FFAE00"/>
              </a:solidFill>
            </a:endParaRPr>
          </a:p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(ALBERTO </a:t>
            </a:r>
            <a:r>
              <a:rPr lang="pt-BR" sz="2000" b="1" dirty="0">
                <a:solidFill>
                  <a:schemeClr val="bg1"/>
                </a:solidFill>
              </a:rPr>
              <a:t>BINS, </a:t>
            </a:r>
            <a:r>
              <a:rPr lang="pt-BR" sz="2000" b="1" dirty="0" smtClean="0">
                <a:solidFill>
                  <a:schemeClr val="bg1"/>
                </a:solidFill>
              </a:rPr>
              <a:t>810)</a:t>
            </a:r>
            <a:endParaRPr lang="pt-BR" sz="2000" b="1" dirty="0">
              <a:solidFill>
                <a:schemeClr val="bg1"/>
              </a:solidFill>
            </a:endParaRPr>
          </a:p>
          <a:p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262558" y="87015"/>
            <a:ext cx="10585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FFAE00"/>
                </a:solidFill>
              </a:rPr>
              <a:t>ESTRUTURA DR SEDE CURSOS TÉCNICOS SENAC EAD </a:t>
            </a:r>
            <a:endParaRPr lang="pt-BR" sz="2400" b="1" dirty="0">
              <a:solidFill>
                <a:srgbClr val="FFAE00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88" y="116632"/>
            <a:ext cx="721666" cy="422175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2134766" y="4005064"/>
            <a:ext cx="275917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>
                <a:solidFill>
                  <a:schemeClr val="bg1"/>
                </a:solidFill>
              </a:rPr>
              <a:t>CURSOS TÉCNICOS</a:t>
            </a:r>
          </a:p>
          <a:p>
            <a:r>
              <a:rPr lang="pt-BR" dirty="0" smtClean="0">
                <a:solidFill>
                  <a:srgbClr val="FFAE00"/>
                </a:solidFill>
              </a:rPr>
              <a:t>DR SEDE: </a:t>
            </a:r>
            <a:r>
              <a:rPr lang="pt-BR" dirty="0" smtClean="0">
                <a:solidFill>
                  <a:schemeClr val="bg1"/>
                </a:solidFill>
              </a:rPr>
              <a:t>RS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70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6"/>
            <a:ext cx="12191209" cy="6857554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62558" y="87015"/>
            <a:ext cx="10585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FFAE00"/>
                </a:solidFill>
              </a:rPr>
              <a:t>ESTRUTURA DR SEDE CURSOS TÉCNICOS SENAC EAD </a:t>
            </a:r>
            <a:endParaRPr lang="pt-BR" sz="2400" b="1" dirty="0">
              <a:solidFill>
                <a:srgbClr val="FFAE00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88" y="116632"/>
            <a:ext cx="721666" cy="42217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4475026" y="4779920"/>
            <a:ext cx="468052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500" b="1" dirty="0" smtClean="0">
                <a:solidFill>
                  <a:srgbClr val="FFAE00"/>
                </a:solidFill>
              </a:rPr>
              <a:t>156</a:t>
            </a:r>
            <a:endParaRPr lang="pt-BR" sz="11500" b="1" dirty="0">
              <a:solidFill>
                <a:srgbClr val="FFAE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439022" y="6300609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chemeClr val="bg1"/>
                </a:solidFill>
              </a:rPr>
              <a:t>colaboradores</a:t>
            </a:r>
            <a:endParaRPr lang="pt-BR" sz="4000" b="1" dirty="0">
              <a:solidFill>
                <a:schemeClr val="bg1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4847422" y="453294"/>
            <a:ext cx="1828562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002060"/>
                </a:solidFill>
              </a:rPr>
              <a:t>79</a:t>
            </a:r>
            <a:endParaRPr lang="pt-BR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2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6"/>
            <a:ext cx="12191209" cy="6857554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0" y="446"/>
            <a:ext cx="12190413" cy="764258"/>
          </a:xfrm>
          <a:prstGeom prst="rect">
            <a:avLst/>
          </a:prstGeom>
          <a:solidFill>
            <a:srgbClr val="184E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262558" y="188641"/>
            <a:ext cx="95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AE00"/>
                </a:solidFill>
              </a:rPr>
              <a:t>ESTRUTURA DR SEDE CURSOS TÉCNICOS SENAC EAD 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88" y="116632"/>
            <a:ext cx="721666" cy="422175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7679382" y="2030488"/>
            <a:ext cx="4680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chemeClr val="accent6">
                    <a:lumMod val="75000"/>
                  </a:schemeClr>
                </a:solidFill>
              </a:rPr>
              <a:t>PLANEJAMENTO E IMPLEMENTAÇÃO</a:t>
            </a:r>
            <a:endParaRPr lang="pt-BR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6743278" y="3107869"/>
            <a:ext cx="4752528" cy="457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536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2191207" cy="6857554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0" y="446"/>
            <a:ext cx="12190413" cy="764258"/>
          </a:xfrm>
          <a:prstGeom prst="rect">
            <a:avLst/>
          </a:prstGeom>
          <a:solidFill>
            <a:srgbClr val="184E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262558" y="188641"/>
            <a:ext cx="95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AE00"/>
                </a:solidFill>
              </a:rPr>
              <a:t>ESTRUTURA DR SEDE CURSOS TÉCNICOS SENAC EAD 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88" y="116632"/>
            <a:ext cx="721666" cy="422175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334566" y="2141664"/>
            <a:ext cx="4680520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</a:rPr>
              <a:t>Equipe formada por: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chemeClr val="bg1"/>
                </a:solidFill>
              </a:rPr>
              <a:t>Assessores de Polo;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chemeClr val="bg1"/>
                </a:solidFill>
              </a:rPr>
              <a:t>Multiplicador de Qualidade;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chemeClr val="bg1"/>
                </a:solidFill>
              </a:rPr>
              <a:t>Multiplicador de Marketing;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chemeClr val="bg1"/>
                </a:solidFill>
              </a:rPr>
              <a:t>Pedagoga;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chemeClr val="bg1"/>
                </a:solidFill>
              </a:rPr>
              <a:t>Facilitador de soluções corporativas.</a:t>
            </a:r>
          </a:p>
          <a:p>
            <a:endParaRPr lang="pt-BR" sz="4000" b="1" dirty="0">
              <a:solidFill>
                <a:schemeClr val="bg1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679382" y="2039452"/>
            <a:ext cx="4680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chemeClr val="accent6">
                    <a:lumMod val="75000"/>
                  </a:schemeClr>
                </a:solidFill>
              </a:rPr>
              <a:t>PLANEJAMENTO E IMPLEMENTAÇÃO</a:t>
            </a:r>
            <a:endParaRPr lang="pt-BR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6743278" y="3107869"/>
            <a:ext cx="4752528" cy="457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959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2191207" cy="6857553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0" y="446"/>
            <a:ext cx="12190413" cy="764258"/>
          </a:xfrm>
          <a:prstGeom prst="rect">
            <a:avLst/>
          </a:prstGeom>
          <a:solidFill>
            <a:srgbClr val="184E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262558" y="188641"/>
            <a:ext cx="95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AE00"/>
                </a:solidFill>
              </a:rPr>
              <a:t>ESTRUTURA DR SEDE CURSOS TÉCNICOS SENAC EAD 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88" y="116632"/>
            <a:ext cx="721666" cy="422175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8471470" y="2276872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</a:rPr>
              <a:t>PLANEJAMENTO E IMPLEMENTAÇÃO</a:t>
            </a:r>
            <a:endParaRPr lang="pt-B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6743278" y="3107869"/>
            <a:ext cx="4752528" cy="457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8865928" y="3367107"/>
            <a:ext cx="4680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rgbClr val="E9CE59"/>
                </a:solidFill>
              </a:rPr>
              <a:t>TECNOLOGIAS </a:t>
            </a:r>
          </a:p>
          <a:p>
            <a:r>
              <a:rPr lang="pt-BR" sz="3200" b="1" dirty="0" smtClean="0">
                <a:solidFill>
                  <a:srgbClr val="E9CE59"/>
                </a:solidFill>
              </a:rPr>
              <a:t>EDUCACIONAIS</a:t>
            </a:r>
            <a:endParaRPr lang="pt-BR" sz="3200" b="1" dirty="0">
              <a:solidFill>
                <a:srgbClr val="E9CE59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7679382" y="4400083"/>
            <a:ext cx="4392488" cy="45719"/>
          </a:xfrm>
          <a:prstGeom prst="rect">
            <a:avLst/>
          </a:prstGeom>
          <a:solidFill>
            <a:srgbClr val="E9CE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253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6"/>
            <a:ext cx="12191205" cy="6857553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0" y="446"/>
            <a:ext cx="12190413" cy="764258"/>
          </a:xfrm>
          <a:prstGeom prst="rect">
            <a:avLst/>
          </a:prstGeom>
          <a:solidFill>
            <a:srgbClr val="184E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262558" y="188641"/>
            <a:ext cx="95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AE00"/>
                </a:solidFill>
              </a:rPr>
              <a:t>ESTRUTURA DR SEDE CURSOS TÉCNICOS SENAC EAD 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88" y="116632"/>
            <a:ext cx="721666" cy="422175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8471470" y="2276872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</a:rPr>
              <a:t>PLANEJAMENTO E IMPLEMENTAÇÃO</a:t>
            </a:r>
            <a:endParaRPr lang="pt-B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6743278" y="3107869"/>
            <a:ext cx="4752528" cy="457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334566" y="1691648"/>
            <a:ext cx="468052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</a:rPr>
              <a:t>Equipe formada por: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chemeClr val="bg1"/>
                </a:solidFill>
              </a:rPr>
              <a:t>Programadores;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chemeClr val="bg1"/>
                </a:solidFill>
              </a:rPr>
              <a:t>Revisores;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chemeClr val="bg1"/>
                </a:solidFill>
              </a:rPr>
              <a:t>Editores;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chemeClr val="bg1"/>
                </a:solidFill>
              </a:rPr>
              <a:t>Pedagogos;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chemeClr val="bg1"/>
                </a:solidFill>
              </a:rPr>
              <a:t>Designers educacionais;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chemeClr val="bg1"/>
                </a:solidFill>
              </a:rPr>
              <a:t>Ilustradores;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chemeClr val="bg1"/>
                </a:solidFill>
              </a:rPr>
              <a:t>Designers gráficos;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dirty="0" err="1" smtClean="0">
                <a:solidFill>
                  <a:schemeClr val="bg1"/>
                </a:solidFill>
              </a:rPr>
              <a:t>Webdesigners</a:t>
            </a:r>
            <a:endParaRPr lang="pt-BR" b="1" dirty="0" smtClean="0">
              <a:solidFill>
                <a:schemeClr val="bg1"/>
              </a:solidFill>
            </a:endParaRPr>
          </a:p>
          <a:p>
            <a:endParaRPr lang="pt-BR" sz="4000" b="1" dirty="0">
              <a:solidFill>
                <a:schemeClr val="bg1"/>
              </a:solidFill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7679382" y="4400083"/>
            <a:ext cx="4392488" cy="45719"/>
          </a:xfrm>
          <a:prstGeom prst="rect">
            <a:avLst/>
          </a:prstGeom>
          <a:solidFill>
            <a:srgbClr val="E9CE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8865928" y="3367107"/>
            <a:ext cx="4680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rgbClr val="E9CE59"/>
                </a:solidFill>
              </a:rPr>
              <a:t>TECNOLOGIAS </a:t>
            </a:r>
          </a:p>
          <a:p>
            <a:r>
              <a:rPr lang="pt-BR" sz="3200" b="1" dirty="0" smtClean="0">
                <a:solidFill>
                  <a:srgbClr val="E9CE59"/>
                </a:solidFill>
              </a:rPr>
              <a:t>EDUCACIONAIS</a:t>
            </a:r>
            <a:endParaRPr lang="pt-BR" sz="3200" b="1" dirty="0">
              <a:solidFill>
                <a:srgbClr val="E9CE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72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6"/>
            <a:ext cx="12191205" cy="6857552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0" y="446"/>
            <a:ext cx="12190413" cy="764258"/>
          </a:xfrm>
          <a:prstGeom prst="rect">
            <a:avLst/>
          </a:prstGeom>
          <a:solidFill>
            <a:srgbClr val="184E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262558" y="188641"/>
            <a:ext cx="95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AE00"/>
                </a:solidFill>
              </a:rPr>
              <a:t>ESTRUTURA DR SEDE CURSOS TÉCNICOS SENAC EAD 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88" y="116632"/>
            <a:ext cx="721666" cy="422175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9047534" y="2276872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</a:rPr>
              <a:t>PLANEJAMENTO E IMPLEMENTAÇÃO</a:t>
            </a:r>
            <a:endParaRPr lang="pt-B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7319342" y="3107869"/>
            <a:ext cx="4752528" cy="457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9148076" y="3569086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E9CE59"/>
                </a:solidFill>
              </a:rPr>
              <a:t>TECNOLOGIAS </a:t>
            </a:r>
          </a:p>
          <a:p>
            <a:r>
              <a:rPr lang="pt-BR" sz="2400" b="1" dirty="0" smtClean="0">
                <a:solidFill>
                  <a:srgbClr val="E9CE59"/>
                </a:solidFill>
              </a:rPr>
              <a:t>EDUCACIONAIS</a:t>
            </a:r>
            <a:endParaRPr lang="pt-BR" sz="2400" b="1" dirty="0">
              <a:solidFill>
                <a:srgbClr val="E9CE59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7679382" y="4400083"/>
            <a:ext cx="3926022" cy="45719"/>
          </a:xfrm>
          <a:prstGeom prst="rect">
            <a:avLst/>
          </a:prstGeom>
          <a:solidFill>
            <a:srgbClr val="E9CE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8471470" y="5229200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chemeClr val="bg2"/>
                </a:solidFill>
              </a:rPr>
              <a:t>OPERAÇÃO</a:t>
            </a:r>
            <a:endParaRPr lang="pt-BR" sz="2400" b="1" dirty="0">
              <a:solidFill>
                <a:schemeClr val="bg2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7669732" y="5797186"/>
            <a:ext cx="3250010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145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6"/>
            <a:ext cx="12191209" cy="6857554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0" y="446"/>
            <a:ext cx="12190413" cy="764258"/>
          </a:xfrm>
          <a:prstGeom prst="rect">
            <a:avLst/>
          </a:prstGeom>
          <a:solidFill>
            <a:srgbClr val="184E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262558" y="188641"/>
            <a:ext cx="95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AE00"/>
                </a:solidFill>
              </a:rPr>
              <a:t>ESTRUTURA DR SEDE CURSOS TÉCNICOS SENAC EAD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88" y="116632"/>
            <a:ext cx="721666" cy="422175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9047534" y="2276872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</a:rPr>
              <a:t>PLANEJAMENTO E IMPLEMENTAÇÃO</a:t>
            </a:r>
            <a:endParaRPr lang="pt-B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7319342" y="3107869"/>
            <a:ext cx="4752528" cy="457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9148076" y="3569086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E9CE59"/>
                </a:solidFill>
              </a:rPr>
              <a:t>TECNOLOGIAS </a:t>
            </a:r>
          </a:p>
          <a:p>
            <a:r>
              <a:rPr lang="pt-BR" sz="2400" b="1" dirty="0" smtClean="0">
                <a:solidFill>
                  <a:srgbClr val="E9CE59"/>
                </a:solidFill>
              </a:rPr>
              <a:t>EDUCACIONAIS</a:t>
            </a:r>
            <a:endParaRPr lang="pt-BR" sz="2400" b="1" dirty="0">
              <a:solidFill>
                <a:srgbClr val="E9CE59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7679382" y="4400083"/>
            <a:ext cx="3926022" cy="45719"/>
          </a:xfrm>
          <a:prstGeom prst="rect">
            <a:avLst/>
          </a:prstGeom>
          <a:solidFill>
            <a:srgbClr val="E9CE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8471470" y="5229200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chemeClr val="bg2"/>
                </a:solidFill>
              </a:rPr>
              <a:t>OPERAÇÃO</a:t>
            </a:r>
            <a:endParaRPr lang="pt-BR" sz="2400" b="1" dirty="0">
              <a:solidFill>
                <a:schemeClr val="bg2"/>
              </a:solidFill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7669732" y="5797186"/>
            <a:ext cx="3250010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08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m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198" y="2753034"/>
            <a:ext cx="3089208" cy="208159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" y="2752536"/>
            <a:ext cx="3043502" cy="2082088"/>
          </a:xfrm>
          <a:prstGeom prst="rect">
            <a:avLst/>
          </a:prstGeom>
        </p:spPr>
      </p:pic>
      <p:pic>
        <p:nvPicPr>
          <p:cNvPr id="41" name="Imagem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367" y="2748904"/>
            <a:ext cx="3105045" cy="2085720"/>
          </a:xfrm>
          <a:prstGeom prst="rect">
            <a:avLst/>
          </a:prstGeom>
        </p:spPr>
      </p:pic>
      <p:pic>
        <p:nvPicPr>
          <p:cNvPr id="42" name="Imagem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439" y="2767062"/>
            <a:ext cx="2999205" cy="2058335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944" y="722593"/>
            <a:ext cx="3083834" cy="205833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008" y="722593"/>
            <a:ext cx="3080466" cy="2058335"/>
          </a:xfrm>
          <a:prstGeom prst="rect">
            <a:avLst/>
          </a:prstGeom>
        </p:spPr>
      </p:pic>
      <p:pic>
        <p:nvPicPr>
          <p:cNvPr id="35" name="Imagem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778" y="722593"/>
            <a:ext cx="3031230" cy="2058335"/>
          </a:xfrm>
          <a:prstGeom prst="rect">
            <a:avLst/>
          </a:prstGeom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440" y="4825397"/>
            <a:ext cx="3016464" cy="2058335"/>
          </a:xfrm>
          <a:prstGeom prst="rect">
            <a:avLst/>
          </a:prstGeom>
        </p:spPr>
      </p:pic>
      <p:pic>
        <p:nvPicPr>
          <p:cNvPr id="37" name="Imagem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" y="4827049"/>
            <a:ext cx="3060762" cy="2058335"/>
          </a:xfrm>
          <a:prstGeom prst="rect">
            <a:avLst/>
          </a:prstGeom>
        </p:spPr>
      </p:pic>
      <p:pic>
        <p:nvPicPr>
          <p:cNvPr id="39" name="Imagem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137" y="4827049"/>
            <a:ext cx="3058269" cy="2058335"/>
          </a:xfrm>
          <a:prstGeom prst="rect">
            <a:avLst/>
          </a:prstGeom>
        </p:spPr>
      </p:pic>
      <p:pic>
        <p:nvPicPr>
          <p:cNvPr id="40" name="Imagem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52" y="722593"/>
            <a:ext cx="3065700" cy="2058335"/>
          </a:xfrm>
          <a:prstGeom prst="rect">
            <a:avLst/>
          </a:prstGeom>
        </p:spPr>
      </p:pic>
      <p:pic>
        <p:nvPicPr>
          <p:cNvPr id="43" name="Imagem 4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601" y="4827049"/>
            <a:ext cx="3110873" cy="2058335"/>
          </a:xfrm>
          <a:prstGeom prst="rect">
            <a:avLst/>
          </a:prstGeom>
        </p:spPr>
      </p:pic>
      <p:sp>
        <p:nvSpPr>
          <p:cNvPr id="32" name="Retângulo 31"/>
          <p:cNvSpPr/>
          <p:nvPr/>
        </p:nvSpPr>
        <p:spPr>
          <a:xfrm>
            <a:off x="-1" y="446"/>
            <a:ext cx="12190414" cy="7647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CaixaDeTexto 32"/>
          <p:cNvSpPr txBox="1"/>
          <p:nvPr/>
        </p:nvSpPr>
        <p:spPr>
          <a:xfrm>
            <a:off x="262558" y="188641"/>
            <a:ext cx="11233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PORTFÓLIO – 12 CURSOS </a:t>
            </a:r>
            <a:r>
              <a:rPr lang="pt-BR" sz="2400" b="1" dirty="0" err="1" smtClean="0">
                <a:solidFill>
                  <a:schemeClr val="bg1"/>
                </a:solidFill>
              </a:rPr>
              <a:t>CURSOS</a:t>
            </a:r>
            <a:r>
              <a:rPr lang="pt-BR" sz="2400" b="1" dirty="0" smtClean="0">
                <a:solidFill>
                  <a:schemeClr val="bg1"/>
                </a:solidFill>
              </a:rPr>
              <a:t> TÉCNICOS EAD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34" name="Imagem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88" y="116632"/>
            <a:ext cx="721666" cy="42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53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0"/>
          <a:stretch/>
        </p:blipFill>
        <p:spPr bwMode="auto">
          <a:xfrm>
            <a:off x="-1" y="1520073"/>
            <a:ext cx="12190413" cy="5337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77539" y="5156986"/>
            <a:ext cx="4093722" cy="861663"/>
          </a:xfrm>
          <a:prstGeom prst="rect">
            <a:avLst/>
          </a:prstGeom>
          <a:noFill/>
        </p:spPr>
        <p:txBody>
          <a:bodyPr wrap="square" lIns="121864" tIns="60932" rIns="121864" bIns="60932" rtlCol="0">
            <a:spAutoFit/>
          </a:bodyPr>
          <a:lstStyle/>
          <a:p>
            <a:pPr algn="ctr" defTabSz="1218628">
              <a:spcBef>
                <a:spcPts val="800"/>
              </a:spcBef>
              <a:spcAft>
                <a:spcPts val="800"/>
              </a:spcAft>
            </a:pPr>
            <a:r>
              <a:rPr lang="pt-BR" sz="2400" b="1" dirty="0">
                <a:solidFill>
                  <a:srgbClr val="1F497D">
                    <a:lumMod val="75000"/>
                  </a:srgbClr>
                </a:solidFill>
              </a:rPr>
              <a:t>Vivência escolar </a:t>
            </a:r>
            <a:r>
              <a:rPr lang="pt-BR" sz="2400" dirty="0">
                <a:solidFill>
                  <a:srgbClr val="1F497D">
                    <a:lumMod val="75000"/>
                  </a:srgbClr>
                </a:solidFill>
              </a:rPr>
              <a:t>para os alunos no Polo</a:t>
            </a:r>
          </a:p>
        </p:txBody>
      </p:sp>
      <p:sp>
        <p:nvSpPr>
          <p:cNvPr id="8" name="Retângulo 8"/>
          <p:cNvSpPr>
            <a:spLocks noChangeArrowheads="1"/>
          </p:cNvSpPr>
          <p:nvPr/>
        </p:nvSpPr>
        <p:spPr bwMode="auto">
          <a:xfrm>
            <a:off x="623327" y="165064"/>
            <a:ext cx="11826635" cy="110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64" tIns="60932" rIns="121864" bIns="609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8628" eaLnBrk="1" hangingPunct="1"/>
            <a:r>
              <a:rPr lang="pt-BR" altLang="pt-BR" sz="3700" b="1" dirty="0">
                <a:solidFill>
                  <a:prstClr val="white"/>
                </a:solidFill>
                <a:latin typeface="Calibri" panose="020F0502020204030204"/>
              </a:rPr>
              <a:t>MODELO DE NEGÓCIO</a:t>
            </a:r>
          </a:p>
          <a:p>
            <a:pPr defTabSz="1218628" eaLnBrk="1" hangingPunct="1"/>
            <a:r>
              <a:rPr lang="pt-BR" altLang="pt-BR" sz="2700" b="1" dirty="0">
                <a:solidFill>
                  <a:prstClr val="white"/>
                </a:solidFill>
                <a:latin typeface="Calibri" panose="020F0502020204030204"/>
              </a:rPr>
              <a:t>CARACTERIZAÇÃO CURSOS TÉCNICOS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224381" y="5156986"/>
            <a:ext cx="4093722" cy="861663"/>
          </a:xfrm>
          <a:prstGeom prst="rect">
            <a:avLst/>
          </a:prstGeom>
          <a:noFill/>
        </p:spPr>
        <p:txBody>
          <a:bodyPr wrap="square" lIns="121864" tIns="60932" rIns="121864" bIns="60932" rtlCol="0">
            <a:spAutoFit/>
          </a:bodyPr>
          <a:lstStyle/>
          <a:p>
            <a:pPr algn="ctr" defTabSz="1218628">
              <a:spcBef>
                <a:spcPts val="800"/>
              </a:spcBef>
              <a:spcAft>
                <a:spcPts val="800"/>
              </a:spcAft>
            </a:pPr>
            <a:r>
              <a:rPr lang="pt-BR" sz="2400" dirty="0">
                <a:solidFill>
                  <a:srgbClr val="1F497D">
                    <a:lumMod val="75000"/>
                  </a:srgbClr>
                </a:solidFill>
              </a:rPr>
              <a:t>Atividades presenciais em </a:t>
            </a:r>
            <a:r>
              <a:rPr lang="pt-BR" sz="2400" b="1" dirty="0">
                <a:solidFill>
                  <a:srgbClr val="1F497D">
                    <a:lumMod val="75000"/>
                  </a:srgbClr>
                </a:solidFill>
              </a:rPr>
              <a:t>momentos obrigatórios</a:t>
            </a:r>
            <a:endParaRPr lang="pt-BR" sz="2400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8145383" y="5156968"/>
            <a:ext cx="4093722" cy="1230947"/>
          </a:xfrm>
          <a:prstGeom prst="rect">
            <a:avLst/>
          </a:prstGeom>
          <a:noFill/>
        </p:spPr>
        <p:txBody>
          <a:bodyPr wrap="square" lIns="121864" tIns="60932" rIns="121864" bIns="60932" rtlCol="0">
            <a:spAutoFit/>
          </a:bodyPr>
          <a:lstStyle/>
          <a:p>
            <a:pPr algn="ctr" defTabSz="1218628">
              <a:spcBef>
                <a:spcPts val="800"/>
              </a:spcBef>
              <a:spcAft>
                <a:spcPts val="800"/>
              </a:spcAft>
            </a:pPr>
            <a:r>
              <a:rPr lang="pt-BR" sz="2400" dirty="0">
                <a:solidFill>
                  <a:srgbClr val="1F497D">
                    <a:lumMod val="75000"/>
                  </a:srgbClr>
                </a:solidFill>
              </a:rPr>
              <a:t>Cumprimento da </a:t>
            </a:r>
            <a:r>
              <a:rPr lang="pt-BR" sz="2400" b="1" dirty="0">
                <a:solidFill>
                  <a:srgbClr val="1F497D">
                    <a:lumMod val="75000"/>
                  </a:srgbClr>
                </a:solidFill>
              </a:rPr>
              <a:t>legislação</a:t>
            </a:r>
            <a:r>
              <a:rPr lang="pt-BR" sz="2400" dirty="0">
                <a:solidFill>
                  <a:srgbClr val="1F497D">
                    <a:lumMod val="75000"/>
                  </a:srgbClr>
                </a:solidFill>
              </a:rPr>
              <a:t>             da educação profissional                  e da EAD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-1" y="446"/>
            <a:ext cx="12190414" cy="7647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262558" y="188641"/>
            <a:ext cx="11233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CARACTERIZAÇÃO CURSOS TÉCNICOS 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88" y="116632"/>
            <a:ext cx="721666" cy="42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50272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7"/>
            <a:ext cx="12190412" cy="6857107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547266" y="1772816"/>
            <a:ext cx="45479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dirty="0" smtClean="0">
                <a:solidFill>
                  <a:schemeClr val="bg1"/>
                </a:solidFill>
              </a:rPr>
              <a:t>1947</a:t>
            </a:r>
            <a:endParaRPr lang="pt-BR" sz="4400" dirty="0">
              <a:solidFill>
                <a:schemeClr val="bg1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0" y="446"/>
            <a:ext cx="12190413" cy="764258"/>
          </a:xfrm>
          <a:prstGeom prst="rect">
            <a:avLst/>
          </a:prstGeom>
          <a:solidFill>
            <a:srgbClr val="184E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262558" y="188640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FFAE00"/>
                </a:solidFill>
              </a:rPr>
              <a:t>COMO TUDO COMEÇOU</a:t>
            </a:r>
            <a:endParaRPr lang="pt-BR" sz="2400" b="1" dirty="0">
              <a:solidFill>
                <a:srgbClr val="FFAE00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88" y="116632"/>
            <a:ext cx="721666" cy="42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5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5" y="1509038"/>
            <a:ext cx="12207433" cy="5353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43330" y="5156968"/>
            <a:ext cx="4093722" cy="1600190"/>
          </a:xfrm>
          <a:prstGeom prst="rect">
            <a:avLst/>
          </a:prstGeom>
          <a:noFill/>
        </p:spPr>
        <p:txBody>
          <a:bodyPr wrap="square" lIns="121864" tIns="60932" rIns="121864" bIns="60932" rtlCol="0">
            <a:spAutoFit/>
          </a:bodyPr>
          <a:lstStyle/>
          <a:p>
            <a:pPr algn="ctr" defTabSz="1218628">
              <a:spcBef>
                <a:spcPts val="800"/>
              </a:spcBef>
              <a:spcAft>
                <a:spcPts val="800"/>
              </a:spcAft>
            </a:pPr>
            <a:r>
              <a:rPr lang="pt-BR" sz="2400" dirty="0">
                <a:solidFill>
                  <a:srgbClr val="1F497D">
                    <a:lumMod val="75000"/>
                  </a:srgbClr>
                </a:solidFill>
              </a:rPr>
              <a:t>Busca de proposta e estrutura curricular </a:t>
            </a:r>
            <a:r>
              <a:rPr lang="pt-BR" sz="2400" b="1" dirty="0">
                <a:solidFill>
                  <a:srgbClr val="1F497D">
                    <a:lumMod val="75000"/>
                  </a:srgbClr>
                </a:solidFill>
              </a:rPr>
              <a:t>convergente</a:t>
            </a:r>
            <a:r>
              <a:rPr lang="pt-BR" sz="2400" dirty="0">
                <a:solidFill>
                  <a:srgbClr val="1F497D">
                    <a:lumMod val="75000"/>
                  </a:srgbClr>
                </a:solidFill>
              </a:rPr>
              <a:t> para presencial e EAD</a:t>
            </a:r>
          </a:p>
        </p:txBody>
      </p:sp>
      <p:sp>
        <p:nvSpPr>
          <p:cNvPr id="8" name="Retângulo 8"/>
          <p:cNvSpPr>
            <a:spLocks noChangeArrowheads="1"/>
          </p:cNvSpPr>
          <p:nvPr/>
        </p:nvSpPr>
        <p:spPr bwMode="auto">
          <a:xfrm>
            <a:off x="623327" y="165064"/>
            <a:ext cx="11826635" cy="110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64" tIns="60932" rIns="121864" bIns="609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8628" eaLnBrk="1" hangingPunct="1"/>
            <a:r>
              <a:rPr lang="pt-BR" altLang="pt-BR" sz="3700" b="1" dirty="0">
                <a:solidFill>
                  <a:prstClr val="white"/>
                </a:solidFill>
                <a:latin typeface="Calibri" panose="020F0502020204030204"/>
              </a:rPr>
              <a:t>MODELO DE NEGÓCIO</a:t>
            </a:r>
          </a:p>
          <a:p>
            <a:pPr defTabSz="1218628" eaLnBrk="1" hangingPunct="1"/>
            <a:r>
              <a:rPr lang="pt-BR" altLang="pt-BR" sz="2700" b="1" dirty="0">
                <a:solidFill>
                  <a:prstClr val="white"/>
                </a:solidFill>
                <a:latin typeface="Calibri" panose="020F0502020204030204"/>
              </a:rPr>
              <a:t>CARACTERIZAÇÃO CURSOS TÉCNICOS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224381" y="5156968"/>
            <a:ext cx="4093722" cy="492379"/>
          </a:xfrm>
          <a:prstGeom prst="rect">
            <a:avLst/>
          </a:prstGeom>
          <a:noFill/>
        </p:spPr>
        <p:txBody>
          <a:bodyPr wrap="square" lIns="121864" tIns="60932" rIns="121864" bIns="60932" rtlCol="0">
            <a:spAutoFit/>
          </a:bodyPr>
          <a:lstStyle/>
          <a:p>
            <a:pPr algn="ctr" defTabSz="1218628">
              <a:spcBef>
                <a:spcPts val="800"/>
              </a:spcBef>
              <a:spcAft>
                <a:spcPts val="800"/>
              </a:spcAft>
            </a:pPr>
            <a:r>
              <a:rPr lang="pt-BR" sz="2400" b="1" dirty="0">
                <a:solidFill>
                  <a:srgbClr val="1F497D">
                    <a:lumMod val="75000"/>
                  </a:srgbClr>
                </a:solidFill>
              </a:rPr>
              <a:t>Qualidade</a:t>
            </a:r>
            <a:r>
              <a:rPr lang="pt-BR" sz="2400" dirty="0">
                <a:solidFill>
                  <a:srgbClr val="1F497D">
                    <a:lumMod val="75000"/>
                  </a:srgbClr>
                </a:solidFill>
              </a:rPr>
              <a:t> Senac garantida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8145383" y="5156986"/>
            <a:ext cx="4093722" cy="861718"/>
          </a:xfrm>
          <a:prstGeom prst="rect">
            <a:avLst/>
          </a:prstGeom>
          <a:noFill/>
        </p:spPr>
        <p:txBody>
          <a:bodyPr wrap="square" lIns="121864" tIns="60932" rIns="121864" bIns="60932" rtlCol="0">
            <a:spAutoFit/>
          </a:bodyPr>
          <a:lstStyle/>
          <a:p>
            <a:pPr algn="ctr" defTabSz="1218628">
              <a:spcBef>
                <a:spcPts val="800"/>
              </a:spcBef>
              <a:spcAft>
                <a:spcPts val="800"/>
              </a:spcAft>
            </a:pPr>
            <a:r>
              <a:rPr lang="pt-BR" sz="2400" dirty="0" smtClean="0">
                <a:solidFill>
                  <a:srgbClr val="1F497D">
                    <a:lumMod val="75000"/>
                  </a:srgbClr>
                </a:solidFill>
              </a:rPr>
              <a:t>Alinhados ao </a:t>
            </a:r>
            <a:r>
              <a:rPr lang="pt-BR" sz="2400" b="1" dirty="0" smtClean="0">
                <a:solidFill>
                  <a:srgbClr val="1F497D">
                    <a:lumMod val="75000"/>
                  </a:srgbClr>
                </a:solidFill>
              </a:rPr>
              <a:t>Modelo Pedagógico Senac</a:t>
            </a:r>
            <a:endParaRPr lang="pt-BR" sz="2400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-1" y="446"/>
            <a:ext cx="12190414" cy="7647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262558" y="188641"/>
            <a:ext cx="11233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CARACTERIZAÇÃO CURSOS TÉCNICOS 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88" y="116632"/>
            <a:ext cx="721666" cy="42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09226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8"/>
          <p:cNvSpPr>
            <a:spLocks noChangeArrowheads="1"/>
          </p:cNvSpPr>
          <p:nvPr/>
        </p:nvSpPr>
        <p:spPr bwMode="auto">
          <a:xfrm>
            <a:off x="527324" y="165064"/>
            <a:ext cx="11826635" cy="110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64" tIns="60932" rIns="121864" bIns="609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8628" eaLnBrk="1" hangingPunct="1"/>
            <a:r>
              <a:rPr lang="pt-BR" altLang="pt-BR" sz="3700" b="1" dirty="0">
                <a:solidFill>
                  <a:prstClr val="white"/>
                </a:solidFill>
                <a:latin typeface="Calibri" panose="020F0502020204030204"/>
              </a:rPr>
              <a:t>MODELO DE NEGÓCIO</a:t>
            </a:r>
          </a:p>
          <a:p>
            <a:pPr defTabSz="1218628" eaLnBrk="1" hangingPunct="1"/>
            <a:r>
              <a:rPr lang="pt-BR" altLang="pt-BR" sz="2700" b="1" dirty="0" smtClean="0">
                <a:solidFill>
                  <a:prstClr val="white"/>
                </a:solidFill>
                <a:latin typeface="Calibri" panose="020F0502020204030204"/>
              </a:rPr>
              <a:t>OPERAÇÃO – CURSOS TÉCNICOS</a:t>
            </a:r>
            <a:endParaRPr lang="pt-BR" altLang="pt-BR" sz="27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451112" y="4543618"/>
            <a:ext cx="3014961" cy="461564"/>
          </a:xfrm>
          <a:prstGeom prst="rect">
            <a:avLst/>
          </a:prstGeom>
        </p:spPr>
        <p:txBody>
          <a:bodyPr wrap="square" lIns="121864" tIns="60932" rIns="121864" bIns="60932">
            <a:spAutoFit/>
          </a:bodyPr>
          <a:lstStyle/>
          <a:p>
            <a:pPr algn="ctr" defTabSz="1218628">
              <a:spcBef>
                <a:spcPts val="300"/>
              </a:spcBef>
              <a:spcAft>
                <a:spcPts val="300"/>
              </a:spcAft>
            </a:pPr>
            <a:r>
              <a:rPr lang="pt-BR" sz="2200" dirty="0">
                <a:solidFill>
                  <a:srgbClr val="002060"/>
                </a:solidFill>
              </a:rPr>
              <a:t>Cursos </a:t>
            </a:r>
            <a:r>
              <a:rPr lang="pt-BR" sz="2200" b="1" dirty="0">
                <a:solidFill>
                  <a:srgbClr val="002060"/>
                </a:solidFill>
              </a:rPr>
              <a:t>modulares</a:t>
            </a:r>
          </a:p>
        </p:txBody>
      </p:sp>
      <p:sp>
        <p:nvSpPr>
          <p:cNvPr id="8" name="Retângulo 7"/>
          <p:cNvSpPr/>
          <p:nvPr/>
        </p:nvSpPr>
        <p:spPr>
          <a:xfrm>
            <a:off x="4644099" y="4504988"/>
            <a:ext cx="3014961" cy="800075"/>
          </a:xfrm>
          <a:prstGeom prst="rect">
            <a:avLst/>
          </a:prstGeom>
        </p:spPr>
        <p:txBody>
          <a:bodyPr wrap="square" lIns="121864" tIns="60932" rIns="121864" bIns="60932">
            <a:spAutoFit/>
          </a:bodyPr>
          <a:lstStyle/>
          <a:p>
            <a:pPr algn="ctr" defTabSz="1218628">
              <a:spcBef>
                <a:spcPts val="300"/>
              </a:spcBef>
              <a:spcAft>
                <a:spcPts val="300"/>
              </a:spcAft>
            </a:pPr>
            <a:r>
              <a:rPr lang="pt-BR" sz="2200" b="1" dirty="0">
                <a:solidFill>
                  <a:srgbClr val="002060"/>
                </a:solidFill>
              </a:rPr>
              <a:t>Rematrículas</a:t>
            </a:r>
            <a:r>
              <a:rPr lang="pt-BR" sz="2200" dirty="0">
                <a:solidFill>
                  <a:srgbClr val="002060"/>
                </a:solidFill>
              </a:rPr>
              <a:t> a cada módulo</a:t>
            </a:r>
          </a:p>
        </p:txBody>
      </p:sp>
      <p:sp>
        <p:nvSpPr>
          <p:cNvPr id="9" name="Retângulo 8"/>
          <p:cNvSpPr/>
          <p:nvPr/>
        </p:nvSpPr>
        <p:spPr>
          <a:xfrm>
            <a:off x="8135022" y="4573053"/>
            <a:ext cx="4055390" cy="800163"/>
          </a:xfrm>
          <a:prstGeom prst="rect">
            <a:avLst/>
          </a:prstGeom>
        </p:spPr>
        <p:txBody>
          <a:bodyPr wrap="square" lIns="121864" tIns="60932" rIns="121864" bIns="60932">
            <a:spAutoFit/>
          </a:bodyPr>
          <a:lstStyle/>
          <a:p>
            <a:pPr algn="ctr" defTabSz="1218628">
              <a:spcBef>
                <a:spcPts val="300"/>
              </a:spcBef>
              <a:spcAft>
                <a:spcPts val="300"/>
              </a:spcAft>
            </a:pPr>
            <a:r>
              <a:rPr lang="pt-BR" sz="2200" b="1" dirty="0">
                <a:solidFill>
                  <a:srgbClr val="002060"/>
                </a:solidFill>
              </a:rPr>
              <a:t>20%</a:t>
            </a:r>
            <a:r>
              <a:rPr lang="pt-BR" sz="2200" dirty="0">
                <a:solidFill>
                  <a:srgbClr val="002060"/>
                </a:solidFill>
              </a:rPr>
              <a:t> da </a:t>
            </a:r>
            <a:r>
              <a:rPr lang="pt-BR" sz="2200" b="1" dirty="0">
                <a:solidFill>
                  <a:srgbClr val="002060"/>
                </a:solidFill>
              </a:rPr>
              <a:t>carga horária </a:t>
            </a:r>
            <a:r>
              <a:rPr lang="pt-BR" sz="2200" dirty="0">
                <a:solidFill>
                  <a:srgbClr val="002060"/>
                </a:solidFill>
              </a:rPr>
              <a:t>em encontros </a:t>
            </a:r>
            <a:r>
              <a:rPr lang="pt-BR" sz="2200" dirty="0" smtClean="0">
                <a:solidFill>
                  <a:srgbClr val="002060"/>
                </a:solidFill>
              </a:rPr>
              <a:t>presenciais</a:t>
            </a:r>
            <a:endParaRPr lang="pt-BR" sz="2200" dirty="0">
              <a:solidFill>
                <a:srgbClr val="002060"/>
              </a:solidFill>
            </a:endParaRP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/>
          </p:nvPr>
        </p:nvGraphicFramePr>
        <p:xfrm>
          <a:off x="-1" y="1600432"/>
          <a:ext cx="12190413" cy="2736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1" name="Image" r:id="rId3" imgW="24380640" imgH="5117400" progId="Photoshop.Image.13">
                  <p:embed/>
                </p:oleObj>
              </mc:Choice>
              <mc:Fallback>
                <p:oleObj name="Image" r:id="rId3" imgW="24380640" imgH="51174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" y="1600432"/>
                        <a:ext cx="12190413" cy="2736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tângulo 11"/>
          <p:cNvSpPr/>
          <p:nvPr/>
        </p:nvSpPr>
        <p:spPr>
          <a:xfrm>
            <a:off x="-1" y="446"/>
            <a:ext cx="12190414" cy="7647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262558" y="188641"/>
            <a:ext cx="11233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OPERAÇÃO CURSOS TÉCNICOS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88" y="116632"/>
            <a:ext cx="721666" cy="42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8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8"/>
          <p:cNvSpPr>
            <a:spLocks noChangeArrowheads="1"/>
          </p:cNvSpPr>
          <p:nvPr/>
        </p:nvSpPr>
        <p:spPr bwMode="auto">
          <a:xfrm>
            <a:off x="527324" y="165064"/>
            <a:ext cx="11826635" cy="110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64" tIns="60932" rIns="121864" bIns="609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8628" eaLnBrk="1" hangingPunct="1"/>
            <a:r>
              <a:rPr lang="pt-BR" altLang="pt-BR" sz="3700" b="1" dirty="0">
                <a:solidFill>
                  <a:prstClr val="white"/>
                </a:solidFill>
                <a:latin typeface="Calibri" panose="020F0502020204030204"/>
              </a:rPr>
              <a:t>MODELO DE NEGÓCIO</a:t>
            </a:r>
          </a:p>
          <a:p>
            <a:pPr defTabSz="1218628" eaLnBrk="1" hangingPunct="1"/>
            <a:r>
              <a:rPr lang="pt-BR" altLang="pt-BR" sz="2700" b="1" dirty="0" smtClean="0">
                <a:solidFill>
                  <a:prstClr val="white"/>
                </a:solidFill>
                <a:latin typeface="Calibri" panose="020F0502020204030204"/>
              </a:rPr>
              <a:t>OPERAÇÃO – CURSOS TÉCNICOS</a:t>
            </a:r>
            <a:endParaRPr lang="pt-BR" altLang="pt-BR" sz="27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-25474" y="4242044"/>
            <a:ext cx="4367014" cy="2492934"/>
          </a:xfrm>
          <a:prstGeom prst="rect">
            <a:avLst/>
          </a:prstGeom>
        </p:spPr>
        <p:txBody>
          <a:bodyPr wrap="square" lIns="121864" tIns="60932" rIns="121864" bIns="60932">
            <a:spAutoFit/>
          </a:bodyPr>
          <a:lstStyle/>
          <a:p>
            <a:pPr algn="ctr" defTabSz="1218628">
              <a:spcBef>
                <a:spcPts val="300"/>
              </a:spcBef>
              <a:spcAft>
                <a:spcPts val="300"/>
              </a:spcAft>
            </a:pPr>
            <a:r>
              <a:rPr lang="pt-BR" sz="2200" b="1" dirty="0">
                <a:solidFill>
                  <a:srgbClr val="002060"/>
                </a:solidFill>
              </a:rPr>
              <a:t>Material didático </a:t>
            </a:r>
            <a:r>
              <a:rPr lang="pt-BR" sz="2200" dirty="0">
                <a:solidFill>
                  <a:srgbClr val="002060"/>
                </a:solidFill>
              </a:rPr>
              <a:t>diferenciado com objetos de aprendizagem, vídeos, </a:t>
            </a:r>
            <a:r>
              <a:rPr lang="pt-BR" sz="2200" dirty="0" err="1">
                <a:solidFill>
                  <a:srgbClr val="002060"/>
                </a:solidFill>
              </a:rPr>
              <a:t>podcasts</a:t>
            </a:r>
            <a:r>
              <a:rPr lang="pt-BR" sz="2200" dirty="0">
                <a:solidFill>
                  <a:srgbClr val="002060"/>
                </a:solidFill>
              </a:rPr>
              <a:t>, </a:t>
            </a:r>
            <a:r>
              <a:rPr lang="pt-BR" sz="2200" dirty="0" err="1">
                <a:solidFill>
                  <a:srgbClr val="002060"/>
                </a:solidFill>
              </a:rPr>
              <a:t>minigames</a:t>
            </a:r>
            <a:r>
              <a:rPr lang="pt-BR" sz="2200" dirty="0">
                <a:solidFill>
                  <a:srgbClr val="002060"/>
                </a:solidFill>
              </a:rPr>
              <a:t>, simuladores, entre outros. Todo recurso educacional é passível de salvar em PDF ou impressão. Responsivo e acessível.</a:t>
            </a:r>
          </a:p>
        </p:txBody>
      </p:sp>
      <p:sp>
        <p:nvSpPr>
          <p:cNvPr id="8" name="Retângulo 7"/>
          <p:cNvSpPr/>
          <p:nvPr/>
        </p:nvSpPr>
        <p:spPr>
          <a:xfrm>
            <a:off x="3397302" y="4751025"/>
            <a:ext cx="5008294" cy="461564"/>
          </a:xfrm>
          <a:prstGeom prst="rect">
            <a:avLst/>
          </a:prstGeom>
        </p:spPr>
        <p:txBody>
          <a:bodyPr wrap="square" lIns="121864" tIns="60932" rIns="121864" bIns="60932">
            <a:spAutoFit/>
          </a:bodyPr>
          <a:lstStyle/>
          <a:p>
            <a:pPr algn="ctr" defTabSz="1218628">
              <a:spcBef>
                <a:spcPts val="300"/>
              </a:spcBef>
              <a:spcAft>
                <a:spcPts val="300"/>
              </a:spcAft>
            </a:pPr>
            <a:r>
              <a:rPr lang="pt-BR" sz="2200" b="1" dirty="0">
                <a:solidFill>
                  <a:srgbClr val="002060"/>
                </a:solidFill>
              </a:rPr>
              <a:t>Tutoria ativa</a:t>
            </a:r>
          </a:p>
        </p:txBody>
      </p:sp>
      <p:sp>
        <p:nvSpPr>
          <p:cNvPr id="9" name="Retângulo 8"/>
          <p:cNvSpPr/>
          <p:nvPr/>
        </p:nvSpPr>
        <p:spPr>
          <a:xfrm>
            <a:off x="7384491" y="4751025"/>
            <a:ext cx="5008294" cy="461564"/>
          </a:xfrm>
          <a:prstGeom prst="rect">
            <a:avLst/>
          </a:prstGeom>
        </p:spPr>
        <p:txBody>
          <a:bodyPr wrap="square" lIns="121864" tIns="60932" rIns="121864" bIns="60932">
            <a:spAutoFit/>
          </a:bodyPr>
          <a:lstStyle/>
          <a:p>
            <a:pPr algn="ctr" defTabSz="1218628">
              <a:spcBef>
                <a:spcPts val="300"/>
              </a:spcBef>
              <a:spcAft>
                <a:spcPts val="300"/>
              </a:spcAft>
            </a:pPr>
            <a:r>
              <a:rPr lang="pt-BR" sz="2200" dirty="0">
                <a:solidFill>
                  <a:srgbClr val="002060"/>
                </a:solidFill>
              </a:rPr>
              <a:t>Modelo Pedagógico </a:t>
            </a:r>
            <a:r>
              <a:rPr lang="pt-BR" sz="2200" b="1" dirty="0">
                <a:solidFill>
                  <a:srgbClr val="002060"/>
                </a:solidFill>
              </a:rPr>
              <a:t>Senac</a:t>
            </a: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/>
          </p:nvPr>
        </p:nvGraphicFramePr>
        <p:xfrm>
          <a:off x="-1" y="1527366"/>
          <a:ext cx="12190413" cy="2540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5" name="Image" r:id="rId3" imgW="24380640" imgH="5104440" progId="Photoshop.Image.13">
                  <p:embed/>
                </p:oleObj>
              </mc:Choice>
              <mc:Fallback>
                <p:oleObj name="Image" r:id="rId3" imgW="24380640" imgH="51044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" y="1527366"/>
                        <a:ext cx="12190413" cy="25404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tângulo 8"/>
          <p:cNvSpPr>
            <a:spLocks noChangeArrowheads="1"/>
          </p:cNvSpPr>
          <p:nvPr/>
        </p:nvSpPr>
        <p:spPr bwMode="auto">
          <a:xfrm>
            <a:off x="527324" y="165064"/>
            <a:ext cx="11826635" cy="110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64" tIns="60932" rIns="121864" bIns="6093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8628" eaLnBrk="1" hangingPunct="1"/>
            <a:r>
              <a:rPr lang="pt-BR" altLang="pt-BR" sz="3700" b="1" dirty="0">
                <a:solidFill>
                  <a:prstClr val="white"/>
                </a:solidFill>
                <a:latin typeface="Calibri" panose="020F0502020204030204"/>
              </a:rPr>
              <a:t>MODELO DE NEGÓCIO</a:t>
            </a:r>
          </a:p>
          <a:p>
            <a:pPr defTabSz="1218628" eaLnBrk="1" hangingPunct="1"/>
            <a:r>
              <a:rPr lang="pt-BR" altLang="pt-BR" sz="2700" b="1" dirty="0" smtClean="0">
                <a:solidFill>
                  <a:prstClr val="white"/>
                </a:solidFill>
                <a:latin typeface="Calibri" panose="020F0502020204030204"/>
              </a:rPr>
              <a:t>OPERAÇÃO – CURSOS TÉCNICOS</a:t>
            </a:r>
            <a:endParaRPr lang="pt-BR" altLang="pt-BR" sz="27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-1" y="446"/>
            <a:ext cx="12190414" cy="7647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262558" y="188641"/>
            <a:ext cx="11233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OPERAÇÃO CURSOS TÉCNICOS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88" y="116632"/>
            <a:ext cx="721666" cy="42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4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6"/>
            <a:ext cx="12191209" cy="6857554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8327454" y="6093296"/>
            <a:ext cx="95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accent6">
                    <a:lumMod val="75000"/>
                  </a:schemeClr>
                </a:solidFill>
              </a:rPr>
              <a:t>CURSOS</a:t>
            </a:r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</a:rPr>
              <a:t> TÉCNICOS</a:t>
            </a:r>
            <a:endParaRPr lang="pt-B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88" y="126505"/>
            <a:ext cx="721666" cy="42217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62558" y="45204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chemeClr val="bg1"/>
                </a:solidFill>
              </a:rPr>
              <a:t>DADOS</a:t>
            </a:r>
            <a:endParaRPr lang="pt-B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44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-1" y="446"/>
            <a:ext cx="12190414" cy="7647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262558" y="188641"/>
            <a:ext cx="11233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DADOS – MATRÍCULAS E POLOS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88" y="116632"/>
            <a:ext cx="721666" cy="422175"/>
          </a:xfrm>
          <a:prstGeom prst="rect">
            <a:avLst/>
          </a:prstGeom>
        </p:spPr>
      </p:pic>
      <p:graphicFrame>
        <p:nvGraphicFramePr>
          <p:cNvPr id="8" name="Objeto 7"/>
          <p:cNvGraphicFramePr>
            <a:graphicFrameLocks noChangeAspect="1"/>
          </p:cNvGraphicFramePr>
          <p:nvPr>
            <p:extLst/>
          </p:nvPr>
        </p:nvGraphicFramePr>
        <p:xfrm>
          <a:off x="0" y="902421"/>
          <a:ext cx="12192000" cy="581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7" name="Image" r:id="rId4" imgW="16253640" imgH="7758720" progId="Photoshop.Image.13">
                  <p:embed/>
                </p:oleObj>
              </mc:Choice>
              <mc:Fallback>
                <p:oleObj name="Image" r:id="rId4" imgW="16253640" imgH="77587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902421"/>
                        <a:ext cx="12192000" cy="5819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tângulo de cantos arredondados 8"/>
          <p:cNvSpPr/>
          <p:nvPr/>
        </p:nvSpPr>
        <p:spPr>
          <a:xfrm>
            <a:off x="8220972" y="5311458"/>
            <a:ext cx="5633173" cy="2519464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8852170" y="350597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400" b="1" dirty="0" smtClean="0"/>
              <a:t>Núcleo Nordeste: </a:t>
            </a:r>
            <a:r>
              <a:rPr lang="pt-BR" sz="2400" dirty="0" smtClean="0"/>
              <a:t>15%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334566" y="155679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400" b="1" dirty="0" smtClean="0"/>
              <a:t>Núcleo</a:t>
            </a:r>
          </a:p>
          <a:p>
            <a:r>
              <a:rPr lang="pt-BR" sz="2400" b="1" dirty="0" smtClean="0"/>
              <a:t>Norte/Centro-Oeste: </a:t>
            </a:r>
            <a:r>
              <a:rPr lang="pt-BR" sz="2400" dirty="0"/>
              <a:t>13%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556616" y="6048750"/>
            <a:ext cx="510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Polos cadastrados: </a:t>
            </a:r>
            <a:r>
              <a:rPr lang="pt-BR" dirty="0" smtClean="0"/>
              <a:t>215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334566" y="2440667"/>
            <a:ext cx="510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Polos cadastrados: </a:t>
            </a:r>
            <a:r>
              <a:rPr lang="pt-BR" dirty="0" smtClean="0"/>
              <a:t>57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8871220" y="3959253"/>
            <a:ext cx="510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Polos cadastrados: </a:t>
            </a:r>
            <a:r>
              <a:rPr lang="pt-BR" dirty="0" smtClean="0"/>
              <a:t>55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8601549" y="5427994"/>
            <a:ext cx="357977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</a:rPr>
              <a:t>Total</a:t>
            </a:r>
          </a:p>
          <a:p>
            <a:r>
              <a:rPr lang="pt-BR" sz="2000" b="1" dirty="0" smtClean="0">
                <a:solidFill>
                  <a:schemeClr val="bg1"/>
                </a:solidFill>
              </a:rPr>
              <a:t>Polos cadastrados: </a:t>
            </a:r>
            <a:r>
              <a:rPr lang="pt-BR" sz="2000" dirty="0" smtClean="0">
                <a:solidFill>
                  <a:schemeClr val="bg1"/>
                </a:solidFill>
              </a:rPr>
              <a:t>327</a:t>
            </a:r>
            <a:endParaRPr lang="pt-BR" sz="2000" dirty="0">
              <a:solidFill>
                <a:schemeClr val="bg1"/>
              </a:solidFill>
            </a:endParaRPr>
          </a:p>
          <a:p>
            <a:endParaRPr lang="pt-BR" sz="2000" u="sng" dirty="0"/>
          </a:p>
        </p:txBody>
      </p:sp>
      <p:sp>
        <p:nvSpPr>
          <p:cNvPr id="17" name="Retângulo 16"/>
          <p:cNvSpPr/>
          <p:nvPr/>
        </p:nvSpPr>
        <p:spPr>
          <a:xfrm>
            <a:off x="478582" y="2370183"/>
            <a:ext cx="36004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/>
          <p:cNvSpPr/>
          <p:nvPr/>
        </p:nvSpPr>
        <p:spPr>
          <a:xfrm>
            <a:off x="8304179" y="3904542"/>
            <a:ext cx="3414409" cy="4571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/>
          <p:cNvSpPr/>
          <p:nvPr/>
        </p:nvSpPr>
        <p:spPr>
          <a:xfrm>
            <a:off x="-241498" y="3967638"/>
            <a:ext cx="5706300" cy="19908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2537566" y="548761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400" b="1" dirty="0"/>
              <a:t>Núcleo Sul-Sudeste: </a:t>
            </a:r>
            <a:r>
              <a:rPr lang="pt-BR" sz="2400" dirty="0"/>
              <a:t>72</a:t>
            </a:r>
            <a:r>
              <a:rPr lang="pt-BR" sz="2400" dirty="0" smtClean="0"/>
              <a:t>%</a:t>
            </a:r>
            <a:endParaRPr lang="pt-BR" sz="2400" dirty="0"/>
          </a:p>
        </p:txBody>
      </p:sp>
      <p:sp>
        <p:nvSpPr>
          <p:cNvPr id="19" name="Retângulo 18"/>
          <p:cNvSpPr/>
          <p:nvPr/>
        </p:nvSpPr>
        <p:spPr>
          <a:xfrm>
            <a:off x="2631332" y="5958500"/>
            <a:ext cx="3691647" cy="45719"/>
          </a:xfrm>
          <a:prstGeom prst="rect">
            <a:avLst/>
          </a:prstGeom>
          <a:solidFill>
            <a:srgbClr val="F89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99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-1" y="446"/>
            <a:ext cx="12190414" cy="7647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262558" y="188641"/>
            <a:ext cx="11233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DADOS </a:t>
            </a:r>
            <a:r>
              <a:rPr lang="pt-BR" sz="2400" b="1" smtClean="0">
                <a:solidFill>
                  <a:schemeClr val="bg1"/>
                </a:solidFill>
              </a:rPr>
              <a:t>– AVALIAÇÃO DE SATISFAÇÃO - EAD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88" y="116632"/>
            <a:ext cx="721666" cy="422175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0121151" y="2780928"/>
            <a:ext cx="1950719" cy="738623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lIns="121880" tIns="60940" rIns="121880" bIns="60940" rtlCol="0">
            <a:spAutoFit/>
          </a:bodyPr>
          <a:lstStyle/>
          <a:p>
            <a:pPr algn="ctr" defTabSz="1218750"/>
            <a:r>
              <a:rPr lang="pt-BR" sz="2000" b="1" dirty="0">
                <a:solidFill>
                  <a:prstClr val="black"/>
                </a:solidFill>
              </a:rPr>
              <a:t>Índice </a:t>
            </a:r>
            <a:r>
              <a:rPr lang="pt-BR" sz="2000" b="1" dirty="0" smtClean="0">
                <a:solidFill>
                  <a:prstClr val="black"/>
                </a:solidFill>
              </a:rPr>
              <a:t>geral:</a:t>
            </a:r>
          </a:p>
          <a:p>
            <a:pPr algn="ctr" defTabSz="1218750"/>
            <a:r>
              <a:rPr lang="pt-BR" sz="2000" dirty="0" smtClean="0">
                <a:solidFill>
                  <a:prstClr val="black"/>
                </a:solidFill>
              </a:rPr>
              <a:t>89,20%</a:t>
            </a:r>
            <a:endParaRPr lang="pt-BR" sz="2000" dirty="0">
              <a:solidFill>
                <a:prstClr val="black"/>
              </a:solidFill>
            </a:endParaRPr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/>
          </p:nvPr>
        </p:nvGraphicFramePr>
        <p:xfrm>
          <a:off x="719412" y="1860476"/>
          <a:ext cx="9344868" cy="4043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2824467" y="6237312"/>
            <a:ext cx="610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tx2"/>
                </a:solidFill>
              </a:rPr>
              <a:t>A pesquisa é aplicada ao final de cada Unidade Curricular</a:t>
            </a:r>
            <a:endParaRPr lang="pt-BR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6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6"/>
            <a:ext cx="12191209" cy="685755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88" y="126505"/>
            <a:ext cx="721666" cy="42217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18542" y="6093296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chemeClr val="accent6">
                    <a:lumMod val="75000"/>
                  </a:schemeClr>
                </a:solidFill>
              </a:rPr>
              <a:t>GESTÃO PELA EXCELÊNCIA</a:t>
            </a:r>
            <a:endParaRPr lang="pt-BR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75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43" y="836712"/>
            <a:ext cx="10703720" cy="602084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905"/>
          <a:stretch/>
        </p:blipFill>
        <p:spPr>
          <a:xfrm>
            <a:off x="-1" y="446"/>
            <a:ext cx="12191209" cy="69225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88" y="126505"/>
            <a:ext cx="721666" cy="422175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62558" y="188641"/>
            <a:ext cx="11233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GESTÃO PELA EXCELÊNCIA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76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6571"/>
            <a:ext cx="12190413" cy="685710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905"/>
          <a:stretch/>
        </p:blipFill>
        <p:spPr>
          <a:xfrm>
            <a:off x="-1" y="446"/>
            <a:ext cx="12191209" cy="69225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88" y="126505"/>
            <a:ext cx="721666" cy="422175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62558" y="188641"/>
            <a:ext cx="11233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GESTÃO PELA EXCELÊNCIA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03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6"/>
            <a:ext cx="12191209" cy="6857554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905"/>
          <a:stretch/>
        </p:blipFill>
        <p:spPr>
          <a:xfrm>
            <a:off x="-1" y="446"/>
            <a:ext cx="12191209" cy="69225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88" y="126505"/>
            <a:ext cx="721666" cy="422175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622598" y="1052736"/>
            <a:ext cx="4896544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dirty="0" smtClean="0">
                <a:solidFill>
                  <a:schemeClr val="accent6">
                    <a:lumMod val="50000"/>
                  </a:schemeClr>
                </a:solidFill>
              </a:rPr>
              <a:t>Prêmio Qualidade RS</a:t>
            </a:r>
          </a:p>
          <a:p>
            <a:endParaRPr lang="pt-BR" sz="4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pt-BR" sz="2400" dirty="0" smtClean="0">
                <a:solidFill>
                  <a:srgbClr val="000000"/>
                </a:solidFill>
              </a:rPr>
              <a:t>O DR Polo dos técnicos EAD do Senac vem </a:t>
            </a:r>
            <a:r>
              <a:rPr lang="pt-BR" sz="2400" dirty="0">
                <a:solidFill>
                  <a:srgbClr val="000000"/>
                </a:solidFill>
              </a:rPr>
              <a:t>buscando a melhoria contínua em sua gestão e participando do </a:t>
            </a:r>
            <a:r>
              <a:rPr lang="pt-BR" sz="2400" b="1" dirty="0">
                <a:solidFill>
                  <a:srgbClr val="000000"/>
                </a:solidFill>
              </a:rPr>
              <a:t>Prêmio Gaúcho da Qualidade RS </a:t>
            </a:r>
            <a:r>
              <a:rPr lang="pt-BR" sz="2400" dirty="0" smtClean="0">
                <a:solidFill>
                  <a:srgbClr val="000000"/>
                </a:solidFill>
              </a:rPr>
              <a:t>conquistou os </a:t>
            </a:r>
            <a:r>
              <a:rPr lang="pt-BR" sz="2400" dirty="0">
                <a:solidFill>
                  <a:srgbClr val="000000"/>
                </a:solidFill>
              </a:rPr>
              <a:t>seguintes prêmios:</a:t>
            </a:r>
          </a:p>
          <a:p>
            <a:r>
              <a:rPr lang="pt-BR" sz="2400" b="1" dirty="0">
                <a:solidFill>
                  <a:srgbClr val="000000"/>
                </a:solidFill>
              </a:rPr>
              <a:t>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rgbClr val="000000"/>
                </a:solidFill>
              </a:rPr>
              <a:t> 2016 </a:t>
            </a:r>
            <a:r>
              <a:rPr lang="pt-BR" sz="2400" b="1" dirty="0">
                <a:solidFill>
                  <a:srgbClr val="000000"/>
                </a:solidFill>
              </a:rPr>
              <a:t>- Troféu </a:t>
            </a:r>
            <a:r>
              <a:rPr lang="pt-BR" sz="2400" b="1" dirty="0" smtClean="0">
                <a:solidFill>
                  <a:srgbClr val="000000"/>
                </a:solidFill>
              </a:rPr>
              <a:t>Bronze</a:t>
            </a:r>
            <a:endParaRPr lang="pt-BR" sz="2400" b="1" dirty="0">
              <a:solidFill>
                <a:srgbClr val="00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rgbClr val="000000"/>
                </a:solidFill>
              </a:rPr>
              <a:t> 2017 </a:t>
            </a:r>
            <a:r>
              <a:rPr lang="pt-BR" sz="2400" b="1" dirty="0">
                <a:solidFill>
                  <a:srgbClr val="000000"/>
                </a:solidFill>
              </a:rPr>
              <a:t>- Troféu </a:t>
            </a:r>
            <a:r>
              <a:rPr lang="pt-BR" sz="2400" b="1" dirty="0" smtClean="0">
                <a:solidFill>
                  <a:srgbClr val="000000"/>
                </a:solidFill>
              </a:rPr>
              <a:t>Prata</a:t>
            </a:r>
            <a:r>
              <a:rPr lang="pt-BR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pt-BR" sz="2000" b="1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pt-BR" sz="20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pt-BR" sz="20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pt-BR" sz="20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62558" y="188641"/>
            <a:ext cx="11233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GESTÃO PELA EXCELÊNCIA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90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6"/>
            <a:ext cx="12191209" cy="685755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486694" y="908720"/>
            <a:ext cx="6092825" cy="307776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Existe desde 1947 - Universidade do ar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Ensino por correspondência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Sistema Nacional de </a:t>
            </a:r>
            <a:r>
              <a:rPr lang="pt-BR" sz="2400" dirty="0" err="1">
                <a:solidFill>
                  <a:schemeClr val="bg1"/>
                </a:solidFill>
              </a:rPr>
              <a:t>Teleducação</a:t>
            </a:r>
            <a:endParaRPr lang="pt-BR" sz="2400" dirty="0">
              <a:solidFill>
                <a:schemeClr val="bg1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Programas radiofônicos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Centro Nacional de Ensino a Distância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Rede EAD Senac de Pós-graduação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34566" y="5445224"/>
            <a:ext cx="4824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solidFill>
                  <a:srgbClr val="FFAE00"/>
                </a:solidFill>
              </a:rPr>
              <a:t>AUTONOMIA </a:t>
            </a:r>
          </a:p>
          <a:p>
            <a:r>
              <a:rPr lang="pt-BR" sz="3600" b="1" dirty="0" smtClean="0">
                <a:solidFill>
                  <a:srgbClr val="FFAE00"/>
                </a:solidFill>
              </a:rPr>
              <a:t>DE CADA ESTADO</a:t>
            </a:r>
            <a:endParaRPr lang="pt-BR" sz="3600" b="1" dirty="0">
              <a:solidFill>
                <a:srgbClr val="FFAE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446"/>
            <a:ext cx="12190413" cy="764258"/>
          </a:xfrm>
          <a:prstGeom prst="rect">
            <a:avLst/>
          </a:prstGeom>
          <a:solidFill>
            <a:srgbClr val="184E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262558" y="188640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FFAE00"/>
                </a:solidFill>
              </a:rPr>
              <a:t>COMO TUDO COMEÇOU</a:t>
            </a:r>
            <a:endParaRPr lang="pt-BR" sz="2400" b="1" dirty="0">
              <a:solidFill>
                <a:srgbClr val="FFAE00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88" y="116632"/>
            <a:ext cx="721666" cy="42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2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2191207" cy="6857554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905"/>
          <a:stretch/>
        </p:blipFill>
        <p:spPr>
          <a:xfrm>
            <a:off x="-1" y="446"/>
            <a:ext cx="12191209" cy="69225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88" y="126505"/>
            <a:ext cx="721666" cy="422175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478582" y="980728"/>
            <a:ext cx="4752527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6">
                    <a:lumMod val="50000"/>
                  </a:schemeClr>
                </a:solidFill>
              </a:rPr>
              <a:t>Pesquisa de </a:t>
            </a:r>
            <a:r>
              <a:rPr lang="pt-BR" sz="4000" b="1" dirty="0" smtClean="0">
                <a:solidFill>
                  <a:schemeClr val="accent6">
                    <a:lumMod val="50000"/>
                  </a:schemeClr>
                </a:solidFill>
              </a:rPr>
              <a:t>Satisfação</a:t>
            </a:r>
          </a:p>
          <a:p>
            <a:endParaRPr lang="pt-BR" sz="3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pt-BR" sz="2400" dirty="0" smtClean="0">
                <a:solidFill>
                  <a:srgbClr val="000000"/>
                </a:solidFill>
              </a:rPr>
              <a:t>Realizada </a:t>
            </a:r>
            <a:r>
              <a:rPr lang="pt-BR" sz="2400" dirty="0">
                <a:solidFill>
                  <a:srgbClr val="000000"/>
                </a:solidFill>
              </a:rPr>
              <a:t>no final de cada Unidade Curricular para que os alunos possam avaliar sua satisfação em relação aos serviços prestados pela Sede EAD e realizado pelo Polo presencialmente. O aluno avalia questões que vão desde do Relacionamento com o cliente até a avaliação do Docente.</a:t>
            </a:r>
          </a:p>
          <a:p>
            <a:r>
              <a:rPr lang="pt-BR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pt-BR" sz="2000" b="1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pt-BR" sz="20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pt-BR" sz="20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pt-BR" sz="20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62558" y="188641"/>
            <a:ext cx="11233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GESTÃO PELA EXCELÊNCIA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0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2191207" cy="685755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905"/>
          <a:stretch/>
        </p:blipFill>
        <p:spPr>
          <a:xfrm>
            <a:off x="-1" y="446"/>
            <a:ext cx="12191209" cy="69225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88" y="126505"/>
            <a:ext cx="721666" cy="422175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478582" y="1318196"/>
            <a:ext cx="4752528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dirty="0" smtClean="0">
                <a:solidFill>
                  <a:schemeClr val="accent6">
                    <a:lumMod val="50000"/>
                  </a:schemeClr>
                </a:solidFill>
              </a:rPr>
              <a:t>ISO 9001</a:t>
            </a:r>
          </a:p>
          <a:p>
            <a:endParaRPr lang="pt-BR" sz="3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pt-BR" sz="2400" dirty="0" smtClean="0">
                <a:solidFill>
                  <a:srgbClr val="000000"/>
                </a:solidFill>
              </a:rPr>
              <a:t>Adoção da </a:t>
            </a:r>
            <a:r>
              <a:rPr lang="pt-BR" sz="2400" dirty="0">
                <a:solidFill>
                  <a:srgbClr val="000000"/>
                </a:solidFill>
              </a:rPr>
              <a:t>Norma ABNT NBR ISO </a:t>
            </a:r>
            <a:r>
              <a:rPr lang="pt-BR" sz="2400" dirty="0" smtClean="0">
                <a:solidFill>
                  <a:srgbClr val="000000"/>
                </a:solidFill>
              </a:rPr>
              <a:t>9001: após os </a:t>
            </a:r>
            <a:r>
              <a:rPr lang="pt-BR" sz="2400" dirty="0">
                <a:solidFill>
                  <a:srgbClr val="000000"/>
                </a:solidFill>
              </a:rPr>
              <a:t>processos principais </a:t>
            </a:r>
            <a:r>
              <a:rPr lang="pt-BR" sz="2400" dirty="0" smtClean="0">
                <a:solidFill>
                  <a:srgbClr val="000000"/>
                </a:solidFill>
              </a:rPr>
              <a:t>serem mapeados foram desenvolvidos padrões </a:t>
            </a:r>
            <a:r>
              <a:rPr lang="pt-BR" sz="2400" dirty="0">
                <a:solidFill>
                  <a:srgbClr val="000000"/>
                </a:solidFill>
              </a:rPr>
              <a:t>operacionais detalhados (procedimentos ligados ao Sistema de Gestão da Qualidade) e um sistema de medição de </a:t>
            </a:r>
            <a:r>
              <a:rPr lang="pt-BR" sz="2400" dirty="0" smtClean="0">
                <a:solidFill>
                  <a:srgbClr val="000000"/>
                </a:solidFill>
              </a:rPr>
              <a:t>desempenho.</a:t>
            </a:r>
            <a:endParaRPr lang="pt-BR" sz="2400" dirty="0">
              <a:solidFill>
                <a:srgbClr val="000000"/>
              </a:solidFill>
            </a:endParaRPr>
          </a:p>
          <a:p>
            <a:r>
              <a:rPr lang="pt-BR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pt-BR" sz="2000" b="1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pt-BR" sz="20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pt-BR" sz="20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pt-BR" sz="20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62558" y="188641"/>
            <a:ext cx="11233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GESTÃO PELA EXCELÊNCIA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96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6"/>
            <a:ext cx="12191205" cy="685755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905"/>
          <a:stretch/>
        </p:blipFill>
        <p:spPr>
          <a:xfrm>
            <a:off x="-1" y="446"/>
            <a:ext cx="12191209" cy="69225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88" y="126505"/>
            <a:ext cx="721666" cy="422175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478582" y="1318196"/>
            <a:ext cx="475252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dirty="0" err="1" smtClean="0">
                <a:solidFill>
                  <a:schemeClr val="accent6">
                    <a:lumMod val="50000"/>
                  </a:schemeClr>
                </a:solidFill>
              </a:rPr>
              <a:t>PR’s</a:t>
            </a:r>
            <a:endParaRPr lang="pt-BR" sz="4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pt-BR" sz="3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pt-BR" sz="2400" dirty="0">
                <a:solidFill>
                  <a:srgbClr val="000000"/>
                </a:solidFill>
              </a:rPr>
              <a:t>Os padrões de trabalho definidos para os processos são descritos em forma de procedimentos ou </a:t>
            </a:r>
            <a:r>
              <a:rPr lang="pt-BR" sz="2400" dirty="0" smtClean="0">
                <a:solidFill>
                  <a:srgbClr val="000000"/>
                </a:solidFill>
              </a:rPr>
              <a:t>manuais.</a:t>
            </a:r>
            <a:endParaRPr lang="pt-BR" sz="20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pt-BR" sz="20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pt-BR" sz="20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62558" y="188641"/>
            <a:ext cx="11233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GESTÃO PELA EXCELÊNCIA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1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7541"/>
            <a:ext cx="12204700" cy="6865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7823398" y="3933056"/>
            <a:ext cx="2063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solidFill>
                  <a:schemeClr val="bg1"/>
                </a:solidFill>
              </a:rPr>
              <a:t>OBRIGADO!</a:t>
            </a:r>
            <a:endParaRPr lang="pt-BR" sz="3600" b="1" dirty="0">
              <a:solidFill>
                <a:schemeClr val="bg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590" y="788246"/>
            <a:ext cx="1432572" cy="83805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8471470" y="5733256"/>
            <a:ext cx="206337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SIDINEI ROSSI</a:t>
            </a:r>
          </a:p>
          <a:p>
            <a:r>
              <a:rPr lang="pt-BR" sz="2400" b="1" dirty="0" smtClean="0">
                <a:solidFill>
                  <a:schemeClr val="bg1"/>
                </a:solidFill>
              </a:rPr>
              <a:t>srossi@senacrs.com.br</a:t>
            </a:r>
          </a:p>
          <a:p>
            <a:r>
              <a:rPr lang="pt-BR" sz="2400" b="1" dirty="0" smtClean="0">
                <a:solidFill>
                  <a:schemeClr val="bg1"/>
                </a:solidFill>
              </a:rPr>
              <a:t>Fone: 51 99998-8355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38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2191207" cy="685755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494806" y="3789040"/>
            <a:ext cx="6092825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smtClean="0">
                <a:solidFill>
                  <a:schemeClr val="bg1"/>
                </a:solidFill>
              </a:rPr>
              <a:t>Centralização                                                       das operações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34566" y="5877272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solidFill>
                  <a:srgbClr val="FFAE00"/>
                </a:solidFill>
              </a:rPr>
              <a:t>REDE EAD SENAC</a:t>
            </a:r>
            <a:endParaRPr lang="pt-BR" sz="3600" b="1" dirty="0">
              <a:solidFill>
                <a:srgbClr val="FFAE0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446"/>
            <a:ext cx="12190413" cy="764258"/>
          </a:xfrm>
          <a:prstGeom prst="rect">
            <a:avLst/>
          </a:prstGeom>
          <a:solidFill>
            <a:srgbClr val="184E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262558" y="188640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FFAE00"/>
                </a:solidFill>
              </a:rPr>
              <a:t>COMO TUDO COMEÇOU</a:t>
            </a:r>
            <a:endParaRPr lang="pt-BR" sz="2400" b="1" dirty="0">
              <a:solidFill>
                <a:srgbClr val="FFAE00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88" y="116632"/>
            <a:ext cx="721666" cy="422175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1547266" y="1772816"/>
            <a:ext cx="45479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dirty="0" smtClean="0">
                <a:solidFill>
                  <a:schemeClr val="bg1"/>
                </a:solidFill>
              </a:rPr>
              <a:t>2013</a:t>
            </a:r>
            <a:endParaRPr lang="pt-BR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38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855"/>
            <a:ext cx="12191207" cy="6857553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0" y="446"/>
            <a:ext cx="12190413" cy="764258"/>
          </a:xfrm>
          <a:prstGeom prst="rect">
            <a:avLst/>
          </a:prstGeom>
          <a:solidFill>
            <a:srgbClr val="184E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262558" y="188640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AE00"/>
                </a:solidFill>
              </a:rPr>
              <a:t>EAD NO SENAC HOJE – REDE NACIONAL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88" y="116632"/>
            <a:ext cx="721666" cy="422175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1762386" y="952898"/>
            <a:ext cx="456118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</a:rPr>
              <a:t>Na operação dos cursos ofertados pelo Senac alguns Estados são responsáveis pela produção para níveis </a:t>
            </a:r>
            <a:r>
              <a:rPr lang="pt-BR" sz="2800" dirty="0" smtClean="0">
                <a:solidFill>
                  <a:schemeClr val="bg1"/>
                </a:solidFill>
              </a:rPr>
              <a:t>específicos</a:t>
            </a:r>
            <a:r>
              <a:rPr lang="pt-BR" sz="2800" dirty="0">
                <a:solidFill>
                  <a:schemeClr val="bg1"/>
                </a:solidFill>
              </a:rPr>
              <a:t>, os </a:t>
            </a:r>
            <a:r>
              <a:rPr lang="pt-BR" sz="2800" dirty="0" smtClean="0">
                <a:solidFill>
                  <a:schemeClr val="bg1"/>
                </a:solidFill>
              </a:rPr>
              <a:t>                   chamados </a:t>
            </a:r>
            <a:r>
              <a:rPr lang="pt-BR" sz="2800" b="1" dirty="0">
                <a:solidFill>
                  <a:srgbClr val="FFC000"/>
                </a:solidFill>
              </a:rPr>
              <a:t>DR </a:t>
            </a:r>
            <a:r>
              <a:rPr lang="pt-BR" sz="2800" b="1" dirty="0" smtClean="0">
                <a:solidFill>
                  <a:srgbClr val="FFC000"/>
                </a:solidFill>
              </a:rPr>
              <a:t>Sedes</a:t>
            </a:r>
            <a:r>
              <a:rPr lang="pt-BR" sz="2800" dirty="0" smtClean="0">
                <a:solidFill>
                  <a:schemeClr val="bg1"/>
                </a:solidFill>
              </a:rPr>
              <a:t>.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2663391" y="5373216"/>
            <a:ext cx="27591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 smtClean="0">
                <a:solidFill>
                  <a:srgbClr val="FFC000"/>
                </a:solidFill>
              </a:rPr>
              <a:t>DR Sede</a:t>
            </a:r>
          </a:p>
          <a:p>
            <a:r>
              <a:rPr lang="pt-BR" sz="3200" b="1" dirty="0" smtClean="0">
                <a:solidFill>
                  <a:schemeClr val="bg1"/>
                </a:solidFill>
              </a:rPr>
              <a:t>DR Polo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456834" y="5573208"/>
            <a:ext cx="222417" cy="22241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2456834" y="6048673"/>
            <a:ext cx="222417" cy="222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8304584" y="5166959"/>
            <a:ext cx="27591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b="1" dirty="0" smtClean="0">
                <a:solidFill>
                  <a:schemeClr val="tx2">
                    <a:lumMod val="50000"/>
                  </a:schemeClr>
                </a:solidFill>
              </a:rPr>
              <a:t>SC</a:t>
            </a:r>
            <a:endParaRPr lang="pt-BR" sz="11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7967414" y="5447561"/>
            <a:ext cx="27591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b="1" dirty="0" smtClean="0">
                <a:solidFill>
                  <a:schemeClr val="tx2">
                    <a:lumMod val="50000"/>
                  </a:schemeClr>
                </a:solidFill>
              </a:rPr>
              <a:t>RS</a:t>
            </a:r>
            <a:endParaRPr lang="pt-BR" sz="11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8111430" y="4802347"/>
            <a:ext cx="275917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b="1" dirty="0" smtClean="0">
                <a:solidFill>
                  <a:schemeClr val="tx2">
                    <a:lumMod val="50000"/>
                  </a:schemeClr>
                </a:solidFill>
              </a:rPr>
              <a:t>PR</a:t>
            </a:r>
            <a:endParaRPr lang="pt-BR" sz="11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8520608" y="4568540"/>
            <a:ext cx="275917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b="1" dirty="0" smtClean="0">
                <a:solidFill>
                  <a:schemeClr val="tx2">
                    <a:lumMod val="50000"/>
                  </a:schemeClr>
                </a:solidFill>
              </a:rPr>
              <a:t>SP</a:t>
            </a:r>
            <a:endParaRPr lang="pt-BR" sz="11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18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878"/>
            <a:ext cx="12191207" cy="685755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0" y="446"/>
            <a:ext cx="12190413" cy="764258"/>
          </a:xfrm>
          <a:prstGeom prst="rect">
            <a:avLst/>
          </a:prstGeom>
          <a:solidFill>
            <a:srgbClr val="184E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262558" y="188640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AE00"/>
                </a:solidFill>
              </a:rPr>
              <a:t>EAD NO SENAC HOJE – REDE NACIONAL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88" y="116632"/>
            <a:ext cx="721666" cy="422175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2134766" y="1412776"/>
            <a:ext cx="324036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</a:rPr>
              <a:t>CURSOS FIC</a:t>
            </a:r>
          </a:p>
          <a:p>
            <a:r>
              <a:rPr lang="pt-BR" sz="2400" dirty="0" smtClean="0">
                <a:solidFill>
                  <a:srgbClr val="FFAE00"/>
                </a:solidFill>
              </a:rPr>
              <a:t>DR SEDE: </a:t>
            </a:r>
            <a:r>
              <a:rPr lang="pt-BR" sz="2400" dirty="0" smtClean="0">
                <a:solidFill>
                  <a:schemeClr val="bg1"/>
                </a:solidFill>
              </a:rPr>
              <a:t>PR E SC</a:t>
            </a:r>
          </a:p>
          <a:p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134766" y="2817370"/>
            <a:ext cx="316835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</a:rPr>
              <a:t>APRENDIZAGEM</a:t>
            </a:r>
          </a:p>
          <a:p>
            <a:r>
              <a:rPr lang="pt-BR" sz="2400" dirty="0" smtClean="0">
                <a:solidFill>
                  <a:srgbClr val="FFAE00"/>
                </a:solidFill>
              </a:rPr>
              <a:t>DR SEDE: </a:t>
            </a:r>
            <a:r>
              <a:rPr lang="pt-BR" sz="2400" dirty="0" smtClean="0">
                <a:solidFill>
                  <a:schemeClr val="bg1"/>
                </a:solidFill>
              </a:rPr>
              <a:t>PR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2134766" y="3946775"/>
            <a:ext cx="33123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</a:rPr>
              <a:t>CURSOS TÉCNICOS</a:t>
            </a:r>
          </a:p>
          <a:p>
            <a:r>
              <a:rPr lang="pt-BR" sz="2400" dirty="0" smtClean="0">
                <a:solidFill>
                  <a:srgbClr val="FFAE00"/>
                </a:solidFill>
              </a:rPr>
              <a:t>DR SEDE: </a:t>
            </a:r>
            <a:r>
              <a:rPr lang="pt-BR" sz="2400" dirty="0" smtClean="0">
                <a:solidFill>
                  <a:schemeClr val="bg1"/>
                </a:solidFill>
              </a:rPr>
              <a:t>RS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2134766" y="5508730"/>
            <a:ext cx="32403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</a:rPr>
              <a:t>EDUCAÇÃO SUPERIOR</a:t>
            </a:r>
          </a:p>
          <a:p>
            <a:r>
              <a:rPr lang="pt-BR" sz="2400" dirty="0" smtClean="0">
                <a:solidFill>
                  <a:srgbClr val="FFAE00"/>
                </a:solidFill>
              </a:rPr>
              <a:t>DR SEDE: </a:t>
            </a:r>
            <a:r>
              <a:rPr lang="pt-BR" sz="2400" dirty="0" smtClean="0">
                <a:solidFill>
                  <a:schemeClr val="bg1"/>
                </a:solidFill>
              </a:rPr>
              <a:t>SP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8304584" y="5373216"/>
            <a:ext cx="27591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b="1" dirty="0" smtClean="0">
                <a:solidFill>
                  <a:schemeClr val="tx2">
                    <a:lumMod val="50000"/>
                  </a:schemeClr>
                </a:solidFill>
              </a:rPr>
              <a:t>SC</a:t>
            </a:r>
            <a:endParaRPr lang="pt-BR" sz="11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7967414" y="5653818"/>
            <a:ext cx="27591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b="1" dirty="0" smtClean="0">
                <a:solidFill>
                  <a:schemeClr val="tx2">
                    <a:lumMod val="50000"/>
                  </a:schemeClr>
                </a:solidFill>
              </a:rPr>
              <a:t>RS</a:t>
            </a:r>
            <a:endParaRPr lang="pt-BR" sz="11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8111430" y="5008604"/>
            <a:ext cx="275917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b="1" dirty="0" smtClean="0">
                <a:solidFill>
                  <a:schemeClr val="tx2">
                    <a:lumMod val="50000"/>
                  </a:schemeClr>
                </a:solidFill>
              </a:rPr>
              <a:t>PR</a:t>
            </a:r>
            <a:endParaRPr lang="pt-BR" sz="11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8520608" y="4774797"/>
            <a:ext cx="275917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b="1" dirty="0" smtClean="0">
                <a:solidFill>
                  <a:schemeClr val="tx2">
                    <a:lumMod val="50000"/>
                  </a:schemeClr>
                </a:solidFill>
              </a:rPr>
              <a:t>SP</a:t>
            </a:r>
            <a:endParaRPr lang="pt-BR" sz="11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23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446"/>
            <a:ext cx="12191201" cy="685755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88" y="116632"/>
            <a:ext cx="721666" cy="42217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62558" y="116632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MODELO DE GOVERNANÇA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38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7"/>
            <a:ext cx="12190412" cy="6857107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5591150" y="908720"/>
            <a:ext cx="49685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 smtClean="0">
                <a:solidFill>
                  <a:srgbClr val="FFAE00"/>
                </a:solidFill>
              </a:rPr>
              <a:t>327 </a:t>
            </a:r>
            <a:r>
              <a:rPr lang="pt-BR" sz="3200" b="1" dirty="0">
                <a:solidFill>
                  <a:srgbClr val="FFAE00"/>
                </a:solidFill>
              </a:rPr>
              <a:t>polos presenciais </a:t>
            </a:r>
            <a:r>
              <a:rPr lang="pt-BR" sz="3200" dirty="0">
                <a:solidFill>
                  <a:schemeClr val="bg1"/>
                </a:solidFill>
              </a:rPr>
              <a:t>em todos os </a:t>
            </a:r>
            <a:r>
              <a:rPr lang="pt-BR" sz="3200" dirty="0" smtClean="0">
                <a:solidFill>
                  <a:schemeClr val="bg1"/>
                </a:solidFill>
              </a:rPr>
              <a:t>Estados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959302" y="4941168"/>
            <a:ext cx="41044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 smtClean="0">
                <a:solidFill>
                  <a:srgbClr val="FFAE00"/>
                </a:solidFill>
              </a:rPr>
              <a:t>2 polos presenciais </a:t>
            </a:r>
          </a:p>
          <a:p>
            <a:r>
              <a:rPr lang="pt-BR" sz="3200" dirty="0" smtClean="0">
                <a:solidFill>
                  <a:schemeClr val="bg1"/>
                </a:solidFill>
              </a:rPr>
              <a:t>no Japão</a:t>
            </a:r>
            <a:endParaRPr lang="pt-BR" sz="3200" dirty="0">
              <a:solidFill>
                <a:schemeClr val="bg1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88" y="116632"/>
            <a:ext cx="721666" cy="422175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62558" y="188640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FFAE00"/>
                </a:solidFill>
              </a:rPr>
              <a:t>REDE EAD SENAC EM NÚMEROS</a:t>
            </a:r>
            <a:endParaRPr lang="pt-BR" sz="2400" b="1" dirty="0">
              <a:solidFill>
                <a:srgbClr val="FFAE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6"/>
            <a:ext cx="12191209" cy="6857554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134766" y="1373308"/>
            <a:ext cx="3240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FFAE00"/>
                </a:solidFill>
              </a:rPr>
              <a:t>85 mil alunos atendidos</a:t>
            </a:r>
            <a:endParaRPr lang="pt-BR" sz="3200" b="1" dirty="0">
              <a:solidFill>
                <a:srgbClr val="FFAE00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446"/>
            <a:ext cx="12190413" cy="764258"/>
          </a:xfrm>
          <a:prstGeom prst="rect">
            <a:avLst/>
          </a:prstGeom>
          <a:solidFill>
            <a:srgbClr val="184E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188" y="116632"/>
            <a:ext cx="721666" cy="422175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9119542" y="6444044"/>
            <a:ext cx="41044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 smtClean="0">
                <a:solidFill>
                  <a:schemeClr val="bg1"/>
                </a:solidFill>
              </a:rPr>
              <a:t>Fonte: DN Senac – Produção 2016</a:t>
            </a:r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815968" y="5445224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chemeClr val="bg1"/>
                </a:solidFill>
              </a:rPr>
              <a:t>CURSOS TÉCNICOS:</a:t>
            </a:r>
          </a:p>
          <a:p>
            <a:pPr algn="ctr"/>
            <a:r>
              <a:rPr lang="pt-BR" sz="2800" b="1" dirty="0" smtClean="0">
                <a:solidFill>
                  <a:srgbClr val="FFAE00"/>
                </a:solidFill>
              </a:rPr>
              <a:t>31% dos alunos</a:t>
            </a:r>
            <a:endParaRPr lang="pt-BR" sz="2800" b="1" dirty="0">
              <a:solidFill>
                <a:srgbClr val="FFAE0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62558" y="188640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FFAE00"/>
                </a:solidFill>
              </a:rPr>
              <a:t>REDE EAD SENAC EM NÚMEROS</a:t>
            </a:r>
            <a:endParaRPr lang="pt-BR" sz="2400" b="1" dirty="0">
              <a:solidFill>
                <a:srgbClr val="FFAE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5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2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Patrimônio Líquido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trimônio Líquido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trimônio Líquido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18829</TotalTime>
  <Words>712</Words>
  <Application>Microsoft Office PowerPoint</Application>
  <PresentationFormat>Personalizar</PresentationFormat>
  <Paragraphs>178</Paragraphs>
  <Slides>33</Slides>
  <Notes>1</Notes>
  <HiddenSlides>0</HiddenSlides>
  <MMClips>0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10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50" baseType="lpstr">
      <vt:lpstr>Arial</vt:lpstr>
      <vt:lpstr>Calibri</vt:lpstr>
      <vt:lpstr>Franklin Gothic Book</vt:lpstr>
      <vt:lpstr>Myriad Pro</vt:lpstr>
      <vt:lpstr>Perpetua</vt:lpstr>
      <vt:lpstr>Wingdings 2</vt:lpstr>
      <vt:lpstr>2_Personalizar design</vt:lpstr>
      <vt:lpstr>3_Personalizar design</vt:lpstr>
      <vt:lpstr>4_Personalizar design</vt:lpstr>
      <vt:lpstr>1_Patrimônio Líquido</vt:lpstr>
      <vt:lpstr>5_Personalizar design</vt:lpstr>
      <vt:lpstr>6_Personalizar design</vt:lpstr>
      <vt:lpstr>7_Personalizar design</vt:lpstr>
      <vt:lpstr>8_Personalizar design</vt:lpstr>
      <vt:lpstr>9_Personalizar design</vt:lpstr>
      <vt:lpstr>10_Personalizar design</vt:lpstr>
      <vt:lpstr>Image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LENOVO CUSTOMER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LENOVO USER</dc:creator>
  <cp:lastModifiedBy>Sidinei Rossi</cp:lastModifiedBy>
  <cp:revision>546</cp:revision>
  <dcterms:created xsi:type="dcterms:W3CDTF">2011-06-10T20:15:02Z</dcterms:created>
  <dcterms:modified xsi:type="dcterms:W3CDTF">2017-09-20T18:39:33Z</dcterms:modified>
</cp:coreProperties>
</file>