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58" r:id="rId4"/>
    <p:sldId id="267" r:id="rId5"/>
    <p:sldId id="292" r:id="rId6"/>
    <p:sldId id="259" r:id="rId7"/>
    <p:sldId id="268" r:id="rId8"/>
    <p:sldId id="291" r:id="rId9"/>
    <p:sldId id="269" r:id="rId10"/>
    <p:sldId id="287" r:id="rId11"/>
    <p:sldId id="288" r:id="rId12"/>
    <p:sldId id="276" r:id="rId13"/>
    <p:sldId id="261" r:id="rId14"/>
    <p:sldId id="262" r:id="rId15"/>
    <p:sldId id="270" r:id="rId16"/>
    <p:sldId id="271" r:id="rId17"/>
    <p:sldId id="272" r:id="rId18"/>
    <p:sldId id="273" r:id="rId19"/>
    <p:sldId id="277" r:id="rId20"/>
    <p:sldId id="274" r:id="rId21"/>
    <p:sldId id="286" r:id="rId22"/>
    <p:sldId id="284" r:id="rId23"/>
    <p:sldId id="285" r:id="rId24"/>
    <p:sldId id="278" r:id="rId25"/>
    <p:sldId id="289" r:id="rId26"/>
    <p:sldId id="279" r:id="rId27"/>
    <p:sldId id="290" r:id="rId28"/>
    <p:sldId id="283" r:id="rId29"/>
    <p:sldId id="26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4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giordano:Dropbox:ABED-Pesquisa:planilha%20com%20as%20abas%20para%20colet%20a%20no%20direto&#769;rio%20(JUeR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giordano:Dropbox:ABED-Pesquisa:planilha%20com%20as%20abas%20para%20colet%20a%20no%20direto&#769;rio%20(JUeR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giordano:Dropbox:ABED-Pesquisa:planilha%20com%20as%20abas%20para%20colet%20a%20no%20direto&#769;rio%20(JUeR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giordano:Dropbox:ABED-Pesquisa:planilha%20com%20as%20abas%20para%20colet%20a%20no%20direto&#769;rio%20(JUeRO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giordano:Dropbox:ABED-Pesquisa:planilha%20com%20as%20abas%20para%20colet%20a%20no%20direto&#769;rio%20(JUeR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'Dados Gerais'!$C$29</c:f>
              <c:strCache>
                <c:ptCount val="1"/>
                <c:pt idx="0">
                  <c:v>Número grupos</c:v>
                </c:pt>
              </c:strCache>
            </c:strRef>
          </c:tx>
          <c:spPr>
            <a:ln w="31750">
              <a:noFill/>
            </a:ln>
          </c:spPr>
          <c:xVal>
            <c:numRef>
              <c:f>'Dados Gerais'!$B$30:$B$40</c:f>
              <c:numCache>
                <c:formatCode>General</c:formatCode>
                <c:ptCount val="11"/>
                <c:pt idx="0">
                  <c:v>2002.0</c:v>
                </c:pt>
                <c:pt idx="1">
                  <c:v>2004.0</c:v>
                </c:pt>
                <c:pt idx="2">
                  <c:v>2006.0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</c:numCache>
            </c:numRef>
          </c:xVal>
          <c:yVal>
            <c:numRef>
              <c:f>'Dados Gerais'!$C$30:$C$40</c:f>
              <c:numCache>
                <c:formatCode>General</c:formatCode>
                <c:ptCount val="11"/>
                <c:pt idx="0">
                  <c:v>4.0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3.0</c:v>
                </c:pt>
                <c:pt idx="6">
                  <c:v>3.0</c:v>
                </c:pt>
                <c:pt idx="7">
                  <c:v>1.0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9635720"/>
        <c:axId val="2029641352"/>
      </c:scatterChart>
      <c:valAx>
        <c:axId val="2029635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bg-BG" sz="2000"/>
                  <a:t>Ano de formação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9641352"/>
        <c:crosses val="autoZero"/>
        <c:crossBetween val="midCat"/>
      </c:valAx>
      <c:valAx>
        <c:axId val="2029641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bg-BG" sz="2000"/>
                  <a:t>Número</a:t>
                </a:r>
                <a:r>
                  <a:rPr lang="bg-BG" sz="2000" baseline="0"/>
                  <a:t> de grupos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9635720"/>
        <c:crosses val="autoZero"/>
        <c:crossBetween val="midCat"/>
        <c:majorUnit val="1.0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'Formação (2)'!$E$72:$J$72</c:f>
              <c:strCache>
                <c:ptCount val="6"/>
                <c:pt idx="0">
                  <c:v>Doutorado</c:v>
                </c:pt>
                <c:pt idx="1">
                  <c:v>Mestrado</c:v>
                </c:pt>
                <c:pt idx="2">
                  <c:v>Mestrado prof.</c:v>
                </c:pt>
                <c:pt idx="3">
                  <c:v>Especialização</c:v>
                </c:pt>
                <c:pt idx="4">
                  <c:v>Graduação</c:v>
                </c:pt>
                <c:pt idx="5">
                  <c:v>Ensino Médio</c:v>
                </c:pt>
              </c:strCache>
            </c:strRef>
          </c:cat>
          <c:val>
            <c:numRef>
              <c:f>'Formação (2)'!$E$73:$J$73</c:f>
              <c:numCache>
                <c:formatCode>General</c:formatCode>
                <c:ptCount val="6"/>
                <c:pt idx="0">
                  <c:v>121.0</c:v>
                </c:pt>
                <c:pt idx="1">
                  <c:v>85.0</c:v>
                </c:pt>
                <c:pt idx="2">
                  <c:v>7.0</c:v>
                </c:pt>
                <c:pt idx="3">
                  <c:v>19.0</c:v>
                </c:pt>
                <c:pt idx="4">
                  <c:v>7.0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0347816"/>
        <c:axId val="2120328200"/>
      </c:barChart>
      <c:catAx>
        <c:axId val="2120347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0328200"/>
        <c:crosses val="autoZero"/>
        <c:auto val="1"/>
        <c:lblAlgn val="ctr"/>
        <c:lblOffset val="100"/>
        <c:noMultiLvlLbl val="0"/>
      </c:catAx>
      <c:valAx>
        <c:axId val="2120328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034781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'Formação (2)'!$B$1</c:f>
              <c:strCache>
                <c:ptCount val="1"/>
                <c:pt idx="0">
                  <c:v>Doutorado</c:v>
                </c:pt>
              </c:strCache>
            </c:strRef>
          </c:tx>
          <c:val>
            <c:numRef>
              <c:f>'Formação (2)'!$B$2:$B$24</c:f>
              <c:numCache>
                <c:formatCode>General</c:formatCode>
                <c:ptCount val="23"/>
                <c:pt idx="0">
                  <c:v>3.0</c:v>
                </c:pt>
                <c:pt idx="1">
                  <c:v>17.0</c:v>
                </c:pt>
                <c:pt idx="2">
                  <c:v>2.0</c:v>
                </c:pt>
                <c:pt idx="3">
                  <c:v>11.0</c:v>
                </c:pt>
                <c:pt idx="4">
                  <c:v>9.0</c:v>
                </c:pt>
                <c:pt idx="5">
                  <c:v>7.0</c:v>
                </c:pt>
                <c:pt idx="6">
                  <c:v>5.0</c:v>
                </c:pt>
                <c:pt idx="7">
                  <c:v>5.0</c:v>
                </c:pt>
                <c:pt idx="8">
                  <c:v>6.0</c:v>
                </c:pt>
                <c:pt idx="9">
                  <c:v>4.0</c:v>
                </c:pt>
                <c:pt idx="10">
                  <c:v>8.0</c:v>
                </c:pt>
                <c:pt idx="11">
                  <c:v>3.0</c:v>
                </c:pt>
                <c:pt idx="12">
                  <c:v>1.0</c:v>
                </c:pt>
                <c:pt idx="13">
                  <c:v>3.0</c:v>
                </c:pt>
                <c:pt idx="14">
                  <c:v>4.0</c:v>
                </c:pt>
                <c:pt idx="15">
                  <c:v>12.0</c:v>
                </c:pt>
                <c:pt idx="16">
                  <c:v>5.0</c:v>
                </c:pt>
                <c:pt idx="17">
                  <c:v>4.0</c:v>
                </c:pt>
                <c:pt idx="19">
                  <c:v>2.0</c:v>
                </c:pt>
                <c:pt idx="20">
                  <c:v>7.0</c:v>
                </c:pt>
                <c:pt idx="21">
                  <c:v>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'Formação (2)'!$C$1</c:f>
              <c:strCache>
                <c:ptCount val="1"/>
                <c:pt idx="0">
                  <c:v>Mestrado</c:v>
                </c:pt>
              </c:strCache>
            </c:strRef>
          </c:tx>
          <c:val>
            <c:numRef>
              <c:f>'Formação (2)'!$C$2:$C$24</c:f>
              <c:numCache>
                <c:formatCode>General</c:formatCode>
                <c:ptCount val="23"/>
                <c:pt idx="0">
                  <c:v>1.0</c:v>
                </c:pt>
                <c:pt idx="2">
                  <c:v>8.0</c:v>
                </c:pt>
                <c:pt idx="4">
                  <c:v>1.0</c:v>
                </c:pt>
                <c:pt idx="5">
                  <c:v>2.0</c:v>
                </c:pt>
                <c:pt idx="6">
                  <c:v>6.0</c:v>
                </c:pt>
                <c:pt idx="7">
                  <c:v>1.0</c:v>
                </c:pt>
                <c:pt idx="8">
                  <c:v>5.0</c:v>
                </c:pt>
                <c:pt idx="9">
                  <c:v>1.0</c:v>
                </c:pt>
                <c:pt idx="10">
                  <c:v>24.0</c:v>
                </c:pt>
                <c:pt idx="11">
                  <c:v>3.0</c:v>
                </c:pt>
                <c:pt idx="12">
                  <c:v>8.0</c:v>
                </c:pt>
                <c:pt idx="13">
                  <c:v>3.0</c:v>
                </c:pt>
                <c:pt idx="14">
                  <c:v>1.0</c:v>
                </c:pt>
                <c:pt idx="15">
                  <c:v>4.0</c:v>
                </c:pt>
                <c:pt idx="16">
                  <c:v>5.0</c:v>
                </c:pt>
                <c:pt idx="17">
                  <c:v>5.0</c:v>
                </c:pt>
                <c:pt idx="18">
                  <c:v>2.0</c:v>
                </c:pt>
                <c:pt idx="19">
                  <c:v>3.0</c:v>
                </c:pt>
                <c:pt idx="20">
                  <c:v>1.0</c:v>
                </c:pt>
                <c:pt idx="21">
                  <c:v>4.0</c:v>
                </c:pt>
                <c:pt idx="22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'Formação (2)'!$D$1</c:f>
              <c:strCache>
                <c:ptCount val="1"/>
                <c:pt idx="0">
                  <c:v>Mestrado prof.</c:v>
                </c:pt>
              </c:strCache>
            </c:strRef>
          </c:tx>
          <c:val>
            <c:numRef>
              <c:f>'Formação (2)'!$D$2:$D$24</c:f>
              <c:numCache>
                <c:formatCode>General</c:formatCode>
                <c:ptCount val="23"/>
                <c:pt idx="8">
                  <c:v>1.0</c:v>
                </c:pt>
                <c:pt idx="10">
                  <c:v>2.0</c:v>
                </c:pt>
                <c:pt idx="12">
                  <c:v>1.0</c:v>
                </c:pt>
                <c:pt idx="16">
                  <c:v>1.0</c:v>
                </c:pt>
                <c:pt idx="18">
                  <c:v>1.0</c:v>
                </c:pt>
                <c:pt idx="22">
                  <c:v>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'Formação (2)'!$E$1</c:f>
              <c:strCache>
                <c:ptCount val="1"/>
                <c:pt idx="0">
                  <c:v>Especializaçao</c:v>
                </c:pt>
              </c:strCache>
            </c:strRef>
          </c:tx>
          <c:val>
            <c:numRef>
              <c:f>'Formação (2)'!$E$2:$E$24</c:f>
              <c:numCache>
                <c:formatCode>General</c:formatCode>
                <c:ptCount val="23"/>
                <c:pt idx="2">
                  <c:v>1.0</c:v>
                </c:pt>
                <c:pt idx="6">
                  <c:v>3.0</c:v>
                </c:pt>
                <c:pt idx="8">
                  <c:v>2.0</c:v>
                </c:pt>
                <c:pt idx="10">
                  <c:v>2.0</c:v>
                </c:pt>
                <c:pt idx="12">
                  <c:v>3.0</c:v>
                </c:pt>
                <c:pt idx="14">
                  <c:v>1.0</c:v>
                </c:pt>
                <c:pt idx="16">
                  <c:v>1.0</c:v>
                </c:pt>
                <c:pt idx="17">
                  <c:v>3.0</c:v>
                </c:pt>
                <c:pt idx="18">
                  <c:v>3.0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'Formação (2)'!$F$1</c:f>
              <c:strCache>
                <c:ptCount val="1"/>
                <c:pt idx="0">
                  <c:v>Graduação</c:v>
                </c:pt>
              </c:strCache>
            </c:strRef>
          </c:tx>
          <c:val>
            <c:numRef>
              <c:f>'Formação (2)'!$F$2:$F$24</c:f>
              <c:numCache>
                <c:formatCode>General</c:formatCode>
                <c:ptCount val="23"/>
                <c:pt idx="6">
                  <c:v>3.0</c:v>
                </c:pt>
                <c:pt idx="8">
                  <c:v>2.0</c:v>
                </c:pt>
                <c:pt idx="10">
                  <c:v>1.0</c:v>
                </c:pt>
                <c:pt idx="1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803768"/>
        <c:axId val="2119809592"/>
      </c:lineChart>
      <c:catAx>
        <c:axId val="21198037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bg-BG"/>
                  <a:t>Grupo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9809592"/>
        <c:crosses val="autoZero"/>
        <c:auto val="1"/>
        <c:lblAlgn val="ctr"/>
        <c:lblOffset val="100"/>
        <c:noMultiLvlLbl val="0"/>
      </c:catAx>
      <c:valAx>
        <c:axId val="2119809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bg-BG" sz="1800"/>
                  <a:t>Número de integrantes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9803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ln w="31750">
              <a:noFill/>
            </a:ln>
          </c:spPr>
          <c:invertIfNegative val="0"/>
          <c:cat>
            <c:numRef>
              <c:f>'Formação (2)'!$I$2:$I$24</c:f>
              <c:numCache>
                <c:formatCode>General</c:formatCode>
                <c:ptCount val="23"/>
                <c:pt idx="0">
                  <c:v>2002.0</c:v>
                </c:pt>
                <c:pt idx="1">
                  <c:v>2002.0</c:v>
                </c:pt>
                <c:pt idx="2">
                  <c:v>2002.0</c:v>
                </c:pt>
                <c:pt idx="3">
                  <c:v>2004.0</c:v>
                </c:pt>
                <c:pt idx="4">
                  <c:v>2010.0</c:v>
                </c:pt>
                <c:pt idx="5">
                  <c:v>2011.0</c:v>
                </c:pt>
                <c:pt idx="6">
                  <c:v>2015.0</c:v>
                </c:pt>
                <c:pt idx="7">
                  <c:v>2006.0</c:v>
                </c:pt>
                <c:pt idx="8">
                  <c:v>2006.0</c:v>
                </c:pt>
                <c:pt idx="9">
                  <c:v>2008.0</c:v>
                </c:pt>
                <c:pt idx="10">
                  <c:v>2014.0</c:v>
                </c:pt>
                <c:pt idx="11">
                  <c:v>2010.0</c:v>
                </c:pt>
                <c:pt idx="12">
                  <c:v>2012.0</c:v>
                </c:pt>
                <c:pt idx="13">
                  <c:v>2016.0</c:v>
                </c:pt>
                <c:pt idx="14">
                  <c:v>2002.0</c:v>
                </c:pt>
                <c:pt idx="15">
                  <c:v>2008.0</c:v>
                </c:pt>
                <c:pt idx="16">
                  <c:v>2009.0</c:v>
                </c:pt>
                <c:pt idx="17">
                  <c:v>2011.0</c:v>
                </c:pt>
                <c:pt idx="18">
                  <c:v>2010.0</c:v>
                </c:pt>
                <c:pt idx="19">
                  <c:v>2011.0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</c:numCache>
            </c:numRef>
          </c:cat>
          <c:val>
            <c:numRef>
              <c:f>'Formação (2)'!$J$2:$J$24</c:f>
              <c:numCache>
                <c:formatCode>General</c:formatCode>
                <c:ptCount val="23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5.0</c:v>
                </c:pt>
                <c:pt idx="5">
                  <c:v>5.0</c:v>
                </c:pt>
                <c:pt idx="6">
                  <c:v>5.0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313128"/>
        <c:axId val="2120307496"/>
      </c:barChart>
      <c:catAx>
        <c:axId val="2120313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bg-BG" sz="1800"/>
                  <a:t>Ano de formação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00586952372281244"/>
              <c:y val="0.2698261213234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0307496"/>
        <c:crosses val="autoZero"/>
        <c:auto val="1"/>
        <c:lblAlgn val="ctr"/>
        <c:lblOffset val="100"/>
        <c:tickLblSkip val="2"/>
        <c:noMultiLvlLbl val="0"/>
      </c:catAx>
      <c:valAx>
        <c:axId val="21203074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bg-BG" sz="1800"/>
                  <a:t>Número de integrantes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313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Formação!$C$48</c:f>
              <c:strCache>
                <c:ptCount val="1"/>
                <c:pt idx="0">
                  <c:v>Número de linhas de pesquisa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Formação!$C$49:$C$53</c:f>
              <c:numCache>
                <c:formatCode>General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Formação!$D$48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Formação!$D$49:$D$53</c:f>
              <c:numCache>
                <c:formatCode>0%</c:formatCode>
                <c:ptCount val="5"/>
                <c:pt idx="0">
                  <c:v>0.32</c:v>
                </c:pt>
                <c:pt idx="1">
                  <c:v>0.16</c:v>
                </c:pt>
                <c:pt idx="2">
                  <c:v>0.12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E4320-DF4F-4098-AB9D-649D1414B737}" type="datetimeFigureOut">
              <a:rPr lang="pt-BR" smtClean="0"/>
              <a:pPr/>
              <a:t>20/09/17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2790-58C6-4251-BAD0-D6D5486E1CF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14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3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3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3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12790-58C6-4251-BAD0-D6D5486E1CF6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3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D41-D841-4B10-882B-9B922BC161A3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8BFC-1EDB-4BC1-9784-C6145DE01693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923-2D10-4C75-A55D-7D313F190EA3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504-E0CB-40B4-937B-372F02EB9FF7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252D-4896-4F5B-8A90-0398E1CAAA8E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F593-707B-49E7-B75C-D6E1BCB6F3FA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63BD-FF5D-4098-A1B2-7F73F3A17078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B556-742B-4F99-BC2D-723CFE5C0810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01C3-B818-4DC5-83C1-7990869586CD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B4F0-9CAB-4D43-AE9E-9465E4947A3A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F6E7-37F3-4841-87B2-DE3ADCF171D5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E29-3D56-4CBF-9216-4D67AC745718}" type="datetime1">
              <a:rPr lang="pt-BR" smtClean="0"/>
              <a:pPr/>
              <a:t>20/09/17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5656" y="26369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87624" y="2276872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99"/>
                </a:solidFill>
                <a:latin typeface="Bodoni Bk BT" pitchFamily="18" charset="0"/>
                <a:ea typeface="Microsoft Sans Serif" pitchFamily="34" charset="0"/>
                <a:cs typeface="Microsoft Sans Serif" pitchFamily="34" charset="0"/>
              </a:rPr>
              <a:t>Grupos de pesquisa da área de Educação: Educação a distância</a:t>
            </a:r>
            <a:endParaRPr lang="pt-BR" sz="4400" b="1" dirty="0">
              <a:solidFill>
                <a:srgbClr val="000099"/>
              </a:solidFill>
              <a:latin typeface="Bodoni Bk BT" pitchFamily="18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1571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Great Day Personal Use" pitchFamily="2" charset="0"/>
              </a:rPr>
              <a:t>Rosângela Medeiros</a:t>
            </a:r>
          </a:p>
          <a:p>
            <a:pPr algn="ctr"/>
            <a:r>
              <a:rPr lang="pt-BR" sz="2800" b="1" dirty="0">
                <a:latin typeface="Great Day Personal Use" pitchFamily="2" charset="0"/>
              </a:rPr>
              <a:t>Juliana </a:t>
            </a:r>
            <a:r>
              <a:rPr lang="pt-BR" sz="2800" b="1" dirty="0" smtClean="0">
                <a:latin typeface="Great Day Personal Use" pitchFamily="2" charset="0"/>
              </a:rPr>
              <a:t>Giordano</a:t>
            </a:r>
            <a:endParaRPr lang="pt-BR" sz="2800" b="1" dirty="0">
              <a:latin typeface="Great Day Personal Use" pitchFamily="2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2060848"/>
            <a:ext cx="9144000" cy="440120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andara" pitchFamily="34" charset="0"/>
              </a:rPr>
              <a:t>NÍVEL MESO  </a:t>
            </a:r>
            <a:r>
              <a:rPr lang="bg-BG" sz="2800" b="1" dirty="0" smtClean="0">
                <a:solidFill>
                  <a:srgbClr val="000000"/>
                </a:solidFill>
                <a:latin typeface="Candara" pitchFamily="34" charset="0"/>
              </a:rPr>
              <a:t>- </a:t>
            </a:r>
            <a:r>
              <a:rPr lang="pt-BR" sz="2800" b="1" dirty="0" smtClean="0">
                <a:solidFill>
                  <a:srgbClr val="000000"/>
                </a:solidFill>
                <a:latin typeface="Candara" pitchFamily="34" charset="0"/>
              </a:rPr>
              <a:t>gestão, organização e tecnologia:</a:t>
            </a:r>
            <a:endParaRPr lang="bg-BG" sz="2800" b="1" dirty="0" smtClean="0">
              <a:solidFill>
                <a:srgbClr val="000000"/>
              </a:solidFill>
              <a:latin typeface="Candara" pitchFamily="34" charset="0"/>
            </a:endParaRPr>
          </a:p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 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Gestão e organização;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Custos e benefícios;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Tecnologia educacional;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Inovação e mudança;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Desenvolvimento profissional  e apoio ao corpo docente;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Serviços de apoio ao aluno;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Garantia de qualidade</a:t>
            </a:r>
            <a:r>
              <a:rPr lang="bg-BG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  <a:endParaRPr lang="pt-BR" sz="2800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525217" y="6488668"/>
            <a:ext cx="493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99"/>
                </a:solidFill>
                <a:latin typeface="Bookman Old Style" pitchFamily="18" charset="0"/>
              </a:rPr>
              <a:t>Fonte: Zawacki-Ritcher</a:t>
            </a:r>
            <a:r>
              <a:rPr lang="bg-BG" dirty="0">
                <a:solidFill>
                  <a:srgbClr val="000099"/>
                </a:solidFill>
                <a:latin typeface="Bookman Old Style" pitchFamily="18" charset="0"/>
              </a:rPr>
              <a:t> e Anderson</a:t>
            </a:r>
            <a:r>
              <a:rPr lang="pt-BR" dirty="0">
                <a:solidFill>
                  <a:srgbClr val="000099"/>
                </a:solidFill>
                <a:latin typeface="Bookman Old Style" pitchFamily="18" charset="0"/>
              </a:rPr>
              <a:t> (</a:t>
            </a:r>
            <a:r>
              <a:rPr lang="bg-BG" dirty="0">
                <a:solidFill>
                  <a:srgbClr val="000099"/>
                </a:solidFill>
                <a:latin typeface="Bookman Old Style" pitchFamily="18" charset="0"/>
              </a:rPr>
              <a:t>2015</a:t>
            </a:r>
            <a:r>
              <a:rPr lang="pt-BR" dirty="0">
                <a:solidFill>
                  <a:srgbClr val="000099"/>
                </a:solidFill>
                <a:latin typeface="Bookman Old Style" pitchFamily="18" charset="0"/>
              </a:rPr>
              <a:t>)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10" name="CaixaDeTexto 4"/>
          <p:cNvSpPr txBox="1"/>
          <p:nvPr/>
        </p:nvSpPr>
        <p:spPr>
          <a:xfrm>
            <a:off x="6433" y="548680"/>
            <a:ext cx="913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ea typeface="ＤＦ明朝体W5" pitchFamily="49" charset="-128"/>
              </a:rPr>
              <a:t>Quais as categorias utilizadas para análise?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  <a:ea typeface="ＤＦ明朝体W5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06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68" y="2132856"/>
            <a:ext cx="9147267" cy="31085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andara" pitchFamily="34" charset="0"/>
              </a:rPr>
              <a:t>NÍVEL MICRO</a:t>
            </a:r>
            <a:r>
              <a:rPr lang="bg-BG" sz="2800" b="1" dirty="0" smtClean="0">
                <a:solidFill>
                  <a:srgbClr val="000000"/>
                </a:solidFill>
                <a:latin typeface="Candara" pitchFamily="34" charset="0"/>
              </a:rPr>
              <a:t> - </a:t>
            </a:r>
            <a:r>
              <a:rPr lang="pt-BR" sz="2800" b="1" dirty="0" smtClean="0">
                <a:solidFill>
                  <a:srgbClr val="000000"/>
                </a:solidFill>
                <a:latin typeface="Candara" pitchFamily="34" charset="0"/>
              </a:rPr>
              <a:t> ensino e aprendizagem na EaD: </a:t>
            </a:r>
            <a:endParaRPr lang="bg-BG" sz="2800" b="1" dirty="0" smtClean="0">
              <a:solidFill>
                <a:srgbClr val="000000"/>
              </a:solidFill>
              <a:latin typeface="Candara" pitchFamily="34" charset="0"/>
            </a:endParaRPr>
          </a:p>
          <a:p>
            <a:pPr lvl="1"/>
            <a:endParaRPr lang="pt-BR" sz="2800" b="1" dirty="0" smtClean="0">
              <a:solidFill>
                <a:srgbClr val="000000"/>
              </a:solidFill>
              <a:latin typeface="Candar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Design instrucional ou da aprendizagem;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Interação e comunicação em comunidades de aprendizagem;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Características dos alunos.</a:t>
            </a:r>
          </a:p>
          <a:p>
            <a:pPr lvl="1"/>
            <a:endParaRPr lang="pt-BR" sz="28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0" name="Retângulo 8"/>
          <p:cNvSpPr/>
          <p:nvPr/>
        </p:nvSpPr>
        <p:spPr>
          <a:xfrm>
            <a:off x="3563888" y="6488668"/>
            <a:ext cx="493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99"/>
                </a:solidFill>
                <a:latin typeface="Bookman Old Style" pitchFamily="18" charset="0"/>
              </a:rPr>
              <a:t>Fonte: Zawacki-Ritcher</a:t>
            </a:r>
            <a:r>
              <a:rPr lang="bg-BG" dirty="0">
                <a:solidFill>
                  <a:srgbClr val="000099"/>
                </a:solidFill>
                <a:latin typeface="Bookman Old Style" pitchFamily="18" charset="0"/>
              </a:rPr>
              <a:t> e Anderson</a:t>
            </a:r>
            <a:r>
              <a:rPr lang="pt-BR" dirty="0">
                <a:solidFill>
                  <a:srgbClr val="000099"/>
                </a:solidFill>
                <a:latin typeface="Bookman Old Style" pitchFamily="18" charset="0"/>
              </a:rPr>
              <a:t> (</a:t>
            </a:r>
            <a:r>
              <a:rPr lang="bg-BG" dirty="0">
                <a:solidFill>
                  <a:srgbClr val="000099"/>
                </a:solidFill>
                <a:latin typeface="Bookman Old Style" pitchFamily="18" charset="0"/>
              </a:rPr>
              <a:t>2015</a:t>
            </a:r>
            <a:r>
              <a:rPr lang="pt-BR" dirty="0">
                <a:solidFill>
                  <a:srgbClr val="000099"/>
                </a:solidFill>
                <a:latin typeface="Bookman Old Style" pitchFamily="18" charset="0"/>
              </a:rPr>
              <a:t>)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11" name="CaixaDeTexto 4"/>
          <p:cNvSpPr txBox="1"/>
          <p:nvPr/>
        </p:nvSpPr>
        <p:spPr>
          <a:xfrm>
            <a:off x="6433" y="548680"/>
            <a:ext cx="913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ea typeface="ＤＦ明朝体W5" pitchFamily="49" charset="-128"/>
              </a:rPr>
              <a:t>Quais as categorias utilizadas para análise?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  <a:ea typeface="ＤＦ明朝体W5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53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282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800" b="1" dirty="0">
                <a:solidFill>
                  <a:srgbClr val="000099"/>
                </a:solidFill>
                <a:latin typeface="Bookman Old Style" pitchFamily="18" charset="0"/>
                <a:ea typeface="ＤＦ明朝体W5" pitchFamily="49" charset="-128"/>
              </a:rPr>
              <a:t>Quantos e quais são os grupos de pesquisa?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3528" y="1013081"/>
          <a:ext cx="8568952" cy="5440254"/>
        </p:xfrm>
        <a:graphic>
          <a:graphicData uri="http://schemas.openxmlformats.org/drawingml/2006/table">
            <a:tbl>
              <a:tblPr/>
              <a:tblGrid>
                <a:gridCol w="894152"/>
                <a:gridCol w="7674800"/>
              </a:tblGrid>
              <a:tr h="31961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Número  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Nome 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do Grupo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Cooperação e Avaliação em Educação a distância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à Distância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à Distância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a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distância e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Práticas Educativas Comunicacionais e Interculturais - EDaPECI 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a distância e Tecnologia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a distância na Graduação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a distância: mitos e desafios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Estudos em Educação a Distância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GEEAD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4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 Estudos em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Tecnologia–Educacional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 Educação a Distância - GETED 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6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Gestão, Recursos Tecnológicos e Práticas Pedagógicas em Educação a Distância - GRTPED 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Estudos e Pesquisas em Educação a distância- GEPEAD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Estudos e Pesquisas em Educação a distância- GEPEAD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 Extensão em Educação Científica, Popularização das Ciências e Interface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GPEPOP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em Educação Superior: políticas, avaliação e gestão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GESPAG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em Educação a Distância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em Educação a distância- </a:t>
                      </a:r>
                      <a:r>
                        <a:rPr lang="pt-BR" sz="1400" dirty="0" err="1">
                          <a:latin typeface="Arial"/>
                          <a:ea typeface="Times New Roman"/>
                          <a:cs typeface="Times New Roman"/>
                        </a:rPr>
                        <a:t>GPE@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em Educação a </a:t>
                      </a:r>
                      <a:r>
                        <a:rPr lang="pt-BR" sz="1400" dirty="0" err="1">
                          <a:latin typeface="Arial"/>
                          <a:ea typeface="Times New Roman"/>
                          <a:cs typeface="Times New Roman"/>
                        </a:rPr>
                        <a:t>distânciada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UFSJ - GPEAD/UFSJ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Grupo de Pesquisa em Educação Aberta e a Distância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latin typeface="Arial"/>
                          <a:ea typeface="Times New Roman"/>
                          <a:cs typeface="Times New Roman"/>
                        </a:rPr>
                        <a:t>EducAção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Digital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e Tecnologia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em Ciências da Natureza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Profissional e Tecnológica</a:t>
                      </a: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88032" y="6454497"/>
            <a:ext cx="4355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Diretório dos Grupos de Pesquisa no Brasil do CNPq (2017). </a:t>
            </a:r>
            <a:br>
              <a:rPr lang="pt-BR" sz="1100" dirty="0" smtClean="0"/>
            </a:br>
            <a:r>
              <a:rPr lang="pt-BR" sz="1100" dirty="0" smtClean="0"/>
              <a:t>Nota: dados trabalhados pelas autoras.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1259632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Quadro 1 – </a:t>
            </a:r>
            <a:r>
              <a:rPr lang="pt-BR" dirty="0" smtClean="0"/>
              <a:t>Nome dos grupos de pesquisa investigados</a:t>
            </a:r>
            <a:r>
              <a:rPr lang="pt-BR" dirty="0" smtClean="0">
                <a:latin typeface="Bookman Old Style" pitchFamily="18" charset="0"/>
              </a:rPr>
              <a:t> </a:t>
            </a:r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5656" y="40466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O que os dados revelaram?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26876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Onde os grupos estão situados?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51589"/>
              </p:ext>
            </p:extLst>
          </p:nvPr>
        </p:nvGraphicFramePr>
        <p:xfrm>
          <a:off x="179512" y="3645024"/>
          <a:ext cx="3168352" cy="262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26"/>
                <a:gridCol w="1126526"/>
              </a:tblGrid>
              <a:tr h="33483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Região brasileira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latin typeface="Arial" pitchFamily="34" charset="0"/>
                          <a:cs typeface="Arial" pitchFamily="34" charset="0"/>
                        </a:rPr>
                        <a:t>Qtidade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Norte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Nordeste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Centro-oeste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Sudeste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Sul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562" marR="82562" marT="41281" marB="41281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4381"/>
              </p:ext>
            </p:extLst>
          </p:nvPr>
        </p:nvGraphicFramePr>
        <p:xfrm>
          <a:off x="3491881" y="3645024"/>
          <a:ext cx="5400600" cy="224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059"/>
                <a:gridCol w="1144605"/>
                <a:gridCol w="2252936"/>
              </a:tblGrid>
              <a:tr h="59711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Categoria Administrativa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latin typeface="Arial" pitchFamily="34" charset="0"/>
                          <a:cs typeface="Arial" pitchFamily="34" charset="0"/>
                        </a:rPr>
                        <a:t>Qtidade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Vínculo 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</a:tr>
              <a:tr h="116053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Pública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8 Inst. Fed.</a:t>
                      </a:r>
                    </a:p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7 Univers.Fed.</a:t>
                      </a:r>
                    </a:p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2000" baseline="0" dirty="0" smtClean="0">
                          <a:latin typeface="Arial" pitchFamily="34" charset="0"/>
                          <a:cs typeface="Arial" pitchFamily="34" charset="0"/>
                        </a:rPr>
                        <a:t> Univers. Estad.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</a:tr>
              <a:tr h="34594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Particular</a:t>
                      </a:r>
                      <a:r>
                        <a:rPr lang="pt-BR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302" marR="85302" marT="42651" marB="42651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347864" y="6396335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Diretório dos Grupos de Pesquisa no Brasil do CNPq (2017). </a:t>
            </a:r>
            <a:br>
              <a:rPr lang="pt-BR" sz="1200" dirty="0" smtClean="0"/>
            </a:br>
            <a:r>
              <a:rPr lang="pt-BR" sz="1200" dirty="0" smtClean="0"/>
              <a:t>Nota: dados trabalhados pelas autoras.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91683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Bookman Old Style" pitchFamily="18" charset="0"/>
              </a:rPr>
              <a:t>Tabela 1 </a:t>
            </a:r>
            <a:r>
              <a:rPr lang="pt-BR" sz="2400" dirty="0" smtClean="0">
                <a:latin typeface="Bookman Old Style" pitchFamily="18" charset="0"/>
              </a:rPr>
              <a:t>- Região brasileira onde grupos analisados estão localizados 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11960" y="1988840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Bookman Old Style" pitchFamily="18" charset="0"/>
              </a:rPr>
              <a:t>Tabela 2 </a:t>
            </a:r>
            <a:r>
              <a:rPr lang="pt-BR" sz="2400" dirty="0" smtClean="0">
                <a:latin typeface="Bookman Old Style" pitchFamily="18" charset="0"/>
              </a:rPr>
              <a:t>– Categoria administrativa e vínculo das instituições dos grupos analisados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04664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Qual tempo de existência dos grupos de pesquisa estudados?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7" name="Chart 4"/>
          <p:cNvGraphicFramePr/>
          <p:nvPr/>
        </p:nvGraphicFramePr>
        <p:xfrm>
          <a:off x="611560" y="2348880"/>
          <a:ext cx="7920880" cy="375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259632" y="1772816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Bookman Old Style" pitchFamily="18" charset="0"/>
              </a:rPr>
              <a:t>Gráfico 1 -</a:t>
            </a:r>
            <a:r>
              <a:rPr lang="pt-BR" sz="2400" dirty="0" smtClean="0">
                <a:latin typeface="Bookman Old Style" pitchFamily="18" charset="0"/>
              </a:rPr>
              <a:t> Número de grupos e ano de formação </a:t>
            </a:r>
            <a:br>
              <a:rPr lang="pt-BR" sz="2400" dirty="0" smtClean="0">
                <a:latin typeface="Bookman Old Style" pitchFamily="18" charset="0"/>
              </a:rPr>
            </a:b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6351711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Diretório dos Grupos de Pesquisa no Brasil do CNPq (2017). </a:t>
            </a:r>
            <a:br>
              <a:rPr lang="pt-BR" sz="1200" dirty="0" smtClean="0"/>
            </a:br>
            <a:r>
              <a:rPr lang="pt-BR" sz="1200" dirty="0" smtClean="0"/>
              <a:t>Nota: dados trabalhados pelas autoras.</a:t>
            </a:r>
            <a:endParaRPr lang="pt-BR" sz="12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0466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Qual</a:t>
            </a:r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 n</a:t>
            </a:r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ível de formação dos pesquisadores que integram os grupos investigados</a:t>
            </a:r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?</a:t>
            </a:r>
            <a:endParaRPr lang="pt-BR" sz="28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6351711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Diretório dos Grupos de Pesquisa no Brasil do CNPq (2017). </a:t>
            </a:r>
            <a:br>
              <a:rPr lang="pt-BR" sz="1200" dirty="0" smtClean="0"/>
            </a:br>
            <a:r>
              <a:rPr lang="pt-BR" sz="1200" dirty="0" smtClean="0"/>
              <a:t>Nota: dados trabalhados pelas autoras.</a:t>
            </a:r>
            <a:endParaRPr lang="pt-BR" sz="1200" dirty="0"/>
          </a:p>
        </p:txBody>
      </p:sp>
      <p:graphicFrame>
        <p:nvGraphicFramePr>
          <p:cNvPr id="11" name="Chart 2"/>
          <p:cNvGraphicFramePr/>
          <p:nvPr>
            <p:extLst>
              <p:ext uri="{D42A27DB-BD31-4B8C-83A1-F6EECF244321}">
                <p14:modId xmlns:p14="http://schemas.microsoft.com/office/powerpoint/2010/main" val="1345563956"/>
              </p:ext>
            </p:extLst>
          </p:nvPr>
        </p:nvGraphicFramePr>
        <p:xfrm>
          <a:off x="0" y="2204864"/>
          <a:ext cx="8964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395536" y="162880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Bookman Old Style" pitchFamily="18" charset="0"/>
              </a:rPr>
              <a:t>Gráfico 2 - </a:t>
            </a:r>
            <a:r>
              <a:rPr lang="pt-BR" sz="2400" dirty="0" smtClean="0">
                <a:latin typeface="Bookman Old Style" pitchFamily="18" charset="0"/>
                <a:cs typeface="Times New Roman" pitchFamily="18" charset="0"/>
              </a:rPr>
              <a:t>N</a:t>
            </a:r>
            <a:r>
              <a:rPr lang="pt-BR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ível de formação dos pesquisadores que integram os grupos investigados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  Quantos integrantes compõem os grupos de pesquisa?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59632" y="1268760"/>
            <a:ext cx="7110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Bookman Old Style" pitchFamily="18" charset="0"/>
              </a:rPr>
              <a:t>Gráfico 3 - </a:t>
            </a:r>
            <a:r>
              <a:rPr lang="pt-BR" sz="2400" dirty="0" smtClean="0">
                <a:latin typeface="Bookman Old Style" pitchFamily="18" charset="0"/>
              </a:rPr>
              <a:t>Número de integrantes por grupo </a:t>
            </a:r>
            <a:br>
              <a:rPr lang="pt-BR" sz="2400" dirty="0" smtClean="0">
                <a:latin typeface="Bookman Old Style" pitchFamily="18" charset="0"/>
              </a:rPr>
            </a:b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6351711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Diretório dos Grupos de Pesquisa no Brasil do CNPq (2017). </a:t>
            </a:r>
            <a:br>
              <a:rPr lang="pt-BR" sz="1200" dirty="0" smtClean="0"/>
            </a:br>
            <a:r>
              <a:rPr lang="pt-BR" sz="1200" dirty="0" smtClean="0"/>
              <a:t>Nota: dados trabalhados pelas autoras.</a:t>
            </a:r>
            <a:endParaRPr lang="pt-BR" sz="12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16</a:t>
            </a:fld>
            <a:endParaRPr lang="pt-BR"/>
          </a:p>
        </p:txBody>
      </p:sp>
      <p:graphicFrame>
        <p:nvGraphicFramePr>
          <p:cNvPr id="11" name="Chart 8"/>
          <p:cNvGraphicFramePr/>
          <p:nvPr>
            <p:extLst>
              <p:ext uri="{D42A27DB-BD31-4B8C-83A1-F6EECF244321}">
                <p14:modId xmlns:p14="http://schemas.microsoft.com/office/powerpoint/2010/main" val="4042645052"/>
              </p:ext>
            </p:extLst>
          </p:nvPr>
        </p:nvGraphicFramePr>
        <p:xfrm>
          <a:off x="0" y="1844824"/>
          <a:ext cx="8964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Qual número de integrantes por ano de formação?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Bookman Old Style" pitchFamily="18" charset="0"/>
              </a:rPr>
              <a:t>Gráfico 4:</a:t>
            </a:r>
            <a:r>
              <a:rPr lang="pt-BR" sz="2400" dirty="0" smtClean="0">
                <a:latin typeface="Bookman Old Style" pitchFamily="18" charset="0"/>
              </a:rPr>
              <a:t> Ano de formação X número de integrantes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6351711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Diretório dos Grupos de Pesquisa no Brasil do CNPq (2017). </a:t>
            </a:r>
            <a:br>
              <a:rPr lang="pt-BR" sz="1200" dirty="0" smtClean="0"/>
            </a:br>
            <a:r>
              <a:rPr lang="pt-BR" sz="1200" dirty="0" smtClean="0"/>
              <a:t>Nota: dados trabalhados pelas autoras.</a:t>
            </a:r>
            <a:endParaRPr lang="pt-BR" sz="12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17</a:t>
            </a:fld>
            <a:endParaRPr lang="pt-BR"/>
          </a:p>
        </p:txBody>
      </p:sp>
      <p:graphicFrame>
        <p:nvGraphicFramePr>
          <p:cNvPr id="11" name="Chart 7"/>
          <p:cNvGraphicFramePr/>
          <p:nvPr>
            <p:extLst>
              <p:ext uri="{D42A27DB-BD31-4B8C-83A1-F6EECF244321}">
                <p14:modId xmlns:p14="http://schemas.microsoft.com/office/powerpoint/2010/main" val="2008304080"/>
              </p:ext>
            </p:extLst>
          </p:nvPr>
        </p:nvGraphicFramePr>
        <p:xfrm>
          <a:off x="179512" y="1988840"/>
          <a:ext cx="86548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8856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Sobre as linhas de pesquisa...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99592" y="1268760"/>
            <a:ext cx="7110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Bookman Old Style" pitchFamily="18" charset="0"/>
              </a:rPr>
              <a:t>Gráfico 5 -</a:t>
            </a:r>
            <a:r>
              <a:rPr lang="pt-BR" sz="2400" dirty="0" smtClean="0">
                <a:latin typeface="Bookman Old Style" pitchFamily="18" charset="0"/>
              </a:rPr>
              <a:t> Número de linhas de pesquisa</a:t>
            </a:r>
            <a:endParaRPr lang="pt-BR" sz="2400" dirty="0">
              <a:latin typeface="Bookman Old Style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6351711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Diretório dos Grupos de Pesquisa no Brasil do CNPq (2017). </a:t>
            </a:r>
            <a:br>
              <a:rPr lang="pt-BR" sz="1200" dirty="0" smtClean="0"/>
            </a:br>
            <a:r>
              <a:rPr lang="pt-BR" sz="1200" dirty="0" smtClean="0"/>
              <a:t>Nota: dados trabalhados pelas autoras.</a:t>
            </a:r>
            <a:endParaRPr lang="pt-BR" sz="12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18</a:t>
            </a:fld>
            <a:endParaRPr lang="pt-BR"/>
          </a:p>
        </p:txBody>
      </p:sp>
      <p:graphicFrame>
        <p:nvGraphicFramePr>
          <p:cNvPr id="11" name="Chart 9"/>
          <p:cNvGraphicFramePr/>
          <p:nvPr/>
        </p:nvGraphicFramePr>
        <p:xfrm>
          <a:off x="323528" y="1484784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76672"/>
            <a:ext cx="8856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Repercussões, parcerias e produtos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-180528" y="1240339"/>
            <a:ext cx="9422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 smtClean="0">
                <a:latin typeface="Bookman Old Style"/>
                <a:cs typeface="Bookman Old Style"/>
              </a:rPr>
              <a:t>- </a:t>
            </a:r>
            <a:r>
              <a:rPr lang="bg-BG" sz="2400" dirty="0" smtClean="0">
                <a:latin typeface="Bookman Old Style"/>
                <a:cs typeface="Bookman Old Style"/>
              </a:rPr>
              <a:t>S</a:t>
            </a:r>
            <a:r>
              <a:rPr lang="pt-BR" sz="2400" dirty="0" smtClean="0">
                <a:latin typeface="Bookman Old Style"/>
                <a:cs typeface="Bookman Old Style"/>
              </a:rPr>
              <a:t>ó</a:t>
            </a:r>
            <a:r>
              <a:rPr lang="pt-BR" sz="2400" b="1" dirty="0" smtClean="0">
                <a:latin typeface="Bookman Old Style"/>
                <a:cs typeface="Bookman Old Style"/>
              </a:rPr>
              <a:t> 7 grupos definiram </a:t>
            </a:r>
            <a:r>
              <a:rPr lang="pt-BR" sz="2400" dirty="0" smtClean="0">
                <a:latin typeface="Bookman Old Style"/>
                <a:cs typeface="Bookman Old Style"/>
              </a:rPr>
              <a:t>os </a:t>
            </a:r>
            <a:r>
              <a:rPr lang="pt-BR" sz="2400" b="1" dirty="0" smtClean="0">
                <a:latin typeface="Bookman Old Style"/>
                <a:cs typeface="Bookman Old Style"/>
              </a:rPr>
              <a:t>resultados</a:t>
            </a:r>
            <a:r>
              <a:rPr lang="pt-BR" sz="2400" b="1" dirty="0">
                <a:latin typeface="Bookman Old Style"/>
                <a:cs typeface="Bookman Old Style"/>
              </a:rPr>
              <a:t>/</a:t>
            </a:r>
            <a:r>
              <a:rPr lang="pt-BR" sz="2400" b="1" dirty="0" smtClean="0">
                <a:latin typeface="Bookman Old Style"/>
                <a:cs typeface="Bookman Old Style"/>
              </a:rPr>
              <a:t>produtos de suas atividades</a:t>
            </a:r>
            <a:r>
              <a:rPr lang="bg-BG" sz="2400" b="1" dirty="0" smtClean="0">
                <a:latin typeface="Bookman Old Style"/>
                <a:cs typeface="Bookman Old Style"/>
              </a:rPr>
              <a:t>. </a:t>
            </a:r>
          </a:p>
          <a:p>
            <a:pPr lvl="1"/>
            <a:endParaRPr lang="bg-BG" sz="2400" b="1" dirty="0" smtClean="0">
              <a:latin typeface="Bookman Old Style"/>
              <a:cs typeface="Bookman Old Style"/>
            </a:endParaRPr>
          </a:p>
          <a:p>
            <a:pPr lvl="1"/>
            <a:r>
              <a:rPr lang="pt-BR" sz="2400" dirty="0" smtClean="0">
                <a:latin typeface="Bookman Old Style"/>
                <a:cs typeface="Bookman Old Style"/>
              </a:rPr>
              <a:t>- Os </a:t>
            </a:r>
            <a:r>
              <a:rPr lang="pt-BR" sz="2400" dirty="0">
                <a:latin typeface="Bookman Old Style"/>
                <a:cs typeface="Bookman Old Style"/>
              </a:rPr>
              <a:t>grupos </a:t>
            </a:r>
            <a:r>
              <a:rPr lang="pt-BR" sz="2400" b="1" dirty="0" smtClean="0">
                <a:latin typeface="Bookman Old Style"/>
                <a:cs typeface="Bookman Old Style"/>
              </a:rPr>
              <a:t>não produziram </a:t>
            </a:r>
            <a:r>
              <a:rPr lang="pt-BR" sz="2400" b="1" dirty="0">
                <a:latin typeface="Bookman Old Style"/>
                <a:cs typeface="Bookman Old Style"/>
              </a:rPr>
              <a:t>equipamentos e </a:t>
            </a:r>
            <a:r>
              <a:rPr lang="pt-BR" sz="2400" b="1" dirty="0" smtClean="0">
                <a:latin typeface="Bookman Old Style"/>
                <a:cs typeface="Bookman Old Style"/>
              </a:rPr>
              <a:t>softwares</a:t>
            </a:r>
            <a:r>
              <a:rPr lang="pt-BR" sz="2400" dirty="0" smtClean="0">
                <a:latin typeface="Bookman Old Style"/>
                <a:cs typeface="Bookman Old Style"/>
              </a:rPr>
              <a:t>; </a:t>
            </a:r>
            <a:endParaRPr lang="pt-BR" sz="2400" dirty="0">
              <a:latin typeface="Bookman Old Style"/>
              <a:cs typeface="Bookman Old Style"/>
            </a:endParaRPr>
          </a:p>
          <a:p>
            <a:pPr lvl="1"/>
            <a:endParaRPr lang="bg-BG" sz="2400" dirty="0" smtClean="0">
              <a:latin typeface="Bookman Old Style"/>
              <a:cs typeface="Bookman Old Style"/>
            </a:endParaRPr>
          </a:p>
          <a:p>
            <a:pPr lvl="1"/>
            <a:r>
              <a:rPr lang="pt-BR" sz="2400" dirty="0" smtClean="0">
                <a:latin typeface="Bookman Old Style"/>
                <a:cs typeface="Bookman Old Style"/>
              </a:rPr>
              <a:t>- </a:t>
            </a:r>
            <a:r>
              <a:rPr lang="bg-BG" sz="2400" b="1" dirty="0" smtClean="0">
                <a:latin typeface="Bookman Old Style"/>
                <a:cs typeface="Bookman Old Style"/>
              </a:rPr>
              <a:t>N</a:t>
            </a:r>
            <a:r>
              <a:rPr lang="pt-BR" sz="2400" b="1" dirty="0" err="1" smtClean="0">
                <a:latin typeface="Bookman Old Style"/>
                <a:cs typeface="Bookman Old Style"/>
              </a:rPr>
              <a:t>enhum</a:t>
            </a:r>
            <a:r>
              <a:rPr lang="pt-BR" sz="2400" b="1" dirty="0" smtClean="0">
                <a:latin typeface="Bookman Old Style"/>
                <a:cs typeface="Bookman Old Style"/>
              </a:rPr>
              <a:t> está </a:t>
            </a:r>
            <a:r>
              <a:rPr lang="pt-BR" sz="2400" b="1" dirty="0">
                <a:latin typeface="Bookman Old Style"/>
                <a:cs typeface="Bookman Old Style"/>
              </a:rPr>
              <a:t>articulado </a:t>
            </a:r>
            <a:r>
              <a:rPr lang="bg-BG" sz="2400" dirty="0" smtClean="0">
                <a:latin typeface="Bookman Old Style"/>
                <a:cs typeface="Bookman Old Style"/>
              </a:rPr>
              <a:t>com</a:t>
            </a:r>
            <a:r>
              <a:rPr lang="pt-BR" sz="2400" dirty="0" smtClean="0">
                <a:latin typeface="Bookman Old Style"/>
                <a:cs typeface="Bookman Old Style"/>
              </a:rPr>
              <a:t> </a:t>
            </a:r>
            <a:r>
              <a:rPr lang="pt-BR" sz="2400" dirty="0">
                <a:latin typeface="Bookman Old Style"/>
                <a:cs typeface="Bookman Old Style"/>
              </a:rPr>
              <a:t>redes de trabalho e </a:t>
            </a:r>
            <a:r>
              <a:rPr lang="pt-BR" sz="2400" dirty="0" smtClean="0">
                <a:latin typeface="Bookman Old Style"/>
                <a:cs typeface="Bookman Old Style"/>
              </a:rPr>
              <a:t>pesquisa; </a:t>
            </a:r>
            <a:endParaRPr lang="bg-BG" sz="2400" dirty="0" smtClean="0">
              <a:latin typeface="Bookman Old Style"/>
              <a:cs typeface="Bookman Old Style"/>
            </a:endParaRPr>
          </a:p>
          <a:p>
            <a:pPr lvl="1"/>
            <a:r>
              <a:rPr lang="pt-BR" sz="2400" dirty="0" smtClean="0">
                <a:latin typeface="Bookman Old Style"/>
                <a:cs typeface="Bookman Old Style"/>
              </a:rPr>
              <a:t> </a:t>
            </a:r>
          </a:p>
          <a:p>
            <a:pPr lvl="1"/>
            <a:r>
              <a:rPr lang="pt-BR" sz="2400" b="1" dirty="0" smtClean="0">
                <a:latin typeface="Bookman Old Style"/>
                <a:cs typeface="Bookman Old Style"/>
              </a:rPr>
              <a:t>Divulgação online em sites e plataformas/redes sociais</a:t>
            </a:r>
            <a:r>
              <a:rPr lang="bg-BG" sz="2400" b="1" dirty="0" smtClean="0">
                <a:latin typeface="Bookman Old Style"/>
                <a:cs typeface="Bookman Old Style"/>
              </a:rPr>
              <a:t>: </a:t>
            </a:r>
            <a:r>
              <a:rPr lang="pt-BR" sz="2400" dirty="0" smtClean="0">
                <a:latin typeface="Bookman Old Style"/>
                <a:cs typeface="Bookman Old Style"/>
              </a:rPr>
              <a:t>7 </a:t>
            </a:r>
            <a:r>
              <a:rPr lang="pt-BR" sz="2400" dirty="0">
                <a:latin typeface="Bookman Old Style"/>
                <a:cs typeface="Bookman Old Style"/>
              </a:rPr>
              <a:t>utilizaram outras formas de divulgação </a:t>
            </a:r>
            <a:r>
              <a:rPr lang="bg-BG" sz="2400" dirty="0" smtClean="0">
                <a:latin typeface="Bookman Old Style"/>
                <a:cs typeface="Bookman Old Style"/>
              </a:rPr>
              <a:t>-</a:t>
            </a:r>
            <a:r>
              <a:rPr lang="pt-BR" sz="2400" dirty="0" smtClean="0">
                <a:latin typeface="Bookman Old Style"/>
                <a:cs typeface="Bookman Old Style"/>
              </a:rPr>
              <a:t>equipe </a:t>
            </a:r>
            <a:r>
              <a:rPr lang="pt-BR" sz="2400" dirty="0">
                <a:latin typeface="Bookman Old Style"/>
                <a:cs typeface="Bookman Old Style"/>
              </a:rPr>
              <a:t>e histórico, como sites e/ou </a:t>
            </a:r>
            <a:r>
              <a:rPr lang="pt-BR" sz="2400" dirty="0" smtClean="0">
                <a:latin typeface="Bookman Old Style"/>
                <a:cs typeface="Bookman Old Style"/>
              </a:rPr>
              <a:t>blogs e 2 tem perfil no Facebook </a:t>
            </a:r>
            <a:r>
              <a:rPr lang="pt-BR" sz="2400" dirty="0">
                <a:latin typeface="Bookman Old Style"/>
                <a:cs typeface="Bookman Old Style"/>
              </a:rPr>
              <a:t>ou </a:t>
            </a:r>
            <a:r>
              <a:rPr lang="pt-BR" sz="2400" dirty="0" err="1">
                <a:latin typeface="Bookman Old Style"/>
                <a:cs typeface="Bookman Old Style"/>
              </a:rPr>
              <a:t>Twitter</a:t>
            </a:r>
            <a:r>
              <a:rPr lang="pt-BR" sz="2400" dirty="0">
                <a:latin typeface="Bookman Old Style"/>
                <a:cs typeface="Bookman Old Styl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442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2276872"/>
            <a:ext cx="9144000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rgbClr val="000099"/>
                </a:solidFill>
                <a:latin typeface="Bodoni Bk BT" pitchFamily="18" charset="0"/>
                <a:ea typeface="Microsoft Sans Serif" pitchFamily="34" charset="0"/>
                <a:cs typeface="Microsoft Sans Serif" pitchFamily="34" charset="0"/>
              </a:rPr>
              <a:t>De onde partimos?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rgbClr val="000099"/>
                </a:solidFill>
                <a:latin typeface="Bodoni Bk BT" pitchFamily="18" charset="0"/>
                <a:ea typeface="Microsoft Sans Serif" pitchFamily="34" charset="0"/>
                <a:cs typeface="Microsoft Sans Serif" pitchFamily="34" charset="0"/>
              </a:rPr>
              <a:t>Quais nossos objetivos?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rgbClr val="000099"/>
                </a:solidFill>
                <a:latin typeface="Bodoni Bk BT" pitchFamily="18" charset="0"/>
                <a:ea typeface="Microsoft Sans Serif" pitchFamily="34" charset="0"/>
                <a:cs typeface="Microsoft Sans Serif" pitchFamily="34" charset="0"/>
              </a:rPr>
              <a:t>Como coletamos e analisamos os dados?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rgbClr val="000099"/>
                </a:solidFill>
                <a:latin typeface="Bodoni Bk BT" pitchFamily="18" charset="0"/>
                <a:ea typeface="Microsoft Sans Serif" pitchFamily="34" charset="0"/>
                <a:cs typeface="Microsoft Sans Serif" pitchFamily="34" charset="0"/>
              </a:rPr>
              <a:t>O que os dados revelaram?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3103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Temas</a:t>
            </a:r>
            <a:r>
              <a:rPr lang="bg-BG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de </a:t>
            </a:r>
            <a:r>
              <a:rPr lang="pt-BR" sz="3200" b="1" dirty="0">
                <a:solidFill>
                  <a:srgbClr val="000099"/>
                </a:solidFill>
                <a:latin typeface="Bookman Old Style" pitchFamily="18" charset="0"/>
              </a:rPr>
              <a:t>estudo das linhas de pesquisa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investigadas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20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72128"/>
              </p:ext>
            </p:extLst>
          </p:nvPr>
        </p:nvGraphicFramePr>
        <p:xfrm>
          <a:off x="827584" y="2564904"/>
          <a:ext cx="74888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538"/>
                <a:gridCol w="268129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Nível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Quantidade 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Macro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18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Meso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31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Micro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18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Não informado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2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Sem relação com a temática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7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Total de linhas de pesquisa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Bookman Old Style" pitchFamily="18" charset="0"/>
                        </a:rPr>
                        <a:t>73</a:t>
                      </a:r>
                      <a:endParaRPr lang="pt-BR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76064" y="1484784"/>
            <a:ext cx="856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Tabela 3 </a:t>
            </a:r>
            <a:r>
              <a:rPr lang="pt-BR" sz="2400" dirty="0" smtClean="0"/>
              <a:t>– </a:t>
            </a:r>
            <a:r>
              <a:rPr lang="pt-BR" sz="2400" dirty="0" smtClean="0">
                <a:latin typeface="Bookman Old Style" pitchFamily="18" charset="0"/>
              </a:rPr>
              <a:t> Quantidade dos níveis de perspectiva nas linhas de pesquisa analisadas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899592" y="5877272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+mj-lt"/>
              </a:rPr>
              <a:t>Fonte: Dados trabalhados pelas autoras (2</a:t>
            </a:r>
            <a:r>
              <a:rPr lang="pt-BR" sz="1400" dirty="0" smtClean="0">
                <a:latin typeface="+mj-lt"/>
                <a:ea typeface="Times New Roman"/>
                <a:cs typeface="Times New Roman"/>
              </a:rPr>
              <a:t>0</a:t>
            </a:r>
            <a:r>
              <a:rPr lang="pt-BR" sz="1400" dirty="0" smtClean="0">
                <a:latin typeface="+mj-lt"/>
              </a:rPr>
              <a:t>17).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Temas</a:t>
            </a:r>
            <a:r>
              <a:rPr lang="bg-BG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de </a:t>
            </a:r>
            <a:r>
              <a:rPr lang="pt-BR" sz="3200" b="1" dirty="0">
                <a:solidFill>
                  <a:srgbClr val="000099"/>
                </a:solidFill>
                <a:latin typeface="Bookman Old Style" pitchFamily="18" charset="0"/>
              </a:rPr>
              <a:t>estudo das linhas de pesquisa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investigadas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1" name="Picture 10" descr="Macintosh HD:Users:jugiordano:Dropbox:Capturas de tela:Captura de tela 2017-09-13 21.28.0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32"/>
          <a:stretch>
            <a:fillRect/>
          </a:stretch>
        </p:blipFill>
        <p:spPr bwMode="auto">
          <a:xfrm>
            <a:off x="1043608" y="2204864"/>
            <a:ext cx="7200800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-324544" y="1772816"/>
            <a:ext cx="979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Tabela 4 </a:t>
            </a:r>
            <a:r>
              <a:rPr lang="pt-BR" sz="2000" dirty="0" smtClean="0"/>
              <a:t>– </a:t>
            </a:r>
            <a:r>
              <a:rPr lang="pt-BR" sz="2000" dirty="0" smtClean="0">
                <a:latin typeface="Bookman Old Style" pitchFamily="18" charset="0"/>
              </a:rPr>
              <a:t> Temas do nível macro nas linhas de pesquisa investigadas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1187624" y="6581001"/>
            <a:ext cx="8892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j-lt"/>
              </a:rPr>
              <a:t>Fonte: Dados trabalhados pelas autoras (2</a:t>
            </a:r>
            <a:r>
              <a:rPr lang="pt-BR" sz="1200" dirty="0" smtClean="0">
                <a:latin typeface="+mj-lt"/>
                <a:ea typeface="Times New Roman"/>
                <a:cs typeface="Times New Roman"/>
              </a:rPr>
              <a:t>0</a:t>
            </a:r>
            <a:r>
              <a:rPr lang="pt-BR" sz="1200" dirty="0" smtClean="0">
                <a:latin typeface="+mj-lt"/>
              </a:rPr>
              <a:t>17).</a:t>
            </a:r>
            <a:endParaRPr lang="pt-B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Temas</a:t>
            </a:r>
            <a:r>
              <a:rPr lang="bg-BG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de </a:t>
            </a:r>
            <a:r>
              <a:rPr lang="pt-BR" sz="3200" b="1" dirty="0">
                <a:solidFill>
                  <a:srgbClr val="000099"/>
                </a:solidFill>
                <a:latin typeface="Bookman Old Style" pitchFamily="18" charset="0"/>
              </a:rPr>
              <a:t>estudo das linhas de pesquisa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investigadas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Tabela 5 </a:t>
            </a:r>
            <a:r>
              <a:rPr lang="pt-BR" dirty="0" smtClean="0"/>
              <a:t>– </a:t>
            </a:r>
            <a:r>
              <a:rPr lang="pt-BR" dirty="0" smtClean="0">
                <a:latin typeface="Bookman Old Style" pitchFamily="18" charset="0"/>
              </a:rPr>
              <a:t> Temas do nível meso nas linhas de pesquisa investigadas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755576" y="1844824"/>
            <a:ext cx="7488833" cy="4680520"/>
            <a:chOff x="755576" y="1340768"/>
            <a:chExt cx="7488833" cy="4680520"/>
          </a:xfrm>
        </p:grpSpPr>
        <p:pic>
          <p:nvPicPr>
            <p:cNvPr id="11" name="Picture 10" descr="Macintosh HD:Users:jugiordano:Dropbox:Capturas de tela:Captura de tela 2017-09-13 21.28.07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83" b="30049"/>
            <a:stretch>
              <a:fillRect/>
            </a:stretch>
          </p:blipFill>
          <p:spPr bwMode="auto">
            <a:xfrm>
              <a:off x="755577" y="1916832"/>
              <a:ext cx="7488832" cy="4104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0" descr="Macintosh HD:Users:jugiordano:Dropbox:Capturas de tela:Captura de tela 2017-09-13 21.28.07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2" b="92241"/>
            <a:stretch>
              <a:fillRect/>
            </a:stretch>
          </p:blipFill>
          <p:spPr bwMode="auto">
            <a:xfrm>
              <a:off x="755576" y="1340768"/>
              <a:ext cx="7416824" cy="720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tângulo 8"/>
          <p:cNvSpPr/>
          <p:nvPr/>
        </p:nvSpPr>
        <p:spPr>
          <a:xfrm>
            <a:off x="755576" y="6525344"/>
            <a:ext cx="8892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j-lt"/>
              </a:rPr>
              <a:t>Fonte: Dados trabalhados pelas autoras (2</a:t>
            </a:r>
            <a:r>
              <a:rPr lang="pt-BR" sz="1200" dirty="0" smtClean="0">
                <a:latin typeface="+mj-lt"/>
                <a:ea typeface="Times New Roman"/>
                <a:cs typeface="Times New Roman"/>
              </a:rPr>
              <a:t>0</a:t>
            </a:r>
            <a:r>
              <a:rPr lang="pt-BR" sz="1200" dirty="0" smtClean="0">
                <a:latin typeface="+mj-lt"/>
              </a:rPr>
              <a:t>17).</a:t>
            </a:r>
            <a:endParaRPr lang="pt-B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55679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Tabela 6 </a:t>
            </a:r>
            <a:r>
              <a:rPr lang="pt-BR" dirty="0" smtClean="0"/>
              <a:t>– </a:t>
            </a:r>
            <a:r>
              <a:rPr lang="pt-BR" dirty="0" smtClean="0">
                <a:latin typeface="Bookman Old Style" pitchFamily="18" charset="0"/>
              </a:rPr>
              <a:t> Temas do nível micro nas linhas de pesquisa investigadas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179512" y="2204864"/>
            <a:ext cx="8424936" cy="2808312"/>
            <a:chOff x="1403648" y="2348880"/>
            <a:chExt cx="6480720" cy="2160240"/>
          </a:xfrm>
        </p:grpSpPr>
        <p:pic>
          <p:nvPicPr>
            <p:cNvPr id="11" name="Picture 10" descr="Macintosh HD:Users:jugiordano:Dropbox:Capturas de tela:Captura de tela 2017-09-13 21.28.07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65" b="13075"/>
            <a:stretch>
              <a:fillRect/>
            </a:stretch>
          </p:blipFill>
          <p:spPr bwMode="auto">
            <a:xfrm>
              <a:off x="1403648" y="2708920"/>
              <a:ext cx="6480720" cy="18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0" descr="Macintosh HD:Users:jugiordano:Dropbox:Capturas de tela:Captura de tela 2017-09-13 21.28.07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2" b="92241"/>
            <a:stretch>
              <a:fillRect/>
            </a:stretch>
          </p:blipFill>
          <p:spPr bwMode="auto">
            <a:xfrm>
              <a:off x="1403648" y="2348880"/>
              <a:ext cx="6408712" cy="5040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tângulo 8"/>
          <p:cNvSpPr/>
          <p:nvPr/>
        </p:nvSpPr>
        <p:spPr>
          <a:xfrm>
            <a:off x="323528" y="5240233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j-lt"/>
              </a:rPr>
              <a:t>Fonte: Dados trabalhados pelas autoras (2</a:t>
            </a:r>
            <a:r>
              <a:rPr lang="pt-BR" sz="1200" dirty="0" smtClean="0">
                <a:latin typeface="+mj-lt"/>
                <a:ea typeface="Times New Roman"/>
                <a:cs typeface="Times New Roman"/>
              </a:rPr>
              <a:t>0</a:t>
            </a:r>
            <a:r>
              <a:rPr lang="pt-BR" sz="1200" dirty="0" smtClean="0">
                <a:latin typeface="+mj-lt"/>
              </a:rPr>
              <a:t>17).</a:t>
            </a:r>
            <a:endParaRPr lang="pt-BR" sz="1200" dirty="0">
              <a:latin typeface="+mj-lt"/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Temas</a:t>
            </a:r>
            <a:r>
              <a:rPr lang="bg-BG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de </a:t>
            </a:r>
            <a:r>
              <a:rPr lang="pt-BR" sz="3200" b="1" dirty="0">
                <a:solidFill>
                  <a:srgbClr val="000099"/>
                </a:solidFill>
                <a:latin typeface="Bookman Old Style" pitchFamily="18" charset="0"/>
              </a:rPr>
              <a:t>estudo das linhas de pesquisa 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investigadas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686800" cy="381642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pt-BR" sz="2800" dirty="0" smtClean="0">
                <a:latin typeface="Bookman Old Style" pitchFamily="18" charset="0"/>
              </a:rPr>
              <a:t> Escolha teórico-metodológica contribuiu para retratar os grupos investigados; </a:t>
            </a:r>
            <a:endParaRPr lang="bg-BG" sz="2800" dirty="0" smtClean="0"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§"/>
            </a:pPr>
            <a:endParaRPr lang="pt-BR" sz="2800" dirty="0" smtClean="0"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t-BR" sz="2800" dirty="0" smtClean="0">
                <a:latin typeface="Bookman Old Style" pitchFamily="18" charset="0"/>
                <a:cs typeface="Bookman Old Style"/>
              </a:rPr>
              <a:t> </a:t>
            </a:r>
            <a:r>
              <a:rPr lang="bg-BG" sz="2800" dirty="0" smtClean="0">
                <a:latin typeface="Bookman Old Style" pitchFamily="18" charset="0"/>
                <a:cs typeface="Bookman Old Style"/>
              </a:rPr>
              <a:t>Encontramos</a:t>
            </a:r>
            <a:r>
              <a:rPr lang="pt-BR" sz="2800" dirty="0" smtClean="0">
                <a:latin typeface="Bookman Old Style" pitchFamily="18" charset="0"/>
                <a:cs typeface="Bookman Old Style"/>
              </a:rPr>
              <a:t> </a:t>
            </a:r>
            <a:r>
              <a:rPr lang="pt-BR" sz="2800" b="1" dirty="0" smtClean="0">
                <a:latin typeface="Bookman Old Style" pitchFamily="18" charset="0"/>
                <a:cs typeface="Bookman Old Style"/>
              </a:rPr>
              <a:t>lacunas, enfoques</a:t>
            </a:r>
            <a:r>
              <a:rPr lang="pt-BR" sz="2800" dirty="0" smtClean="0">
                <a:latin typeface="Bookman Old Style" pitchFamily="18" charset="0"/>
                <a:cs typeface="Bookman Old Style"/>
              </a:rPr>
              <a:t> e </a:t>
            </a:r>
            <a:r>
              <a:rPr lang="pt-BR" sz="2800" b="1" dirty="0" smtClean="0">
                <a:latin typeface="Bookman Old Style" pitchFamily="18" charset="0"/>
                <a:cs typeface="Bookman Old Style"/>
              </a:rPr>
              <a:t>tendências</a:t>
            </a:r>
            <a:r>
              <a:rPr lang="pt-BR" sz="2800" dirty="0" smtClean="0">
                <a:latin typeface="Bookman Old Style" pitchFamily="18" charset="0"/>
                <a:cs typeface="Bookman Old Style"/>
              </a:rPr>
              <a:t> investigativas</a:t>
            </a:r>
            <a:r>
              <a:rPr lang="bg-BG" sz="2800" dirty="0">
                <a:latin typeface="Bookman Old Style" pitchFamily="18" charset="0"/>
                <a:cs typeface="Bookman Old Styl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0" y="1599183"/>
            <a:ext cx="8856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g-BG" sz="3200" b="1" dirty="0" smtClean="0">
                <a:solidFill>
                  <a:srgbClr val="000099"/>
                </a:solidFill>
                <a:latin typeface="Bookman Old Style" pitchFamily="18" charset="0"/>
              </a:rPr>
              <a:t>Considerações finais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686800" cy="3888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LACUNAS</a:t>
            </a:r>
            <a:endParaRPr lang="bg-BG" sz="2800" b="1" dirty="0" smtClean="0">
              <a:latin typeface="Bookman Old Style"/>
              <a:cs typeface="Bookman Old Style"/>
            </a:endParaRPr>
          </a:p>
          <a:p>
            <a:r>
              <a:rPr lang="pt-BR" sz="2800" dirty="0" smtClean="0">
                <a:latin typeface="Bookman Old Style"/>
                <a:cs typeface="Bookman Old Style"/>
              </a:rPr>
              <a:t>no nível </a:t>
            </a:r>
            <a:r>
              <a:rPr lang="pt-BR" sz="2800" b="1" dirty="0" smtClean="0">
                <a:latin typeface="Bookman Old Style"/>
                <a:cs typeface="Bookman Old Style"/>
              </a:rPr>
              <a:t>macro</a:t>
            </a:r>
            <a:r>
              <a:rPr lang="bg-BG" sz="2800" dirty="0" smtClean="0">
                <a:latin typeface="Bookman Old Style"/>
                <a:cs typeface="Bookman Old Style"/>
              </a:rPr>
              <a:t>: </a:t>
            </a:r>
            <a:r>
              <a:rPr lang="pt-BR" sz="2800" dirty="0" smtClean="0">
                <a:latin typeface="Bookman Old Style"/>
                <a:cs typeface="Bookman Old Style"/>
              </a:rPr>
              <a:t>perspectiva social e política que evidenciem teorias e sistemas de Educação a Distância, assim como aspectos transculturais, equidade e ética</a:t>
            </a:r>
            <a:endParaRPr lang="bg-BG" sz="2800" dirty="0" smtClean="0">
              <a:latin typeface="Bookman Old Style"/>
              <a:cs typeface="Bookman Old Style"/>
            </a:endParaRPr>
          </a:p>
          <a:p>
            <a:r>
              <a:rPr lang="pt-BR" sz="2800" dirty="0" smtClean="0">
                <a:latin typeface="Bookman Old Style"/>
                <a:cs typeface="Bookman Old Style"/>
              </a:rPr>
              <a:t>No nível </a:t>
            </a:r>
            <a:r>
              <a:rPr lang="pt-BR" sz="2800" b="1" dirty="0" smtClean="0">
                <a:latin typeface="Bookman Old Style"/>
                <a:cs typeface="Bookman Old Style"/>
              </a:rPr>
              <a:t>meso</a:t>
            </a:r>
            <a:r>
              <a:rPr lang="pt-BR" sz="2800" dirty="0" smtClean="0">
                <a:latin typeface="Bookman Old Style"/>
                <a:cs typeface="Bookman Old Style"/>
              </a:rPr>
              <a:t>: questões </a:t>
            </a:r>
            <a:r>
              <a:rPr lang="pt-BR" sz="2800" dirty="0">
                <a:latin typeface="Bookman Old Style"/>
                <a:cs typeface="Bookman Old Style"/>
              </a:rPr>
              <a:t>relacionadas a custos e </a:t>
            </a:r>
            <a:r>
              <a:rPr lang="pt-BR" sz="2800" dirty="0" smtClean="0">
                <a:latin typeface="Bookman Old Style"/>
                <a:cs typeface="Bookman Old Style"/>
              </a:rPr>
              <a:t>benefícios;</a:t>
            </a:r>
            <a:r>
              <a:rPr lang="bg-BG" sz="2800" dirty="0" smtClean="0">
                <a:latin typeface="Bookman Old Style"/>
                <a:cs typeface="Bookman Old Style"/>
              </a:rPr>
              <a:t> </a:t>
            </a:r>
            <a:r>
              <a:rPr lang="pt-BR" sz="2800" dirty="0" smtClean="0">
                <a:latin typeface="Bookman Old Style"/>
                <a:cs typeface="Bookman Old Style"/>
              </a:rPr>
              <a:t>retorno </a:t>
            </a:r>
            <a:r>
              <a:rPr lang="pt-BR" sz="2800" dirty="0">
                <a:latin typeface="Bookman Old Style"/>
                <a:cs typeface="Bookman Old Style"/>
              </a:rPr>
              <a:t>dos </a:t>
            </a:r>
            <a:r>
              <a:rPr lang="pt-BR" sz="2800" dirty="0" smtClean="0">
                <a:latin typeface="Bookman Old Style"/>
                <a:cs typeface="Bookman Old Style"/>
              </a:rPr>
              <a:t>investimentos;</a:t>
            </a:r>
            <a:r>
              <a:rPr lang="bg-BG" sz="2800" dirty="0" smtClean="0">
                <a:latin typeface="Bookman Old Style"/>
                <a:cs typeface="Bookman Old Style"/>
              </a:rPr>
              <a:t> </a:t>
            </a:r>
            <a:r>
              <a:rPr lang="pt-BR" sz="2800" dirty="0" smtClean="0">
                <a:latin typeface="Bookman Old Style"/>
                <a:cs typeface="Bookman Old Style"/>
              </a:rPr>
              <a:t>serviços </a:t>
            </a:r>
            <a:r>
              <a:rPr lang="pt-BR" sz="2800" dirty="0">
                <a:latin typeface="Bookman Old Style"/>
                <a:cs typeface="Bookman Old Style"/>
              </a:rPr>
              <a:t>de apoio ao </a:t>
            </a:r>
            <a:r>
              <a:rPr lang="pt-BR" sz="2800" dirty="0" smtClean="0">
                <a:latin typeface="Bookman Old Style"/>
                <a:cs typeface="Bookman Old Style"/>
              </a:rPr>
              <a:t>aluno.</a:t>
            </a:r>
            <a:endParaRPr lang="bg-BG" sz="2800" dirty="0" smtClean="0">
              <a:latin typeface="Bookman Old Style"/>
              <a:cs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0" y="1599183"/>
            <a:ext cx="8856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g-BG" sz="3200" b="1" dirty="0" smtClean="0">
                <a:solidFill>
                  <a:srgbClr val="000099"/>
                </a:solidFill>
                <a:latin typeface="Bookman Old Style" pitchFamily="18" charset="0"/>
              </a:rPr>
              <a:t>Considerações finais</a:t>
            </a:r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9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6765"/>
            <a:ext cx="8229600" cy="408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ENFOQUES e </a:t>
            </a: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TENDÊNCIAS INVESTIGATIVAS:</a:t>
            </a:r>
            <a:endParaRPr lang="bg-BG" sz="2800" dirty="0">
              <a:latin typeface="Bookman Old Style"/>
              <a:cs typeface="Bookman Old Style"/>
            </a:endParaRPr>
          </a:p>
          <a:p>
            <a:r>
              <a:rPr lang="pt-BR" sz="2800" dirty="0" smtClean="0">
                <a:solidFill>
                  <a:srgbClr val="000099"/>
                </a:solidFill>
                <a:latin typeface="Bookman Old Style"/>
                <a:cs typeface="Bookman Old Style"/>
              </a:rPr>
              <a:t>Nível meso: </a:t>
            </a:r>
            <a:r>
              <a:rPr lang="pt-BR" sz="2800" dirty="0" smtClean="0">
                <a:latin typeface="Bookman Old Style"/>
                <a:cs typeface="Bookman Old Style"/>
              </a:rPr>
              <a:t>explora-se mais </a:t>
            </a:r>
            <a:r>
              <a:rPr lang="pt-BR" sz="2800" dirty="0">
                <a:latin typeface="Bookman Old Style"/>
                <a:cs typeface="Bookman Old Style"/>
              </a:rPr>
              <a:t>os </a:t>
            </a:r>
            <a:r>
              <a:rPr lang="pt-BR" sz="2800" b="1" dirty="0">
                <a:latin typeface="Bookman Old Style"/>
                <a:cs typeface="Bookman Old Style"/>
              </a:rPr>
              <a:t>aspectos tecnológicos </a:t>
            </a:r>
            <a:r>
              <a:rPr lang="pt-BR" sz="2800" dirty="0">
                <a:latin typeface="Bookman Old Style"/>
                <a:cs typeface="Bookman Old Style"/>
              </a:rPr>
              <a:t>e a </a:t>
            </a:r>
            <a:r>
              <a:rPr lang="pt-BR" sz="2800" b="1" dirty="0">
                <a:latin typeface="Bookman Old Style"/>
                <a:cs typeface="Bookman Old Style"/>
              </a:rPr>
              <a:t>formação </a:t>
            </a:r>
            <a:r>
              <a:rPr lang="pt-BR" sz="2800" b="1" dirty="0" smtClean="0">
                <a:latin typeface="Bookman Old Style"/>
                <a:cs typeface="Bookman Old Style"/>
              </a:rPr>
              <a:t>docente;</a:t>
            </a:r>
            <a:endParaRPr lang="bg-BG" sz="2800" dirty="0">
              <a:latin typeface="Bookman Old Style"/>
              <a:cs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240339"/>
            <a:ext cx="2133600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0" y="157668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g-BG" sz="2400" b="1" dirty="0" smtClean="0">
                <a:solidFill>
                  <a:srgbClr val="000099"/>
                </a:solidFill>
                <a:latin typeface="Bookman Old Style" pitchFamily="18" charset="0"/>
              </a:rPr>
              <a:t>Considerações finais</a:t>
            </a:r>
            <a:endParaRPr lang="pt-BR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195DE-68E4-4D32-A621-71D7671D773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8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6765"/>
            <a:ext cx="8229600" cy="408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ENFOQUES e </a:t>
            </a: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TENDÊNCIAS INVESTIGATIVAS:</a:t>
            </a:r>
            <a:endParaRPr lang="bg-BG" sz="2800" dirty="0">
              <a:latin typeface="Bookman Old Style"/>
              <a:cs typeface="Bookman Old Style"/>
            </a:endParaRPr>
          </a:p>
          <a:p>
            <a:r>
              <a:rPr lang="pt-BR" sz="2800" dirty="0">
                <a:solidFill>
                  <a:srgbClr val="000099"/>
                </a:solidFill>
                <a:latin typeface="Bookman Old Style"/>
                <a:cs typeface="Bookman Old Style"/>
              </a:rPr>
              <a:t>Nível micro</a:t>
            </a:r>
            <a:r>
              <a:rPr lang="pt-BR" sz="2800" dirty="0">
                <a:latin typeface="Bookman Old Style"/>
                <a:cs typeface="Bookman Old Style"/>
              </a:rPr>
              <a:t>: </a:t>
            </a:r>
            <a:r>
              <a:rPr lang="pt-BR" sz="2800" b="1" dirty="0">
                <a:latin typeface="Bookman Old Style"/>
                <a:cs typeface="Bookman Old Style"/>
              </a:rPr>
              <a:t>recursos tecnológicos </a:t>
            </a:r>
            <a:r>
              <a:rPr lang="bg-BG" sz="2800" dirty="0" smtClean="0">
                <a:latin typeface="Bookman Old Style"/>
                <a:cs typeface="Bookman Old Style"/>
              </a:rPr>
              <a:t>- </a:t>
            </a:r>
            <a:r>
              <a:rPr lang="pt-BR" sz="2800" dirty="0" smtClean="0">
                <a:latin typeface="Bookman Old Style"/>
                <a:cs typeface="Bookman Old Style"/>
              </a:rPr>
              <a:t>como </a:t>
            </a:r>
            <a:r>
              <a:rPr lang="pt-BR" sz="2800" dirty="0">
                <a:latin typeface="Bookman Old Style"/>
                <a:cs typeface="Bookman Old Style"/>
              </a:rPr>
              <a:t>formar os sujeitos </a:t>
            </a:r>
            <a:r>
              <a:rPr lang="pt-BR" sz="2800" dirty="0" smtClean="0">
                <a:latin typeface="Bookman Old Style"/>
                <a:cs typeface="Bookman Old Style"/>
              </a:rPr>
              <a:t>para </a:t>
            </a:r>
            <a:r>
              <a:rPr lang="pt-BR" sz="2800" dirty="0">
                <a:latin typeface="Bookman Old Style"/>
                <a:cs typeface="Bookman Old Style"/>
              </a:rPr>
              <a:t>aquisição das habilidades e competências </a:t>
            </a:r>
            <a:r>
              <a:rPr lang="pt-BR" sz="2800" dirty="0" smtClean="0">
                <a:latin typeface="Bookman Old Style"/>
                <a:cs typeface="Bookman Old Style"/>
              </a:rPr>
              <a:t>digitais;</a:t>
            </a:r>
            <a:endParaRPr lang="bg-BG" sz="2800" dirty="0">
              <a:latin typeface="Bookman Old Style"/>
              <a:cs typeface="Bookman Old Style"/>
            </a:endParaRPr>
          </a:p>
          <a:p>
            <a:r>
              <a:rPr lang="pt-BR" sz="2800" b="1" dirty="0">
                <a:latin typeface="Bookman Old Style"/>
                <a:cs typeface="Bookman Old Style"/>
              </a:rPr>
              <a:t>planejamento</a:t>
            </a:r>
            <a:r>
              <a:rPr lang="pt-BR" sz="2800" dirty="0">
                <a:latin typeface="Bookman Old Style"/>
                <a:cs typeface="Bookman Old Style"/>
              </a:rPr>
              <a:t> e a </a:t>
            </a:r>
            <a:r>
              <a:rPr lang="pt-BR" sz="2800" b="1" dirty="0">
                <a:latin typeface="Bookman Old Style"/>
                <a:cs typeface="Bookman Old Style"/>
              </a:rPr>
              <a:t>estruturação</a:t>
            </a:r>
            <a:r>
              <a:rPr lang="pt-BR" sz="2800" dirty="0">
                <a:latin typeface="Bookman Old Style"/>
                <a:cs typeface="Bookman Old Style"/>
              </a:rPr>
              <a:t> dos </a:t>
            </a:r>
            <a:r>
              <a:rPr lang="pt-BR" sz="2800" b="1" dirty="0">
                <a:latin typeface="Bookman Old Style"/>
                <a:cs typeface="Bookman Old Style"/>
              </a:rPr>
              <a:t>processos didáticos </a:t>
            </a:r>
            <a:r>
              <a:rPr lang="bg-BG" sz="2800" dirty="0" smtClean="0">
                <a:latin typeface="Bookman Old Style"/>
                <a:cs typeface="Bookman Old Style"/>
              </a:rPr>
              <a:t>- </a:t>
            </a:r>
            <a:r>
              <a:rPr lang="pt-BR" sz="2800" b="1" dirty="0">
                <a:latin typeface="Bookman Old Style"/>
                <a:cs typeface="Bookman Old Style"/>
              </a:rPr>
              <a:t>recursos </a:t>
            </a:r>
            <a:r>
              <a:rPr lang="pt-BR" sz="2800" dirty="0">
                <a:latin typeface="Bookman Old Style"/>
                <a:cs typeface="Bookman Old Style"/>
              </a:rPr>
              <a:t>na e para a EaD, com o </a:t>
            </a:r>
            <a:r>
              <a:rPr lang="pt-BR" sz="2800" b="1" dirty="0">
                <a:latin typeface="Bookman Old Style"/>
                <a:cs typeface="Bookman Old Style"/>
              </a:rPr>
              <a:t>design didático </a:t>
            </a:r>
            <a:r>
              <a:rPr lang="pt-BR" sz="2800" dirty="0" smtClean="0">
                <a:latin typeface="Bookman Old Style"/>
                <a:cs typeface="Bookman Old Style"/>
              </a:rPr>
              <a:t>e formação </a:t>
            </a:r>
            <a:r>
              <a:rPr lang="pt-BR" sz="2800" dirty="0">
                <a:latin typeface="Bookman Old Style"/>
                <a:cs typeface="Bookman Old Style"/>
              </a:rPr>
              <a:t>dos sujeitos </a:t>
            </a:r>
            <a:r>
              <a:rPr lang="pt-BR" sz="2800" dirty="0" smtClean="0">
                <a:latin typeface="Bookman Old Style"/>
                <a:cs typeface="Bookman Old Style"/>
              </a:rPr>
              <a:t>envolvidos. </a:t>
            </a:r>
            <a:endParaRPr lang="bg-BG" sz="2800" dirty="0">
              <a:latin typeface="Bookman Old Style"/>
              <a:cs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240339"/>
            <a:ext cx="2133600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0" y="157668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g-BG" sz="2400" b="1" dirty="0" smtClean="0">
                <a:solidFill>
                  <a:srgbClr val="000099"/>
                </a:solidFill>
                <a:latin typeface="Bookman Old Style" pitchFamily="18" charset="0"/>
              </a:rPr>
              <a:t>Considerações finais</a:t>
            </a:r>
            <a:endParaRPr lang="pt-BR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195DE-68E4-4D32-A621-71D7671D773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6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1844824"/>
            <a:ext cx="6840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</a:rPr>
              <a:t>Referências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9552" y="270892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ookman Old Style" pitchFamily="18" charset="0"/>
              </a:rPr>
              <a:t>TORI, Romero. </a:t>
            </a:r>
            <a:r>
              <a:rPr lang="pt-BR" b="1" dirty="0" smtClean="0">
                <a:latin typeface="Bookman Old Style" pitchFamily="18" charset="0"/>
              </a:rPr>
              <a:t>Educação sem distância:</a:t>
            </a:r>
            <a:r>
              <a:rPr lang="pt-BR" dirty="0" smtClean="0">
                <a:latin typeface="Bookman Old Style" pitchFamily="18" charset="0"/>
              </a:rPr>
              <a:t> as tecnologias interativas na redução de distâncias em ensino e aprendizagem. </a:t>
            </a:r>
            <a:r>
              <a:rPr lang="en-US" dirty="0" smtClean="0">
                <a:latin typeface="Bookman Old Style" pitchFamily="18" charset="0"/>
              </a:rPr>
              <a:t>São Paulo: </a:t>
            </a:r>
            <a:r>
              <a:rPr lang="en-US" dirty="0" err="1" smtClean="0">
                <a:latin typeface="Bookman Old Style" pitchFamily="18" charset="0"/>
              </a:rPr>
              <a:t>Editora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Senac</a:t>
            </a:r>
            <a:r>
              <a:rPr lang="en-US" dirty="0" smtClean="0">
                <a:latin typeface="Bookman Old Style" pitchFamily="18" charset="0"/>
              </a:rPr>
              <a:t> São Paulo, 2010.</a:t>
            </a:r>
            <a:endParaRPr lang="pt-BR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 </a:t>
            </a:r>
            <a:endParaRPr lang="pt-BR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ZAWACKI-RITCHER, Olaf.</a:t>
            </a:r>
            <a:r>
              <a:rPr lang="en-US" i="1" dirty="0" smtClean="0">
                <a:latin typeface="Bookman Old Style" pitchFamily="18" charset="0"/>
              </a:rPr>
              <a:t> Research areas in distance education: A </a:t>
            </a:r>
            <a:r>
              <a:rPr lang="en-US" i="1" dirty="0" err="1" smtClean="0">
                <a:latin typeface="Bookman Old Style" pitchFamily="18" charset="0"/>
              </a:rPr>
              <a:t>Delphiv</a:t>
            </a:r>
            <a:r>
              <a:rPr lang="en-US" i="1" dirty="0" smtClean="0">
                <a:latin typeface="Bookman Old Style" pitchFamily="18" charset="0"/>
              </a:rPr>
              <a:t> study. </a:t>
            </a:r>
            <a:r>
              <a:rPr lang="en-US" b="1" i="1" dirty="0" err="1" smtClean="0">
                <a:latin typeface="Bookman Old Style" pitchFamily="18" charset="0"/>
              </a:rPr>
              <a:t>Internacional</a:t>
            </a:r>
            <a:r>
              <a:rPr lang="en-US" b="1" i="1" dirty="0" smtClean="0">
                <a:latin typeface="Bookman Old Style" pitchFamily="18" charset="0"/>
              </a:rPr>
              <a:t> Review of Research in Open and Distance Learning</a:t>
            </a:r>
            <a:r>
              <a:rPr lang="en-US" dirty="0" smtClean="0">
                <a:latin typeface="Bookman Old Style" pitchFamily="18" charset="0"/>
              </a:rPr>
              <a:t>, v.10, n.3, p. 1-17, 2009.</a:t>
            </a:r>
            <a:endParaRPr lang="pt-BR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 </a:t>
            </a:r>
            <a:endParaRPr lang="pt-BR" dirty="0" smtClean="0">
              <a:latin typeface="Bookman Old Style" pitchFamily="18" charset="0"/>
            </a:endParaRPr>
          </a:p>
          <a:p>
            <a:r>
              <a:rPr lang="pt-BR" dirty="0" smtClean="0">
                <a:latin typeface="Bookman Old Style" pitchFamily="18" charset="0"/>
              </a:rPr>
              <a:t> </a:t>
            </a:r>
          </a:p>
          <a:p>
            <a:endParaRPr lang="pt-B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19872" y="530120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Rosângela Medeiros</a:t>
            </a:r>
            <a:r>
              <a:rPr lang="bg-BG" dirty="0" smtClean="0"/>
              <a:t> e</a:t>
            </a:r>
            <a:r>
              <a:rPr lang="pt-BR" dirty="0" smtClean="0"/>
              <a:t> Juliana Giordano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7" name="CaixaDeTexto 2"/>
          <p:cNvSpPr txBox="1"/>
          <p:nvPr/>
        </p:nvSpPr>
        <p:spPr>
          <a:xfrm>
            <a:off x="3347864" y="328498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latin typeface="Bookman Old Style"/>
                <a:cs typeface="Bookman Old Style"/>
              </a:rPr>
              <a:t>Obrigada!</a:t>
            </a:r>
            <a:endParaRPr lang="pt-BR" sz="40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8448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cs typeface="MV Boli" pitchFamily="2" charset="0"/>
              </a:rPr>
              <a:t>De onde partimos?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  <a:cs typeface="MV Boli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902292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Base: </a:t>
            </a:r>
            <a:r>
              <a:rPr lang="pt-BR" sz="2800" dirty="0" smtClean="0">
                <a:latin typeface="Bookman Old Style" pitchFamily="18" charset="0"/>
              </a:rPr>
              <a:t>levantamento no Diretório de Grupos de Pesquisa no Brasil do CNPq </a:t>
            </a:r>
            <a:r>
              <a:rPr lang="bg-BG" sz="2800" dirty="0" smtClean="0">
                <a:latin typeface="Bookman Old Style" pitchFamily="18" charset="0"/>
              </a:rPr>
              <a:t>- </a:t>
            </a:r>
            <a:r>
              <a:rPr lang="pt-BR" sz="2800" dirty="0" smtClean="0">
                <a:latin typeface="Bookman Old Style" pitchFamily="18" charset="0"/>
              </a:rPr>
              <a:t>outubro de 2015;</a:t>
            </a:r>
          </a:p>
          <a:p>
            <a:pPr lvl="1"/>
            <a:endParaRPr lang="pt-BR" sz="2800" dirty="0" smtClean="0">
              <a:latin typeface="Bookman Old Style" pitchFamily="18" charset="0"/>
            </a:endParaRPr>
          </a:p>
          <a:p>
            <a:pPr lvl="1"/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Corpus do referido levantamento: </a:t>
            </a:r>
            <a:r>
              <a:rPr lang="pt-BR" sz="2800" dirty="0" smtClean="0">
                <a:latin typeface="Bookman Old Style" pitchFamily="18" charset="0"/>
              </a:rPr>
              <a:t>408 grupos, com 675 linhas de pesquisa que tinham como enfoque de estudo “educação a distância”.</a:t>
            </a:r>
          </a:p>
          <a:p>
            <a:endParaRPr lang="pt-BR" sz="28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pt-BR" sz="2800" dirty="0">
              <a:latin typeface="Bookman Old Style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77281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cs typeface="MV Boli" pitchFamily="2" charset="0"/>
              </a:rPr>
              <a:t>Quais nossos objetivos?</a:t>
            </a:r>
            <a:endParaRPr lang="pt-BR" sz="3200" b="1" dirty="0">
              <a:solidFill>
                <a:srgbClr val="000099"/>
              </a:solidFill>
              <a:latin typeface="Bookman Old Style" pitchFamily="18" charset="0"/>
              <a:cs typeface="MV Boli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2780928"/>
            <a:ext cx="8101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Preocupação central:  </a:t>
            </a:r>
            <a:r>
              <a:rPr lang="pt-BR" sz="2800" dirty="0" smtClean="0">
                <a:latin typeface="Bookman Old Style" pitchFamily="18" charset="0"/>
              </a:rPr>
              <a:t>analisar os 23 os grupos de pesquisa da área da Educação que tem em seu escopo a educação a distância. </a:t>
            </a:r>
          </a:p>
          <a:p>
            <a:endParaRPr lang="pt-BR" sz="2800" dirty="0" smtClean="0">
              <a:latin typeface="Bookman Old Style" pitchFamily="18" charset="0"/>
            </a:endParaRPr>
          </a:p>
          <a:p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Questão norteadora: </a:t>
            </a:r>
            <a:r>
              <a:rPr lang="pt-BR" sz="2800" dirty="0" smtClean="0">
                <a:latin typeface="Bookman Old Style" pitchFamily="18" charset="0"/>
              </a:rPr>
              <a:t>quais as características, as preocupações e aspectos da EaD que tais grupos evidenciam, por meio de suas linhas de pesquisa?</a:t>
            </a:r>
          </a:p>
          <a:p>
            <a:endParaRPr lang="pt-BR" sz="2800" dirty="0">
              <a:latin typeface="Bookman Old Style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41277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ea typeface="ＤＦ明朝体W5" pitchFamily="49" charset="-128"/>
              </a:rPr>
              <a:t>Como coletamos e analisamos os dados?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  <a:ea typeface="ＤＦ明朝体W5" pitchFamily="49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456795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400" dirty="0" smtClean="0">
                <a:latin typeface="Bookman Old Style" pitchFamily="18" charset="0"/>
              </a:rPr>
              <a:t>Estudo exploratório, de abordagem </a:t>
            </a:r>
            <a:r>
              <a:rPr lang="pt-BR" sz="2400" dirty="0" err="1" smtClean="0">
                <a:latin typeface="Bookman Old Style" pitchFamily="18" charset="0"/>
              </a:rPr>
              <a:t>quali</a:t>
            </a:r>
            <a:r>
              <a:rPr lang="bg-BG" sz="2400" dirty="0" smtClean="0">
                <a:latin typeface="Bookman Old Style" pitchFamily="18" charset="0"/>
              </a:rPr>
              <a:t>-quanti</a:t>
            </a:r>
            <a:r>
              <a:rPr lang="pt-BR" sz="2400" dirty="0" smtClean="0">
                <a:latin typeface="Bookman Old Style" pitchFamily="18" charset="0"/>
              </a:rPr>
              <a:t>:</a:t>
            </a:r>
            <a:endParaRPr lang="pt-BR" sz="2400" dirty="0" smtClean="0">
              <a:latin typeface="Bookman Old Style" pitchFamily="18" charset="0"/>
            </a:endParaRPr>
          </a:p>
          <a:p>
            <a:pPr lvl="1"/>
            <a:endParaRPr lang="pt-BR" sz="2400" dirty="0" smtClean="0">
              <a:latin typeface="Bookman Old Style" pitchFamily="18" charset="0"/>
            </a:endParaRPr>
          </a:p>
          <a:p>
            <a:pPr lvl="1"/>
            <a:r>
              <a:rPr lang="pt-BR" sz="2400" b="1" dirty="0" smtClean="0">
                <a:solidFill>
                  <a:srgbClr val="000099"/>
                </a:solidFill>
                <a:latin typeface="Bookman Old Style" pitchFamily="18" charset="0"/>
              </a:rPr>
              <a:t>Etapa 1</a:t>
            </a:r>
            <a:r>
              <a:rPr lang="pt-BR" sz="2400" dirty="0" smtClean="0">
                <a:latin typeface="Bookman Old Style" pitchFamily="18" charset="0"/>
              </a:rPr>
              <a:t>: análise descritiva a partir de uma tabela já existente com informações dos grupos </a:t>
            </a:r>
            <a:r>
              <a:rPr lang="bg-BG" sz="2400" dirty="0" smtClean="0">
                <a:latin typeface="Bookman Old Style" pitchFamily="18" charset="0"/>
              </a:rPr>
              <a:t>-</a:t>
            </a:r>
            <a:r>
              <a:rPr lang="pt-BR" sz="2400" dirty="0" smtClean="0">
                <a:latin typeface="Bookman Old Style" pitchFamily="18" charset="0"/>
              </a:rPr>
              <a:t> localização e instituição. </a:t>
            </a:r>
          </a:p>
          <a:p>
            <a:pPr lvl="1"/>
            <a:endParaRPr lang="pt-BR" sz="2400" dirty="0" smtClean="0">
              <a:latin typeface="Bookman Old Style" pitchFamily="18" charset="0"/>
            </a:endParaRPr>
          </a:p>
          <a:p>
            <a:pPr lvl="1"/>
            <a:r>
              <a:rPr lang="pt-BR" sz="2400" b="1" dirty="0" smtClean="0">
                <a:solidFill>
                  <a:srgbClr val="000099"/>
                </a:solidFill>
                <a:latin typeface="Bookman Old Style" pitchFamily="18" charset="0"/>
              </a:rPr>
              <a:t>Etapa 2:</a:t>
            </a:r>
          </a:p>
          <a:p>
            <a:pPr lvl="1"/>
            <a:r>
              <a:rPr lang="pt-BR" sz="2400" dirty="0" smtClean="0">
                <a:latin typeface="Bookman Old Style" pitchFamily="18" charset="0"/>
              </a:rPr>
              <a:t>2.1 diretório </a:t>
            </a:r>
            <a:r>
              <a:rPr lang="pt-BR" sz="2400" dirty="0" smtClean="0">
                <a:latin typeface="Bookman Old Style" pitchFamily="18" charset="0"/>
              </a:rPr>
              <a:t>online do </a:t>
            </a:r>
            <a:r>
              <a:rPr lang="pt-BR" sz="2400" dirty="0" smtClean="0">
                <a:latin typeface="Bookman Old Style" pitchFamily="18" charset="0"/>
              </a:rPr>
              <a:t>CNPq;</a:t>
            </a:r>
            <a:endParaRPr lang="pt-BR" sz="2400" dirty="0" smtClean="0">
              <a:latin typeface="Bookman Old Style" pitchFamily="18" charset="0"/>
            </a:endParaRPr>
          </a:p>
          <a:p>
            <a:pPr lvl="1"/>
            <a:r>
              <a:rPr lang="pt-BR" sz="2400" dirty="0" smtClean="0">
                <a:latin typeface="Bookman Old Style" pitchFamily="18" charset="0"/>
              </a:rPr>
              <a:t>2.2 </a:t>
            </a:r>
            <a:r>
              <a:rPr lang="bg-BG" sz="2400" dirty="0" smtClean="0">
                <a:latin typeface="Bookman Old Style" pitchFamily="18" charset="0"/>
              </a:rPr>
              <a:t>Contato com l</a:t>
            </a:r>
            <a:r>
              <a:rPr lang="bg-BG" sz="2400" dirty="0" smtClean="0">
                <a:latin typeface="Bookman Old Style" pitchFamily="18" charset="0"/>
              </a:rPr>
              <a:t>íderes e questionário (com baixo retorno)</a:t>
            </a:r>
            <a:r>
              <a:rPr lang="pt-BR" sz="2400" dirty="0" smtClean="0">
                <a:latin typeface="Bookman Old Style" pitchFamily="18" charset="0"/>
              </a:rPr>
              <a:t>;</a:t>
            </a:r>
            <a:endParaRPr lang="pt-BR" sz="2400" dirty="0" smtClean="0">
              <a:latin typeface="Bookman Old Style" pitchFamily="18" charset="0"/>
            </a:endParaRPr>
          </a:p>
          <a:p>
            <a:pPr lvl="1"/>
            <a:r>
              <a:rPr lang="pt-BR" sz="2400" dirty="0" smtClean="0">
                <a:latin typeface="Bookman Old Style" pitchFamily="18" charset="0"/>
              </a:rPr>
              <a:t>2.3 </a:t>
            </a:r>
            <a:r>
              <a:rPr lang="bg-BG" sz="2400" dirty="0" smtClean="0">
                <a:latin typeface="Bookman Old Style" pitchFamily="18" charset="0"/>
              </a:rPr>
              <a:t>Produ</a:t>
            </a:r>
            <a:r>
              <a:rPr lang="bg-BG" sz="2400" dirty="0" smtClean="0">
                <a:latin typeface="Bookman Old Style" pitchFamily="18" charset="0"/>
              </a:rPr>
              <a:t>ção de tabela com dados</a:t>
            </a:r>
            <a:r>
              <a:rPr lang="pt-BR" sz="2400" dirty="0" smtClean="0">
                <a:latin typeface="Bookman Old Style" pitchFamily="18" charset="0"/>
              </a:rPr>
              <a:t>. </a:t>
            </a:r>
            <a:endParaRPr lang="pt-BR" sz="2400" dirty="0" smtClean="0">
              <a:latin typeface="Bookman Old Style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67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6" name="Picture 5" descr="2017-04-13 10.09.0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2795" r="18017" b="18017"/>
          <a:stretch/>
        </p:blipFill>
        <p:spPr>
          <a:xfrm rot="10800000">
            <a:off x="-1" y="-1502"/>
            <a:ext cx="9146001" cy="6859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975461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800" b="1" dirty="0" smtClean="0">
                <a:solidFill>
                  <a:srgbClr val="000099"/>
                </a:solidFill>
                <a:latin typeface="Bookman Old Style" pitchFamily="18" charset="0"/>
              </a:rPr>
              <a:t>Etapa 3 - </a:t>
            </a:r>
            <a:r>
              <a:rPr lang="pt-BR" sz="2800" dirty="0" smtClean="0">
                <a:latin typeface="Bookman Old Style" pitchFamily="18" charset="0"/>
              </a:rPr>
              <a:t>análise qualitativa</a:t>
            </a:r>
            <a:r>
              <a:rPr lang="bg-BG" sz="2800" dirty="0">
                <a:latin typeface="Bookman Old Style" pitchFamily="18" charset="0"/>
              </a:rPr>
              <a:t> </a:t>
            </a:r>
            <a:r>
              <a:rPr lang="bg-BG" sz="2800" dirty="0" smtClean="0">
                <a:latin typeface="Bookman Old Style" pitchFamily="18" charset="0"/>
              </a:rPr>
              <a:t>- </a:t>
            </a:r>
            <a:r>
              <a:rPr lang="pt-BR" sz="2800" dirty="0" smtClean="0">
                <a:latin typeface="Bookman Old Style" pitchFamily="18" charset="0"/>
              </a:rPr>
              <a:t>título</a:t>
            </a:r>
            <a:r>
              <a:rPr lang="bg-BG" sz="2800" dirty="0" smtClean="0">
                <a:latin typeface="Bookman Old Style" pitchFamily="18" charset="0"/>
              </a:rPr>
              <a:t>s</a:t>
            </a:r>
            <a:r>
              <a:rPr lang="pt-BR" sz="2800" dirty="0" smtClean="0">
                <a:latin typeface="Bookman Old Style" pitchFamily="18" charset="0"/>
              </a:rPr>
              <a:t> e objetivos das 73 linhas de pesquisa: </a:t>
            </a:r>
          </a:p>
          <a:p>
            <a:pPr lvl="1"/>
            <a:r>
              <a:rPr lang="pt-BR" sz="2800" dirty="0" smtClean="0">
                <a:latin typeface="Bookman Old Style" pitchFamily="18" charset="0"/>
              </a:rPr>
              <a:t>3.1 Extração de palavras-chave de cada linha de pesquisa;</a:t>
            </a:r>
          </a:p>
          <a:p>
            <a:pPr lvl="1"/>
            <a:r>
              <a:rPr lang="pt-BR" sz="2800" dirty="0" smtClean="0">
                <a:latin typeface="Bookman Old Style" pitchFamily="18" charset="0"/>
              </a:rPr>
              <a:t>3.2 Construção de nova tabela</a:t>
            </a:r>
            <a:r>
              <a:rPr lang="bg-BG" sz="2800" dirty="0" smtClean="0">
                <a:latin typeface="Bookman Old Style" pitchFamily="18" charset="0"/>
              </a:rPr>
              <a:t> -</a:t>
            </a:r>
            <a:r>
              <a:rPr lang="pt-BR" sz="2800" dirty="0" smtClean="0">
                <a:latin typeface="Bookman Old Style" pitchFamily="18" charset="0"/>
              </a:rPr>
              <a:t> quadro de categorias de pesquisa </a:t>
            </a:r>
            <a:r>
              <a:rPr lang="bg-BG" sz="2800" dirty="0" smtClean="0">
                <a:latin typeface="Bookman Old Style" pitchFamily="18" charset="0"/>
              </a:rPr>
              <a:t>de Zawacki-Ritcher; Anderson (2015)</a:t>
            </a:r>
            <a:r>
              <a:rPr lang="pt-BR" sz="28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8448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ea typeface="ＤＦ明朝体W5" pitchFamily="49" charset="-128"/>
              </a:rPr>
              <a:t>Como coletamos e analisamos os dados?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  <a:ea typeface="ＤＦ明朝体W5" pitchFamily="49" charset="-128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" name="Picture 2" descr="Educação a distância online Capa fre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00" y="-5836"/>
            <a:ext cx="467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6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433" y="548680"/>
            <a:ext cx="913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Bookman Old Style" pitchFamily="18" charset="0"/>
                <a:ea typeface="ＤＦ明朝体W5" pitchFamily="49" charset="-128"/>
              </a:rPr>
              <a:t>Quais as categorias utilizadas para análise?</a:t>
            </a:r>
            <a:endParaRPr lang="pt-BR" sz="3200" dirty="0">
              <a:solidFill>
                <a:srgbClr val="000099"/>
              </a:solidFill>
              <a:latin typeface="Bookman Old Style" pitchFamily="18" charset="0"/>
              <a:ea typeface="ＤＦ明朝体W5" pitchFamily="49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844824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800" b="1" dirty="0" smtClean="0">
                <a:solidFill>
                  <a:srgbClr val="000000"/>
                </a:solidFill>
                <a:latin typeface="Candara" pitchFamily="34" charset="0"/>
              </a:rPr>
              <a:t>NÍVEL MACRO  -  teorias e sistemas de educação a distância: </a:t>
            </a:r>
            <a:endParaRPr lang="bg-BG" sz="2800" b="1" dirty="0" smtClean="0">
              <a:solidFill>
                <a:srgbClr val="000000"/>
              </a:solidFill>
              <a:latin typeface="Candara" pitchFamily="34" charset="0"/>
            </a:endParaRPr>
          </a:p>
          <a:p>
            <a:pPr lvl="1"/>
            <a:endParaRPr lang="pt-BR" sz="2800" b="1" dirty="0" smtClean="0">
              <a:solidFill>
                <a:srgbClr val="000000"/>
              </a:solidFill>
              <a:latin typeface="Candar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Acesso, equidade e ética;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Globalização da educação e aspectos transculturais;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Instituições e sistemas de ensino a distância;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Teorias e modelos;</a:t>
            </a:r>
          </a:p>
          <a:p>
            <a:pPr lvl="1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  <a:latin typeface="Candara" pitchFamily="34" charset="0"/>
              </a:rPr>
              <a:t>Métodos de pesquisa em educação a distância e transferência de conhecimentos</a:t>
            </a:r>
            <a:r>
              <a:rPr lang="bg-BG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  <a:endParaRPr lang="pt-BR" sz="2800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1" name="Retângulo 8"/>
          <p:cNvSpPr/>
          <p:nvPr/>
        </p:nvSpPr>
        <p:spPr>
          <a:xfrm>
            <a:off x="3491880" y="6488668"/>
            <a:ext cx="493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99"/>
                </a:solidFill>
                <a:latin typeface="Bookman Old Style" pitchFamily="18" charset="0"/>
              </a:rPr>
              <a:t>Fonte: </a:t>
            </a:r>
            <a:r>
              <a:rPr lang="pt-BR" dirty="0" err="1" smtClean="0">
                <a:solidFill>
                  <a:srgbClr val="000099"/>
                </a:solidFill>
                <a:latin typeface="Bookman Old Style" pitchFamily="18" charset="0"/>
              </a:rPr>
              <a:t>Zawacki-Ritcher</a:t>
            </a:r>
            <a:r>
              <a:rPr lang="bg-BG" dirty="0" smtClean="0">
                <a:solidFill>
                  <a:srgbClr val="000099"/>
                </a:solidFill>
                <a:latin typeface="Bookman Old Style" pitchFamily="18" charset="0"/>
              </a:rPr>
              <a:t> e Anderson</a:t>
            </a:r>
            <a:r>
              <a:rPr lang="pt-BR" dirty="0" smtClean="0">
                <a:solidFill>
                  <a:srgbClr val="000099"/>
                </a:solidFill>
                <a:latin typeface="Bookman Old Style" pitchFamily="18" charset="0"/>
              </a:rPr>
              <a:t> (</a:t>
            </a:r>
            <a:r>
              <a:rPr lang="bg-BG" dirty="0" smtClean="0">
                <a:solidFill>
                  <a:srgbClr val="000099"/>
                </a:solidFill>
                <a:latin typeface="Bookman Old Style" pitchFamily="18" charset="0"/>
              </a:rPr>
              <a:t>2015</a:t>
            </a:r>
            <a:r>
              <a:rPr lang="pt-BR" dirty="0" smtClean="0">
                <a:solidFill>
                  <a:srgbClr val="000099"/>
                </a:solidFill>
                <a:latin typeface="Bookman Old Style" pitchFamily="18" charset="0"/>
              </a:rPr>
              <a:t>)</a:t>
            </a:r>
            <a:endParaRPr lang="pt-BR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1766</TotalTime>
  <Words>1311</Words>
  <Application>Microsoft Macintosh PowerPoint</Application>
  <PresentationFormat>On-screen Show (4:3)</PresentationFormat>
  <Paragraphs>255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Juliana Giordano</cp:lastModifiedBy>
  <cp:revision>79</cp:revision>
  <dcterms:created xsi:type="dcterms:W3CDTF">2014-07-31T15:12:21Z</dcterms:created>
  <dcterms:modified xsi:type="dcterms:W3CDTF">2017-09-20T17:13:57Z</dcterms:modified>
</cp:coreProperties>
</file>