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1"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34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1048" y="-2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89C088-51B8-5F44-ACA5-7A43A79B9B43}" type="datetimeFigureOut">
              <a:rPr lang="en-US" smtClean="0"/>
              <a:t>20/09/17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7CD8A3-8DCD-884B-9C35-8B73CC90F567}" type="slidenum">
              <a:rPr lang="en-US" smtClean="0"/>
              <a:t>‹#›</a:t>
            </a:fld>
            <a:endParaRPr lang="en-US"/>
          </a:p>
        </p:txBody>
      </p:sp>
    </p:spTree>
    <p:extLst>
      <p:ext uri="{BB962C8B-B14F-4D97-AF65-F5344CB8AC3E}">
        <p14:creationId xmlns:p14="http://schemas.microsoft.com/office/powerpoint/2010/main" val="35040926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Quando o professor reflete e investiga sobre a própria prática, ele diminui a distância entre saber científico acadêmico e o saber praticado pelo professor na docência. </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2</a:t>
            </a:fld>
            <a:endParaRPr lang="en-US"/>
          </a:p>
        </p:txBody>
      </p:sp>
    </p:spTree>
    <p:extLst>
      <p:ext uri="{BB962C8B-B14F-4D97-AF65-F5344CB8AC3E}">
        <p14:creationId xmlns:p14="http://schemas.microsoft.com/office/powerpoint/2010/main" val="3226310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Nos últimos anos, a modalidade de educação à distância tem sido foco de muitos estudos e de grande repercussão na mídia, sendo cada vez mais adotada por escolas, universidades e professores. A popularização e a visibilidade da EAD parecem estar diretamente ligadas à popularização, ao desenvolvimento e à expansão da internet e de novas tecnologias (Maia e Mattar, 2007).</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13</a:t>
            </a:fld>
            <a:endParaRPr lang="en-US"/>
          </a:p>
        </p:txBody>
      </p:sp>
    </p:spTree>
    <p:extLst>
      <p:ext uri="{BB962C8B-B14F-4D97-AF65-F5344CB8AC3E}">
        <p14:creationId xmlns:p14="http://schemas.microsoft.com/office/powerpoint/2010/main" val="3921071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É preciso compreender que não basta colocar os alunos em ambientes digitais para que ocorram interações significativas em torno das temáticas coerentes com as intenções das atividades em realização, nem tampouco pode-se admitir que o acesso a hipertextos e recursos </a:t>
            </a:r>
            <a:r>
              <a:rPr lang="pt-BR" sz="1200" kern="1200" dirty="0" err="1" smtClean="0">
                <a:solidFill>
                  <a:schemeClr val="tx1"/>
                </a:solidFill>
                <a:effectLst/>
                <a:latin typeface="+mn-lt"/>
                <a:ea typeface="+mn-ea"/>
                <a:cs typeface="+mn-cs"/>
              </a:rPr>
              <a:t>multimediáticos</a:t>
            </a:r>
            <a:r>
              <a:rPr lang="pt-BR" sz="1200" kern="1200" dirty="0" smtClean="0">
                <a:solidFill>
                  <a:schemeClr val="tx1"/>
                </a:solidFill>
                <a:effectLst/>
                <a:latin typeface="+mn-lt"/>
                <a:ea typeface="+mn-ea"/>
                <a:cs typeface="+mn-cs"/>
              </a:rPr>
              <a:t> dê conta da complexidade dos processos educacionais </a:t>
            </a:r>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14</a:t>
            </a:fld>
            <a:endParaRPr lang="en-US"/>
          </a:p>
        </p:txBody>
      </p:sp>
    </p:spTree>
    <p:extLst>
      <p:ext uri="{BB962C8B-B14F-4D97-AF65-F5344CB8AC3E}">
        <p14:creationId xmlns:p14="http://schemas.microsoft.com/office/powerpoint/2010/main" val="1321615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Conforme Novais (2009), os processos pedagógicos aplicados às Ciências Naturais em </a:t>
            </a:r>
            <a:r>
              <a:rPr lang="pt-BR" sz="1200" kern="1200" dirty="0" err="1" smtClean="0">
                <a:solidFill>
                  <a:schemeClr val="tx1"/>
                </a:solidFill>
                <a:effectLst/>
                <a:latin typeface="+mn-lt"/>
                <a:ea typeface="+mn-ea"/>
                <a:cs typeface="+mn-cs"/>
              </a:rPr>
              <a:t>EaD</a:t>
            </a:r>
            <a:r>
              <a:rPr lang="pt-BR" sz="1200" kern="1200" dirty="0" smtClean="0">
                <a:solidFill>
                  <a:schemeClr val="tx1"/>
                </a:solidFill>
                <a:effectLst/>
                <a:latin typeface="+mn-lt"/>
                <a:ea typeface="+mn-ea"/>
                <a:cs typeface="+mn-cs"/>
              </a:rPr>
              <a:t> devem priorizar por metodologias que consideram a realidade na qual o discente está inserido, de forma que este propicie uma inclusão social, aprendizagem significativa, construção coletiva e emancipatória do olhar científico. Desta forma, existe uma necessidade na </a:t>
            </a:r>
            <a:r>
              <a:rPr lang="pt-BR" sz="1200" kern="1200" dirty="0" err="1" smtClean="0">
                <a:solidFill>
                  <a:schemeClr val="tx1"/>
                </a:solidFill>
                <a:effectLst/>
                <a:latin typeface="+mn-lt"/>
                <a:ea typeface="+mn-ea"/>
                <a:cs typeface="+mn-cs"/>
              </a:rPr>
              <a:t>EaD</a:t>
            </a:r>
            <a:r>
              <a:rPr lang="pt-BR" sz="1200" kern="1200" dirty="0" smtClean="0">
                <a:solidFill>
                  <a:schemeClr val="tx1"/>
                </a:solidFill>
                <a:effectLst/>
                <a:latin typeface="+mn-lt"/>
                <a:ea typeface="+mn-ea"/>
                <a:cs typeface="+mn-cs"/>
              </a:rPr>
              <a:t> no desenvolvimento de métodos variados, principalmente no Ensino de Ciências / Ensino de Biologia. Ademais </a:t>
            </a:r>
            <a:r>
              <a:rPr lang="pt-BR" sz="1200" kern="1200" dirty="0" err="1" smtClean="0">
                <a:solidFill>
                  <a:schemeClr val="tx1"/>
                </a:solidFill>
                <a:effectLst/>
                <a:latin typeface="+mn-lt"/>
                <a:ea typeface="+mn-ea"/>
                <a:cs typeface="+mn-cs"/>
              </a:rPr>
              <a:t>Nardi</a:t>
            </a:r>
            <a:r>
              <a:rPr lang="pt-BR" sz="1200" kern="1200" dirty="0" smtClean="0">
                <a:solidFill>
                  <a:schemeClr val="tx1"/>
                </a:solidFill>
                <a:effectLst/>
                <a:latin typeface="+mn-lt"/>
                <a:ea typeface="+mn-ea"/>
                <a:cs typeface="+mn-cs"/>
              </a:rPr>
              <a:t> et al (2003) consideram que estes modelos pedagógicos devem apresentar ideias inovadoras oriundas da experiência cotidiana.</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15</a:t>
            </a:fld>
            <a:endParaRPr lang="en-US"/>
          </a:p>
        </p:txBody>
      </p:sp>
    </p:spTree>
    <p:extLst>
      <p:ext uri="{BB962C8B-B14F-4D97-AF65-F5344CB8AC3E}">
        <p14:creationId xmlns:p14="http://schemas.microsoft.com/office/powerpoint/2010/main" val="196021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Um breve olhar sobre as publicações em ensino de Ciências e Biologia, </a:t>
            </a:r>
            <a:r>
              <a:rPr lang="pt-BR" sz="1200" kern="1200" dirty="0" smtClean="0">
                <a:solidFill>
                  <a:schemeClr val="tx1"/>
                </a:solidFill>
                <a:effectLst/>
                <a:latin typeface="+mn-lt"/>
                <a:ea typeface="+mn-ea"/>
                <a:cs typeface="+mn-cs"/>
              </a:rPr>
              <a:t>Novais (2009) nos alerta para a escassez de trabalhos com foco em EAD.  Segundo o referido autor, isso empobrece a capacidade de transformação imediata das concepções de educador à distância.</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16</a:t>
            </a:fld>
            <a:endParaRPr lang="en-US"/>
          </a:p>
        </p:txBody>
      </p:sp>
    </p:spTree>
    <p:extLst>
      <p:ext uri="{BB962C8B-B14F-4D97-AF65-F5344CB8AC3E}">
        <p14:creationId xmlns:p14="http://schemas.microsoft.com/office/powerpoint/2010/main" val="3504003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No curso de Ciências Biológicas modalidade </a:t>
            </a:r>
            <a:r>
              <a:rPr lang="pt-BR" sz="1200" kern="1200" dirty="0" err="1" smtClean="0">
                <a:solidFill>
                  <a:schemeClr val="tx1"/>
                </a:solidFill>
                <a:effectLst/>
                <a:latin typeface="+mn-lt"/>
                <a:ea typeface="+mn-ea"/>
                <a:cs typeface="+mn-cs"/>
              </a:rPr>
              <a:t>EaD</a:t>
            </a:r>
            <a:r>
              <a:rPr lang="pt-BR" sz="1200" kern="1200" dirty="0" smtClean="0">
                <a:solidFill>
                  <a:schemeClr val="tx1"/>
                </a:solidFill>
                <a:effectLst/>
                <a:latin typeface="+mn-lt"/>
                <a:ea typeface="+mn-ea"/>
                <a:cs typeface="+mn-cs"/>
              </a:rPr>
              <a:t>, a utilização de atividades práticas se torna fundamental, pois permite que os alunos vivenciem a teoria com um olhar científico. Estas atividades permitem um aprimoramento do conhecimento científico de forma real, pois o futuro professor tem a oportunidade de confrontar os conhecimentos adquiridos na teoria com a realidade. </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17</a:t>
            </a:fld>
            <a:endParaRPr lang="en-US"/>
          </a:p>
        </p:txBody>
      </p:sp>
    </p:spTree>
    <p:extLst>
      <p:ext uri="{BB962C8B-B14F-4D97-AF65-F5344CB8AC3E}">
        <p14:creationId xmlns:p14="http://schemas.microsoft.com/office/powerpoint/2010/main" val="121332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O curso de Ciências Biológicas é pautado em muita teoria, porém, a vivência da prática é imprescindível, pois é a partir deste tipo de experiência que o futuro profissional desta área construirá́ grande parte de seu conhecimento técnico científico, cabendo aos professores e tutores investir no planejamento de atividades que priorizem o caráter prático, a criatividade e agilidade em sua estrutura e execução. </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18</a:t>
            </a:fld>
            <a:endParaRPr lang="en-US"/>
          </a:p>
        </p:txBody>
      </p:sp>
    </p:spTree>
    <p:extLst>
      <p:ext uri="{BB962C8B-B14F-4D97-AF65-F5344CB8AC3E}">
        <p14:creationId xmlns:p14="http://schemas.microsoft.com/office/powerpoint/2010/main" val="604971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O recurso educacional intitulado Biologia na Caixa foi desenvolvido com o intuito de se formar um material acessível à todos os professores de Ciências e Biologia para a realização de aulas práticas, sem a necessidade de estrutura complexa de um laboratório de Ciências.</a:t>
            </a:r>
          </a:p>
          <a:p>
            <a:r>
              <a:rPr lang="pt-BR" sz="1200" kern="1200" dirty="0" smtClean="0">
                <a:solidFill>
                  <a:schemeClr val="tx1"/>
                </a:solidFill>
                <a:effectLst/>
                <a:latin typeface="+mn-lt"/>
                <a:ea typeface="+mn-ea"/>
                <a:cs typeface="+mn-cs"/>
              </a:rPr>
              <a:t>O Biologia na Caixa consiste de uma caixa para acondicionar o material que será utilizado para a realização da prática proposta (</a:t>
            </a:r>
            <a:r>
              <a:rPr lang="pt-BR" sz="1200" b="1" kern="1200" dirty="0" smtClean="0">
                <a:solidFill>
                  <a:schemeClr val="tx1"/>
                </a:solidFill>
                <a:effectLst/>
                <a:latin typeface="+mn-lt"/>
                <a:ea typeface="+mn-ea"/>
                <a:cs typeface="+mn-cs"/>
              </a:rPr>
              <a:t>Figura 1</a:t>
            </a:r>
            <a:r>
              <a:rPr lang="pt-BR"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19</a:t>
            </a:fld>
            <a:endParaRPr lang="en-US"/>
          </a:p>
        </p:txBody>
      </p:sp>
    </p:spTree>
    <p:extLst>
      <p:ext uri="{BB962C8B-B14F-4D97-AF65-F5344CB8AC3E}">
        <p14:creationId xmlns:p14="http://schemas.microsoft.com/office/powerpoint/2010/main" val="3230187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Primeiramente escolhe-se de duas a três práticas referentes a disciplina a ser ministrada, e realiza-se o levantamento do material necessário, com a preocupação de se escolher materiais acessíveis a qualquer pessoa, muitas vezes podendo ser utilizados utensílios domésticos e produtos/substâncias de fácil acesso. </a:t>
            </a:r>
          </a:p>
          <a:p>
            <a:r>
              <a:rPr lang="pt-BR" sz="1200" kern="1200" dirty="0" smtClean="0">
                <a:solidFill>
                  <a:schemeClr val="tx1"/>
                </a:solidFill>
                <a:effectLst/>
                <a:latin typeface="+mn-lt"/>
                <a:ea typeface="+mn-ea"/>
                <a:cs typeface="+mn-cs"/>
              </a:rPr>
              <a:t>Após o levantamento do material, monta-se a caixa com todos os utensílios permanentes necessários, pois no caso da necessidade de material perecível, o mesmo precisa ser adquirido próximo a data de aplicação da prática, como por exemplo o uso de frutas e verduras.</a:t>
            </a:r>
          </a:p>
          <a:p>
            <a:r>
              <a:rPr lang="pt-BR" sz="1200" kern="1200" dirty="0" smtClean="0">
                <a:solidFill>
                  <a:schemeClr val="tx1"/>
                </a:solidFill>
                <a:effectLst/>
                <a:latin typeface="+mn-lt"/>
                <a:ea typeface="+mn-ea"/>
                <a:cs typeface="+mn-cs"/>
              </a:rPr>
              <a:t>É de extrema importância que o professor elabore o protocolo das aulas práticas a serem ministradas, para que os mesmos fiquem acondicionados na Caixa junto com o material, propiciando que qualquer profissional que venha a se utilizar da Caixa consiga realizar as práticas por meio dos protocolos.</a:t>
            </a:r>
          </a:p>
          <a:p>
            <a:r>
              <a:rPr lang="pt-BR" sz="1200" kern="1200" dirty="0" smtClean="0">
                <a:solidFill>
                  <a:schemeClr val="tx1"/>
                </a:solidFill>
                <a:effectLst/>
                <a:latin typeface="+mn-lt"/>
                <a:ea typeface="+mn-ea"/>
                <a:cs typeface="+mn-cs"/>
              </a:rPr>
              <a:t>O Biologia na Caixa também pode ser aplicado a qualquer disciplina de Ciências (Ensino Fundamental) ou Biologia (Ensino Médio), que seja passível a realização de aulas práticas.</a:t>
            </a:r>
          </a:p>
          <a:p>
            <a:r>
              <a:rPr lang="pt-BR" sz="1200" kern="1200" dirty="0" smtClean="0">
                <a:solidFill>
                  <a:schemeClr val="tx1"/>
                </a:solidFill>
                <a:effectLst/>
                <a:latin typeface="+mn-lt"/>
                <a:ea typeface="+mn-ea"/>
                <a:cs typeface="+mn-cs"/>
              </a:rPr>
              <a:t>Outro ponto que é relevante destacar, é que o professor ao escolher as práticas a serem realizadas deve se atentar a relevância da atividade para a disciplina ministrada e se a prática escolhida pode ser aplicada aos diferentes graus de conhecimento ou até mesmo se essa prática pode ser ministrada para mais de uma disciplina. Pois o objeto educacional deve ser passível de adaptação a diversidade de situações.</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25</a:t>
            </a:fld>
            <a:endParaRPr lang="en-US"/>
          </a:p>
        </p:txBody>
      </p:sp>
    </p:spTree>
    <p:extLst>
      <p:ext uri="{BB962C8B-B14F-4D97-AF65-F5344CB8AC3E}">
        <p14:creationId xmlns:p14="http://schemas.microsoft.com/office/powerpoint/2010/main" val="1254845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dirty="0" smtClean="0"/>
              <a:t>De acordo com os relatos do professor-investigador a aula sobre “Extração de DNA” os alunos se apresentaram motivados durante a realização da referida prática, pois foi possível dimensionar uma estrutura celular estudada tanto na Biologia Celular como em Genética, conforme a seguinte fala: </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31</a:t>
            </a:fld>
            <a:endParaRPr lang="en-US"/>
          </a:p>
        </p:txBody>
      </p:sp>
    </p:spTree>
    <p:extLst>
      <p:ext uri="{BB962C8B-B14F-4D97-AF65-F5344CB8AC3E}">
        <p14:creationId xmlns:p14="http://schemas.microsoft.com/office/powerpoint/2010/main" val="1221718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Por meio da fala do docente é possível considerar a relevância da prática de ensino elucidada, pois que esse estudo se dá em sua maioria na forma microscópica e expositiva, por meio de slides, vídeos ou softwares. Sendo assim, é possível considerar que métodos como estes contemplam a dedução dos alunos e a proximidade que os conteúdos apresentados têm com o cotidiano de cada um, o que tornam as aulas mais significativas e reflexivas.</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32</a:t>
            </a:fld>
            <a:endParaRPr lang="en-US"/>
          </a:p>
        </p:txBody>
      </p:sp>
    </p:spTree>
    <p:extLst>
      <p:ext uri="{BB962C8B-B14F-4D97-AF65-F5344CB8AC3E}">
        <p14:creationId xmlns:p14="http://schemas.microsoft.com/office/powerpoint/2010/main" val="187007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O professor busca a todo momento criar formas inovadoras para  compartilhar o conteúdo das disciplinas que ministra, sendo assim, se nos encontros presenciais tal fato já é desafiador, quiçá em um curso na modalidade EAD. Por isso, para o professor de Biologia é importante a busca de novos recursos educacionais, como os objetos de aprendizagem, que se caracterizam pela sua flexibilidade nas aplicações em sala de aula.</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3</a:t>
            </a:fld>
            <a:endParaRPr lang="en-US"/>
          </a:p>
        </p:txBody>
      </p:sp>
    </p:spTree>
    <p:extLst>
      <p:ext uri="{BB962C8B-B14F-4D97-AF65-F5344CB8AC3E}">
        <p14:creationId xmlns:p14="http://schemas.microsoft.com/office/powerpoint/2010/main" val="885263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Com base nos relatos da professora, os alunos demonstraram uma melhora significativa no entendimento do conteúdo da disciplina, melhorando também o pensamento lógico para a resolução das atividades. Além disso, é importante ressaltar que fatores como a integração com os colegas e comprometimento também foram destacados após esta experiência. Os alunos aprovaram de forma unânime e pediram para a professora utilizar mais este recurso.</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33</a:t>
            </a:fld>
            <a:endParaRPr lang="en-US"/>
          </a:p>
        </p:txBody>
      </p:sp>
    </p:spTree>
    <p:extLst>
      <p:ext uri="{BB962C8B-B14F-4D97-AF65-F5344CB8AC3E}">
        <p14:creationId xmlns:p14="http://schemas.microsoft.com/office/powerpoint/2010/main" val="835423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dirty="0" smtClean="0"/>
              <a:t>A partir da necessidade de se criar uma maior dinamização nas aulas de Biologia, tendo como foco principal desse estudo, a modalidade EAD, surgiu a ideia de se criar uma forma alternativa para a realização de atividades práticas. Tanto no sentido de dinamização das aulas nos curtos encontros presenciais, assim como estimular ideias por parte dos alunos, futuros professores, com relação a inovação das aulas de Biologia, seja para o ensino fundamental, médio ou superior. </a:t>
            </a:r>
          </a:p>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Sob o olhar da definição de Objetos de Aprendizagem, o Biologia na Caixa se enquadrou perfeitamente, e cumpriu o seu papel de modificar o comportamento do aluno, que atestou valor aos resultados obtidos neste estudo, como uma experiência pedagógica inovadora e estimulante.  Este recurso educacional pode ser considerado um objeto de aprendizagem eficiente uma vez que foi observado as características de acessibilidade, durabilidade do material, e principalmente a viabilidade dessas práticas. Uma vez que, mesmo com poucos recursos, torna-se possível o docente desenvolver aulas cada vez mais significativas e que consideram em seus planejamentos o desenvolvimento de alunos cada vez mais ativos e comprometidos com seu aprendizado social, intelectual, científico e reflexivo sobre seu papel na sociedade.</a:t>
            </a:r>
          </a:p>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Nas turmas, as quais foi aplicado o método, existiam alguns alunos que se sentiam temerosos com o ensino de conteúdos na área da genética e bioquímica, e que após a experiência, passaram a ver essas disciplinas de uma maneira mais agradável e menos estressante.</a:t>
            </a:r>
          </a:p>
          <a:p>
            <a:pPr marL="0" marR="0" indent="0" algn="l" defTabSz="457200" rtl="0" eaLnBrk="1" fontAlgn="auto" latinLnBrk="0" hangingPunct="1">
              <a:lnSpc>
                <a:spcPct val="100000"/>
              </a:lnSpc>
              <a:spcBef>
                <a:spcPts val="0"/>
              </a:spcBef>
              <a:spcAft>
                <a:spcPts val="0"/>
              </a:spcAft>
              <a:buClrTx/>
              <a:buSzTx/>
              <a:buFontTx/>
              <a:buNone/>
              <a:tabLst/>
              <a:defRPr/>
            </a:pPr>
            <a:endParaRPr lang="pt-BR"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34</a:t>
            </a:fld>
            <a:endParaRPr lang="en-US"/>
          </a:p>
        </p:txBody>
      </p:sp>
    </p:spTree>
    <p:extLst>
      <p:ext uri="{BB962C8B-B14F-4D97-AF65-F5344CB8AC3E}">
        <p14:creationId xmlns:p14="http://schemas.microsoft.com/office/powerpoint/2010/main" val="3808411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dirty="0" smtClean="0"/>
              <a:t>Mesmo havendo a divergência entre ser um recurso digital ou não, o que caracteriza um OA é o fato de ser reutilizado em múltiplos contextos disciplinares. </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6</a:t>
            </a:fld>
            <a:endParaRPr lang="en-US"/>
          </a:p>
        </p:txBody>
      </p:sp>
    </p:spTree>
    <p:extLst>
      <p:ext uri="{BB962C8B-B14F-4D97-AF65-F5344CB8AC3E}">
        <p14:creationId xmlns:p14="http://schemas.microsoft.com/office/powerpoint/2010/main" val="360220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err="1" smtClean="0">
                <a:solidFill>
                  <a:schemeClr val="tx1"/>
                </a:solidFill>
                <a:effectLst/>
                <a:latin typeface="+mn-lt"/>
                <a:ea typeface="+mn-ea"/>
                <a:cs typeface="+mn-cs"/>
              </a:rPr>
              <a:t>Wiley</a:t>
            </a:r>
            <a:r>
              <a:rPr lang="pt-BR" sz="1200" kern="1200" dirty="0" smtClean="0">
                <a:solidFill>
                  <a:schemeClr val="tx1"/>
                </a:solidFill>
                <a:effectLst/>
                <a:latin typeface="+mn-lt"/>
                <a:ea typeface="+mn-ea"/>
                <a:cs typeface="+mn-cs"/>
              </a:rPr>
              <a:t> (2000) afirma que a principal ideia dos objetos de aprendizagem é a fragmentação do conteúdo e sua reutilização em diversos ambientes de aprendizagem, possibilitando a construção gradativa do conteúdo a ser aprendido. O autor compara o OA a um átomo, ou seja, um elemento pequeno que pode ser combinado e recombinado com outros elementos, formando algo maior. </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7</a:t>
            </a:fld>
            <a:endParaRPr lang="en-US"/>
          </a:p>
        </p:txBody>
      </p:sp>
    </p:spTree>
    <p:extLst>
      <p:ext uri="{BB962C8B-B14F-4D97-AF65-F5344CB8AC3E}">
        <p14:creationId xmlns:p14="http://schemas.microsoft.com/office/powerpoint/2010/main" val="595227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Para Singh (2001) um Objeto de Aprendizagem é estruturado em três partes bem definidas:</a:t>
            </a:r>
          </a:p>
          <a:p>
            <a:r>
              <a:rPr lang="pt-BR" sz="1200" kern="1200" dirty="0" smtClean="0">
                <a:solidFill>
                  <a:schemeClr val="tx1"/>
                </a:solidFill>
                <a:effectLst/>
                <a:latin typeface="+mn-lt"/>
                <a:ea typeface="+mn-ea"/>
                <a:cs typeface="+mn-cs"/>
              </a:rPr>
              <a:t>- Objetivo, o qual norteia o uso do recurso educacional escolhido;</a:t>
            </a:r>
          </a:p>
          <a:p>
            <a:r>
              <a:rPr lang="pt-BR" sz="1200" kern="1200" dirty="0" smtClean="0">
                <a:solidFill>
                  <a:schemeClr val="tx1"/>
                </a:solidFill>
                <a:effectLst/>
                <a:latin typeface="+mn-lt"/>
                <a:ea typeface="+mn-ea"/>
                <a:cs typeface="+mn-cs"/>
              </a:rPr>
              <a:t>- Conteúdo instrucional, o qual apresenta o material didático para que possa atingir o objetivo proposto e</a:t>
            </a:r>
          </a:p>
          <a:p>
            <a:r>
              <a:rPr lang="pt-BR" sz="1200" kern="1200" dirty="0" smtClean="0">
                <a:solidFill>
                  <a:schemeClr val="tx1"/>
                </a:solidFill>
                <a:effectLst/>
                <a:latin typeface="+mn-lt"/>
                <a:ea typeface="+mn-ea"/>
                <a:cs typeface="+mn-cs"/>
              </a:rPr>
              <a:t>- Prática e feedback, a qual permite o aluno utilizar o material e adequar a sua necessidade, atendendo os objetivos propostos no OA.</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8</a:t>
            </a:fld>
            <a:endParaRPr lang="en-US"/>
          </a:p>
        </p:txBody>
      </p:sp>
    </p:spTree>
    <p:extLst>
      <p:ext uri="{BB962C8B-B14F-4D97-AF65-F5344CB8AC3E}">
        <p14:creationId xmlns:p14="http://schemas.microsoft.com/office/powerpoint/2010/main" val="128206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Segundo Mendes (2004) as características e elementos que compõe os Objetos de aprendizagem são: </a:t>
            </a:r>
            <a:r>
              <a:rPr lang="pt-BR" sz="1200" kern="1200" dirty="0" err="1" smtClean="0">
                <a:solidFill>
                  <a:schemeClr val="tx1"/>
                </a:solidFill>
                <a:effectLst/>
                <a:latin typeface="+mn-lt"/>
                <a:ea typeface="+mn-ea"/>
                <a:cs typeface="+mn-cs"/>
              </a:rPr>
              <a:t>reusabilidade</a:t>
            </a:r>
            <a:r>
              <a:rPr lang="pt-BR" sz="1200" kern="1200" dirty="0" smtClean="0">
                <a:solidFill>
                  <a:schemeClr val="tx1"/>
                </a:solidFill>
                <a:effectLst/>
                <a:latin typeface="+mn-lt"/>
                <a:ea typeface="+mn-ea"/>
                <a:cs typeface="+mn-cs"/>
              </a:rPr>
              <a:t>, adaptabilidade, acessibilidade, durabilidade e </a:t>
            </a:r>
            <a:r>
              <a:rPr lang="pt-BR" sz="1200" kern="1200" dirty="0" err="1" smtClean="0">
                <a:solidFill>
                  <a:schemeClr val="tx1"/>
                </a:solidFill>
                <a:effectLst/>
                <a:latin typeface="+mn-lt"/>
                <a:ea typeface="+mn-ea"/>
                <a:cs typeface="+mn-cs"/>
              </a:rPr>
              <a:t>metadados</a:t>
            </a:r>
            <a:r>
              <a:rPr lang="pt-BR" sz="1200" kern="1200" dirty="0" smtClean="0">
                <a:solidFill>
                  <a:schemeClr val="tx1"/>
                </a:solidFill>
                <a:effectLst/>
                <a:latin typeface="+mn-lt"/>
                <a:ea typeface="+mn-ea"/>
                <a:cs typeface="+mn-cs"/>
              </a:rPr>
              <a:t> (dados sobre dados).</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9</a:t>
            </a:fld>
            <a:endParaRPr lang="en-US"/>
          </a:p>
        </p:txBody>
      </p:sp>
    </p:spTree>
    <p:extLst>
      <p:ext uri="{BB962C8B-B14F-4D97-AF65-F5344CB8AC3E}">
        <p14:creationId xmlns:p14="http://schemas.microsoft.com/office/powerpoint/2010/main" val="3564077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Segundo </a:t>
            </a:r>
            <a:r>
              <a:rPr lang="pt-BR" sz="1200" kern="1200" dirty="0" err="1" smtClean="0">
                <a:solidFill>
                  <a:schemeClr val="tx1"/>
                </a:solidFill>
                <a:effectLst/>
                <a:latin typeface="+mn-lt"/>
                <a:ea typeface="+mn-ea"/>
                <a:cs typeface="+mn-cs"/>
              </a:rPr>
              <a:t>Koohang</a:t>
            </a:r>
            <a:r>
              <a:rPr lang="pt-BR" sz="1200" kern="1200" dirty="0" smtClean="0">
                <a:solidFill>
                  <a:schemeClr val="tx1"/>
                </a:solidFill>
                <a:effectLst/>
                <a:latin typeface="+mn-lt"/>
                <a:ea typeface="+mn-ea"/>
                <a:cs typeface="+mn-cs"/>
              </a:rPr>
              <a:t> e </a:t>
            </a:r>
            <a:r>
              <a:rPr lang="pt-BR" sz="1200" kern="1200" dirty="0" err="1" smtClean="0">
                <a:solidFill>
                  <a:schemeClr val="tx1"/>
                </a:solidFill>
                <a:effectLst/>
                <a:latin typeface="+mn-lt"/>
                <a:ea typeface="+mn-ea"/>
                <a:cs typeface="+mn-cs"/>
              </a:rPr>
              <a:t>Harman</a:t>
            </a:r>
            <a:r>
              <a:rPr lang="pt-BR" sz="1200" kern="1200" dirty="0" smtClean="0">
                <a:solidFill>
                  <a:schemeClr val="tx1"/>
                </a:solidFill>
                <a:effectLst/>
                <a:latin typeface="+mn-lt"/>
                <a:ea typeface="+mn-ea"/>
                <a:cs typeface="+mn-cs"/>
              </a:rPr>
              <a:t> (2007), Objetos de Aprendizagem podem servir como “âncoras”, favorecendo a aprendizagem significativa, integrando novas ideias e conceitos à uma proposição já existente no cognitivo do educando.</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10</a:t>
            </a:fld>
            <a:endParaRPr lang="en-US"/>
          </a:p>
        </p:txBody>
      </p:sp>
    </p:spTree>
    <p:extLst>
      <p:ext uri="{BB962C8B-B14F-4D97-AF65-F5344CB8AC3E}">
        <p14:creationId xmlns:p14="http://schemas.microsoft.com/office/powerpoint/2010/main" val="725790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Objeto de aprendizagem (OA) é qualquer material digital que pode ser utilizado de forma isolada ou em combinação, com fins educacionais, como por exemplo: textos, animações, vídeos, imagens, aplicações, hipertextos utilizados como módulo de um determinado curso ou como um conteúdo completo (Behar et al., 2009). </a:t>
            </a:r>
          </a:p>
          <a:p>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11</a:t>
            </a:fld>
            <a:endParaRPr lang="en-US"/>
          </a:p>
        </p:txBody>
      </p:sp>
    </p:spTree>
    <p:extLst>
      <p:ext uri="{BB962C8B-B14F-4D97-AF65-F5344CB8AC3E}">
        <p14:creationId xmlns:p14="http://schemas.microsoft.com/office/powerpoint/2010/main" val="361454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effectLst/>
                <a:latin typeface="+mn-lt"/>
                <a:ea typeface="+mn-ea"/>
                <a:cs typeface="+mn-cs"/>
              </a:rPr>
              <a:t>Esses recursos de aprendizagem podem ser aplicados em diversos contextos educacionais, desde o mais instrucionista até o mais interacionista, dependendo do modelo pedagógico adotado em um curso. (Novais, 2009)</a:t>
            </a:r>
            <a:r>
              <a:rPr lang="pt-BR" dirty="0" smtClean="0">
                <a:effectLst/>
              </a:rPr>
              <a:t> </a:t>
            </a:r>
            <a:endParaRPr lang="en-US" dirty="0"/>
          </a:p>
        </p:txBody>
      </p:sp>
      <p:sp>
        <p:nvSpPr>
          <p:cNvPr id="4" name="Slide Number Placeholder 3"/>
          <p:cNvSpPr>
            <a:spLocks noGrp="1"/>
          </p:cNvSpPr>
          <p:nvPr>
            <p:ph type="sldNum" sz="quarter" idx="10"/>
          </p:nvPr>
        </p:nvSpPr>
        <p:spPr/>
        <p:txBody>
          <a:bodyPr/>
          <a:lstStyle/>
          <a:p>
            <a:fld id="{617CD8A3-8DCD-884B-9C35-8B73CC90F567}" type="slidenum">
              <a:rPr lang="en-US" smtClean="0"/>
              <a:t>12</a:t>
            </a:fld>
            <a:endParaRPr lang="en-US"/>
          </a:p>
        </p:txBody>
      </p:sp>
    </p:spTree>
    <p:extLst>
      <p:ext uri="{BB962C8B-B14F-4D97-AF65-F5344CB8AC3E}">
        <p14:creationId xmlns:p14="http://schemas.microsoft.com/office/powerpoint/2010/main" val="1385368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E6662163-D964-4533-A077-82F3DBEC00A3}" type="datetimeFigureOut">
              <a:rPr lang="pt-BR" smtClean="0"/>
              <a:t>20/09/17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F3195DE-68E4-4D32-A621-71D7671D7735}" type="slidenum">
              <a:rPr lang="pt-BR" smtClean="0"/>
              <a:t>‹#›</a:t>
            </a:fld>
            <a:endParaRPr lang="pt-BR"/>
          </a:p>
        </p:txBody>
      </p:sp>
    </p:spTree>
    <p:extLst>
      <p:ext uri="{BB962C8B-B14F-4D97-AF65-F5344CB8AC3E}">
        <p14:creationId xmlns:p14="http://schemas.microsoft.com/office/powerpoint/2010/main" val="4212380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E6662163-D964-4533-A077-82F3DBEC00A3}" type="datetimeFigureOut">
              <a:rPr lang="pt-BR" smtClean="0"/>
              <a:t>20/09/17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F3195DE-68E4-4D32-A621-71D7671D7735}" type="slidenum">
              <a:rPr lang="pt-BR" smtClean="0"/>
              <a:t>‹#›</a:t>
            </a:fld>
            <a:endParaRPr lang="pt-BR"/>
          </a:p>
        </p:txBody>
      </p:sp>
    </p:spTree>
    <p:extLst>
      <p:ext uri="{BB962C8B-B14F-4D97-AF65-F5344CB8AC3E}">
        <p14:creationId xmlns:p14="http://schemas.microsoft.com/office/powerpoint/2010/main" val="161287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E6662163-D964-4533-A077-82F3DBEC00A3}" type="datetimeFigureOut">
              <a:rPr lang="pt-BR" smtClean="0"/>
              <a:t>20/09/17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F3195DE-68E4-4D32-A621-71D7671D7735}" type="slidenum">
              <a:rPr lang="pt-BR" smtClean="0"/>
              <a:t>‹#›</a:t>
            </a:fld>
            <a:endParaRPr lang="pt-BR"/>
          </a:p>
        </p:txBody>
      </p:sp>
    </p:spTree>
    <p:extLst>
      <p:ext uri="{BB962C8B-B14F-4D97-AF65-F5344CB8AC3E}">
        <p14:creationId xmlns:p14="http://schemas.microsoft.com/office/powerpoint/2010/main" val="109613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E6662163-D964-4533-A077-82F3DBEC00A3}" type="datetimeFigureOut">
              <a:rPr lang="pt-BR" smtClean="0"/>
              <a:t>20/09/17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F3195DE-68E4-4D32-A621-71D7671D7735}" type="slidenum">
              <a:rPr lang="pt-BR" smtClean="0"/>
              <a:t>‹#›</a:t>
            </a:fld>
            <a:endParaRPr lang="pt-BR"/>
          </a:p>
        </p:txBody>
      </p:sp>
    </p:spTree>
    <p:extLst>
      <p:ext uri="{BB962C8B-B14F-4D97-AF65-F5344CB8AC3E}">
        <p14:creationId xmlns:p14="http://schemas.microsoft.com/office/powerpoint/2010/main" val="266577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E6662163-D964-4533-A077-82F3DBEC00A3}" type="datetimeFigureOut">
              <a:rPr lang="pt-BR" smtClean="0"/>
              <a:t>20/09/17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F3195DE-68E4-4D32-A621-71D7671D7735}" type="slidenum">
              <a:rPr lang="pt-BR" smtClean="0"/>
              <a:t>‹#›</a:t>
            </a:fld>
            <a:endParaRPr lang="pt-BR"/>
          </a:p>
        </p:txBody>
      </p:sp>
    </p:spTree>
    <p:extLst>
      <p:ext uri="{BB962C8B-B14F-4D97-AF65-F5344CB8AC3E}">
        <p14:creationId xmlns:p14="http://schemas.microsoft.com/office/powerpoint/2010/main" val="28896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E6662163-D964-4533-A077-82F3DBEC00A3}" type="datetimeFigureOut">
              <a:rPr lang="pt-BR" smtClean="0"/>
              <a:t>20/09/17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F3195DE-68E4-4D32-A621-71D7671D7735}" type="slidenum">
              <a:rPr lang="pt-BR" smtClean="0"/>
              <a:t>‹#›</a:t>
            </a:fld>
            <a:endParaRPr lang="pt-BR"/>
          </a:p>
        </p:txBody>
      </p:sp>
    </p:spTree>
    <p:extLst>
      <p:ext uri="{BB962C8B-B14F-4D97-AF65-F5344CB8AC3E}">
        <p14:creationId xmlns:p14="http://schemas.microsoft.com/office/powerpoint/2010/main" val="1901800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E6662163-D964-4533-A077-82F3DBEC00A3}" type="datetimeFigureOut">
              <a:rPr lang="pt-BR" smtClean="0"/>
              <a:t>20/09/17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CF3195DE-68E4-4D32-A621-71D7671D7735}" type="slidenum">
              <a:rPr lang="pt-BR" smtClean="0"/>
              <a:t>‹#›</a:t>
            </a:fld>
            <a:endParaRPr lang="pt-BR"/>
          </a:p>
        </p:txBody>
      </p:sp>
    </p:spTree>
    <p:extLst>
      <p:ext uri="{BB962C8B-B14F-4D97-AF65-F5344CB8AC3E}">
        <p14:creationId xmlns:p14="http://schemas.microsoft.com/office/powerpoint/2010/main" val="1130115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E6662163-D964-4533-A077-82F3DBEC00A3}" type="datetimeFigureOut">
              <a:rPr lang="pt-BR" smtClean="0"/>
              <a:t>20/09/17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CF3195DE-68E4-4D32-A621-71D7671D7735}" type="slidenum">
              <a:rPr lang="pt-BR" smtClean="0"/>
              <a:t>‹#›</a:t>
            </a:fld>
            <a:endParaRPr lang="pt-BR"/>
          </a:p>
        </p:txBody>
      </p:sp>
    </p:spTree>
    <p:extLst>
      <p:ext uri="{BB962C8B-B14F-4D97-AF65-F5344CB8AC3E}">
        <p14:creationId xmlns:p14="http://schemas.microsoft.com/office/powerpoint/2010/main" val="3266763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6662163-D964-4533-A077-82F3DBEC00A3}" type="datetimeFigureOut">
              <a:rPr lang="pt-BR" smtClean="0"/>
              <a:t>20/09/17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CF3195DE-68E4-4D32-A621-71D7671D7735}" type="slidenum">
              <a:rPr lang="pt-BR" smtClean="0"/>
              <a:t>‹#›</a:t>
            </a:fld>
            <a:endParaRPr lang="pt-BR"/>
          </a:p>
        </p:txBody>
      </p:sp>
    </p:spTree>
    <p:extLst>
      <p:ext uri="{BB962C8B-B14F-4D97-AF65-F5344CB8AC3E}">
        <p14:creationId xmlns:p14="http://schemas.microsoft.com/office/powerpoint/2010/main" val="3362434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E6662163-D964-4533-A077-82F3DBEC00A3}" type="datetimeFigureOut">
              <a:rPr lang="pt-BR" smtClean="0"/>
              <a:t>20/09/17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F3195DE-68E4-4D32-A621-71D7671D7735}" type="slidenum">
              <a:rPr lang="pt-BR" smtClean="0"/>
              <a:t>‹#›</a:t>
            </a:fld>
            <a:endParaRPr lang="pt-BR"/>
          </a:p>
        </p:txBody>
      </p:sp>
    </p:spTree>
    <p:extLst>
      <p:ext uri="{BB962C8B-B14F-4D97-AF65-F5344CB8AC3E}">
        <p14:creationId xmlns:p14="http://schemas.microsoft.com/office/powerpoint/2010/main" val="243186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E6662163-D964-4533-A077-82F3DBEC00A3}" type="datetimeFigureOut">
              <a:rPr lang="pt-BR" smtClean="0"/>
              <a:t>20/09/17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F3195DE-68E4-4D32-A621-71D7671D7735}" type="slidenum">
              <a:rPr lang="pt-BR" smtClean="0"/>
              <a:t>‹#›</a:t>
            </a:fld>
            <a:endParaRPr lang="pt-BR"/>
          </a:p>
        </p:txBody>
      </p:sp>
    </p:spTree>
    <p:extLst>
      <p:ext uri="{BB962C8B-B14F-4D97-AF65-F5344CB8AC3E}">
        <p14:creationId xmlns:p14="http://schemas.microsoft.com/office/powerpoint/2010/main" val="22677371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62163-D964-4533-A077-82F3DBEC00A3}" type="datetimeFigureOut">
              <a:rPr lang="pt-BR" smtClean="0"/>
              <a:t>20/09/17</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195DE-68E4-4D32-A621-71D7671D7735}" type="slidenum">
              <a:rPr lang="pt-BR" smtClean="0"/>
              <a:t>‹#›</a:t>
            </a:fld>
            <a:endParaRPr lang="pt-BR"/>
          </a:p>
        </p:txBody>
      </p:sp>
    </p:spTree>
    <p:extLst>
      <p:ext uri="{BB962C8B-B14F-4D97-AF65-F5344CB8AC3E}">
        <p14:creationId xmlns:p14="http://schemas.microsoft.com/office/powerpoint/2010/main" val="1799288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a.vasques@unitau.com.br" TargetMode="External"/><Relationship Id="rId4" Type="http://schemas.openxmlformats.org/officeDocument/2006/relationships/hyperlink" Target="mailto:lcruz.med@gmail.com" TargetMode="External"/><Relationship Id="rId5" Type="http://schemas.openxmlformats.org/officeDocument/2006/relationships/hyperlink" Target="mailto:prof.thaiscastro@yahoo.com.br" TargetMode="External"/><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1.jp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8.png"/><Relationship Id="rId5" Type="http://schemas.openxmlformats.org/officeDocument/2006/relationships/image" Target="../media/image16.pn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5.jpg"/><Relationship Id="rId5" Type="http://schemas.openxmlformats.org/officeDocument/2006/relationships/image" Target="../media/image46.jp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jpg"/><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5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1.jp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package" Target="../embeddings/Microsoft_Word_Document1.docx"/><Relationship Id="rId5" Type="http://schemas.openxmlformats.org/officeDocument/2006/relationships/image" Target="../media/image5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0.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55.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3" name="Rectangle 2"/>
          <p:cNvSpPr/>
          <p:nvPr/>
        </p:nvSpPr>
        <p:spPr>
          <a:xfrm>
            <a:off x="899592" y="2348880"/>
            <a:ext cx="7200800" cy="1384995"/>
          </a:xfrm>
          <a:prstGeom prst="rect">
            <a:avLst/>
          </a:prstGeom>
        </p:spPr>
        <p:txBody>
          <a:bodyPr wrap="square">
            <a:spAutoFit/>
          </a:bodyPr>
          <a:lstStyle/>
          <a:p>
            <a:pPr algn="ctr"/>
            <a:r>
              <a:rPr lang="pt-BR" sz="2800" b="1" dirty="0">
                <a:solidFill>
                  <a:schemeClr val="tx2">
                    <a:lumMod val="75000"/>
                  </a:schemeClr>
                </a:solidFill>
                <a:latin typeface="Cambria"/>
                <a:cs typeface="Cambria"/>
              </a:rPr>
              <a:t>Biologia na Caixa: proposta de objeto de aprendizagem para o curso de Licenciatura em Ciências Biológicas.</a:t>
            </a:r>
            <a:endParaRPr lang="pt-BR" sz="2800" dirty="0">
              <a:solidFill>
                <a:schemeClr val="tx2">
                  <a:lumMod val="75000"/>
                </a:schemeClr>
              </a:solidFill>
              <a:latin typeface="Cambria"/>
              <a:cs typeface="Cambria"/>
            </a:endParaRPr>
          </a:p>
        </p:txBody>
      </p:sp>
      <p:sp>
        <p:nvSpPr>
          <p:cNvPr id="4" name="TextBox 3"/>
          <p:cNvSpPr txBox="1"/>
          <p:nvPr/>
        </p:nvSpPr>
        <p:spPr>
          <a:xfrm>
            <a:off x="395536" y="4221088"/>
            <a:ext cx="7776864" cy="2308324"/>
          </a:xfrm>
          <a:prstGeom prst="rect">
            <a:avLst/>
          </a:prstGeom>
          <a:noFill/>
        </p:spPr>
        <p:txBody>
          <a:bodyPr wrap="square" rtlCol="0">
            <a:spAutoFit/>
          </a:bodyPr>
          <a:lstStyle/>
          <a:p>
            <a:r>
              <a:rPr lang="pt-BR" sz="1200" b="1" dirty="0"/>
              <a:t>Maria Cristina Prado Vasques-Cunha</a:t>
            </a:r>
            <a:endParaRPr lang="pt-BR" sz="1200" dirty="0"/>
          </a:p>
          <a:p>
            <a:r>
              <a:rPr lang="pt-BR" sz="1200" dirty="0"/>
              <a:t>Coordenadora do Curso de Licenciatura em Ciências Biológicas – EAD – UNITAU, Taubaté, SP.</a:t>
            </a:r>
          </a:p>
          <a:p>
            <a:r>
              <a:rPr lang="pt-BR" sz="1200" u="sng" dirty="0">
                <a:hlinkClick r:id="rId3"/>
              </a:rPr>
              <a:t>maria.vasques@unitau.com.br</a:t>
            </a:r>
            <a:endParaRPr lang="pt-BR" sz="1200" dirty="0"/>
          </a:p>
          <a:p>
            <a:r>
              <a:rPr lang="pt-BR" sz="1200" b="1" dirty="0"/>
              <a:t> </a:t>
            </a:r>
            <a:endParaRPr lang="pt-BR" sz="1200" dirty="0"/>
          </a:p>
          <a:p>
            <a:r>
              <a:rPr lang="pt-BR" sz="1200" b="1" dirty="0"/>
              <a:t>Lilian Pereira Cruz</a:t>
            </a:r>
            <a:endParaRPr lang="pt-BR" sz="1200" dirty="0"/>
          </a:p>
          <a:p>
            <a:r>
              <a:rPr lang="pt-BR" sz="1200" dirty="0"/>
              <a:t>Docente de apoio do Curso de Licenciatura em Ciências Biológicas – EAD – UNITAU, Taubaté, SP.</a:t>
            </a:r>
          </a:p>
          <a:p>
            <a:r>
              <a:rPr lang="pt-BR" sz="1200" u="sng" dirty="0">
                <a:hlinkClick r:id="rId4"/>
              </a:rPr>
              <a:t>lcruz.med@gmail.com</a:t>
            </a:r>
            <a:endParaRPr lang="pt-BR" sz="1200" dirty="0"/>
          </a:p>
          <a:p>
            <a:r>
              <a:rPr lang="pt-BR" sz="1200" dirty="0"/>
              <a:t> </a:t>
            </a:r>
          </a:p>
          <a:p>
            <a:r>
              <a:rPr lang="pt-BR" sz="1200" b="1" dirty="0"/>
              <a:t>Thaís Sabatino Monteiro Fernandes de Castro</a:t>
            </a:r>
            <a:endParaRPr lang="pt-BR" sz="1200" dirty="0"/>
          </a:p>
          <a:p>
            <a:r>
              <a:rPr lang="pt-BR" sz="1200" dirty="0"/>
              <a:t>Docente de apoio do Curso de Licenciatura em Ciências Biológicas – EAD – UNITAU, Taubaté, SP.</a:t>
            </a:r>
          </a:p>
          <a:p>
            <a:r>
              <a:rPr lang="pt-BR" sz="1200" u="sng" dirty="0">
                <a:hlinkClick r:id="rId5"/>
              </a:rPr>
              <a:t>prof.thaiscastro@yahoo.com.br</a:t>
            </a:r>
            <a:endParaRPr lang="pt-BR" sz="1200" dirty="0"/>
          </a:p>
          <a:p>
            <a:endParaRPr lang="en-US" sz="1200" dirty="0"/>
          </a:p>
        </p:txBody>
      </p:sp>
    </p:spTree>
    <p:extLst>
      <p:ext uri="{BB962C8B-B14F-4D97-AF65-F5344CB8AC3E}">
        <p14:creationId xmlns:p14="http://schemas.microsoft.com/office/powerpoint/2010/main" val="32816211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4176464" cy="461665"/>
          </a:xfrm>
          <a:prstGeom prst="rect">
            <a:avLst/>
          </a:prstGeom>
          <a:noFill/>
        </p:spPr>
        <p:txBody>
          <a:bodyPr wrap="square" rtlCol="0">
            <a:spAutoFit/>
          </a:bodyPr>
          <a:lstStyle/>
          <a:p>
            <a:r>
              <a:rPr lang="en-US" sz="2400" b="1" dirty="0">
                <a:solidFill>
                  <a:schemeClr val="tx2">
                    <a:lumMod val="75000"/>
                  </a:schemeClr>
                </a:solidFill>
              </a:rPr>
              <a:t>2</a:t>
            </a:r>
            <a:r>
              <a:rPr lang="en-US" sz="2400" b="1" dirty="0" smtClean="0">
                <a:solidFill>
                  <a:schemeClr val="tx2">
                    <a:lumMod val="75000"/>
                  </a:schemeClr>
                </a:solidFill>
              </a:rPr>
              <a:t>. OBJETO DE APRENDIZAGEM</a:t>
            </a:r>
            <a:endParaRPr lang="en-US" sz="24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251520" y="2348880"/>
            <a:ext cx="4946186" cy="461665"/>
          </a:xfrm>
          <a:prstGeom prst="rect">
            <a:avLst/>
          </a:prstGeom>
        </p:spPr>
        <p:txBody>
          <a:bodyPr wrap="none">
            <a:spAutoFit/>
          </a:bodyPr>
          <a:lstStyle/>
          <a:p>
            <a:r>
              <a:rPr lang="pt-BR" sz="2400" dirty="0">
                <a:latin typeface="Cambria"/>
                <a:cs typeface="Cambria"/>
              </a:rPr>
              <a:t>Segundo </a:t>
            </a:r>
            <a:r>
              <a:rPr lang="pt-BR" sz="2400" dirty="0" err="1">
                <a:latin typeface="Cambria"/>
                <a:cs typeface="Cambria"/>
              </a:rPr>
              <a:t>Koohang</a:t>
            </a:r>
            <a:r>
              <a:rPr lang="pt-BR" sz="2400" dirty="0">
                <a:latin typeface="Cambria"/>
                <a:cs typeface="Cambria"/>
              </a:rPr>
              <a:t> </a:t>
            </a:r>
            <a:r>
              <a:rPr lang="pt-BR" sz="2400" dirty="0" smtClean="0">
                <a:latin typeface="Cambria"/>
                <a:cs typeface="Cambria"/>
              </a:rPr>
              <a:t>&amp; </a:t>
            </a:r>
            <a:r>
              <a:rPr lang="pt-BR" sz="2400" dirty="0" err="1">
                <a:latin typeface="Cambria"/>
                <a:cs typeface="Cambria"/>
              </a:rPr>
              <a:t>Harman</a:t>
            </a:r>
            <a:r>
              <a:rPr lang="pt-BR" sz="2400" dirty="0">
                <a:latin typeface="Cambria"/>
                <a:cs typeface="Cambria"/>
              </a:rPr>
              <a:t> (</a:t>
            </a:r>
            <a:r>
              <a:rPr lang="pt-BR" sz="2400" dirty="0" smtClean="0">
                <a:latin typeface="Cambria"/>
                <a:cs typeface="Cambria"/>
              </a:rPr>
              <a:t>2007)</a:t>
            </a:r>
            <a:endParaRPr lang="en-US" sz="2400" dirty="0">
              <a:latin typeface="Cambria"/>
              <a:cs typeface="Cambria"/>
            </a:endParaRPr>
          </a:p>
        </p:txBody>
      </p:sp>
      <p:pic>
        <p:nvPicPr>
          <p:cNvPr id="5" name="Picture 4"/>
          <p:cNvPicPr>
            <a:picLocks noChangeAspect="1"/>
          </p:cNvPicPr>
          <p:nvPr/>
        </p:nvPicPr>
        <p:blipFill>
          <a:blip r:embed="rId4"/>
          <a:stretch>
            <a:fillRect/>
          </a:stretch>
        </p:blipFill>
        <p:spPr>
          <a:xfrm>
            <a:off x="4716016" y="2060848"/>
            <a:ext cx="3933056" cy="3933056"/>
          </a:xfrm>
          <a:prstGeom prst="rect">
            <a:avLst/>
          </a:prstGeom>
        </p:spPr>
      </p:pic>
      <p:sp>
        <p:nvSpPr>
          <p:cNvPr id="6" name="TextBox 5"/>
          <p:cNvSpPr txBox="1"/>
          <p:nvPr/>
        </p:nvSpPr>
        <p:spPr>
          <a:xfrm>
            <a:off x="683568" y="3356992"/>
            <a:ext cx="4752528" cy="461665"/>
          </a:xfrm>
          <a:prstGeom prst="rect">
            <a:avLst/>
          </a:prstGeom>
          <a:noFill/>
        </p:spPr>
        <p:txBody>
          <a:bodyPr wrap="square" rtlCol="0">
            <a:spAutoFit/>
          </a:bodyPr>
          <a:lstStyle/>
          <a:p>
            <a:pPr algn="ctr"/>
            <a:r>
              <a:rPr lang="en-US" sz="2400" b="1" dirty="0" smtClean="0">
                <a:solidFill>
                  <a:srgbClr val="FF0000"/>
                </a:solidFill>
              </a:rPr>
              <a:t>APRENDIZAGEM SIGNIFICATIVA</a:t>
            </a:r>
            <a:endParaRPr lang="en-US" sz="2400" b="1" dirty="0">
              <a:solidFill>
                <a:srgbClr val="FF0000"/>
              </a:solidFill>
            </a:endParaRPr>
          </a:p>
        </p:txBody>
      </p:sp>
      <p:sp>
        <p:nvSpPr>
          <p:cNvPr id="7" name="TextBox 6"/>
          <p:cNvSpPr txBox="1"/>
          <p:nvPr/>
        </p:nvSpPr>
        <p:spPr>
          <a:xfrm>
            <a:off x="2195736" y="4509120"/>
            <a:ext cx="2376264" cy="461665"/>
          </a:xfrm>
          <a:prstGeom prst="rect">
            <a:avLst/>
          </a:prstGeom>
          <a:noFill/>
        </p:spPr>
        <p:txBody>
          <a:bodyPr wrap="square" rtlCol="0">
            <a:spAutoFit/>
          </a:bodyPr>
          <a:lstStyle/>
          <a:p>
            <a:pPr algn="ctr"/>
            <a:r>
              <a:rPr lang="en-US" sz="2400" b="1" dirty="0" smtClean="0">
                <a:solidFill>
                  <a:schemeClr val="accent6">
                    <a:lumMod val="75000"/>
                  </a:schemeClr>
                </a:solidFill>
              </a:rPr>
              <a:t>NOVAS IDÉIAS </a:t>
            </a:r>
            <a:endParaRPr lang="en-US" sz="2400" b="1" dirty="0">
              <a:solidFill>
                <a:schemeClr val="accent6">
                  <a:lumMod val="75000"/>
                </a:schemeClr>
              </a:solidFill>
            </a:endParaRPr>
          </a:p>
        </p:txBody>
      </p:sp>
      <p:sp>
        <p:nvSpPr>
          <p:cNvPr id="8" name="TextBox 7"/>
          <p:cNvSpPr txBox="1"/>
          <p:nvPr/>
        </p:nvSpPr>
        <p:spPr>
          <a:xfrm>
            <a:off x="2267744" y="5877272"/>
            <a:ext cx="2808312" cy="461665"/>
          </a:xfrm>
          <a:prstGeom prst="rect">
            <a:avLst/>
          </a:prstGeom>
          <a:noFill/>
        </p:spPr>
        <p:txBody>
          <a:bodyPr wrap="square" rtlCol="0">
            <a:spAutoFit/>
          </a:bodyPr>
          <a:lstStyle/>
          <a:p>
            <a:pPr algn="ctr"/>
            <a:r>
              <a:rPr lang="en-US" sz="2400" b="1" dirty="0" smtClean="0">
                <a:solidFill>
                  <a:schemeClr val="accent4">
                    <a:lumMod val="75000"/>
                  </a:schemeClr>
                </a:solidFill>
              </a:rPr>
              <a:t>NOVOS CONCEITOS </a:t>
            </a:r>
            <a:endParaRPr lang="en-US" sz="2400" b="1" dirty="0">
              <a:solidFill>
                <a:schemeClr val="accent4">
                  <a:lumMod val="75000"/>
                </a:schemeClr>
              </a:solidFill>
            </a:endParaRPr>
          </a:p>
        </p:txBody>
      </p:sp>
      <p:sp>
        <p:nvSpPr>
          <p:cNvPr id="9" name="TextBox 8"/>
          <p:cNvSpPr txBox="1"/>
          <p:nvPr/>
        </p:nvSpPr>
        <p:spPr>
          <a:xfrm>
            <a:off x="7487816" y="6586837"/>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
        <p:nvSpPr>
          <p:cNvPr id="10" name="TextBox 9"/>
          <p:cNvSpPr txBox="1"/>
          <p:nvPr/>
        </p:nvSpPr>
        <p:spPr>
          <a:xfrm>
            <a:off x="4499992" y="1700808"/>
            <a:ext cx="4104456" cy="369332"/>
          </a:xfrm>
          <a:prstGeom prst="rect">
            <a:avLst/>
          </a:prstGeom>
          <a:noFill/>
        </p:spPr>
        <p:txBody>
          <a:bodyPr wrap="square" rtlCol="0">
            <a:spAutoFit/>
          </a:bodyPr>
          <a:lstStyle/>
          <a:p>
            <a:pPr algn="ctr"/>
            <a:r>
              <a:rPr lang="en-US" b="1" dirty="0" smtClean="0">
                <a:solidFill>
                  <a:srgbClr val="9B347E"/>
                </a:solidFill>
                <a:latin typeface="Chalkduster"/>
                <a:cs typeface="Chalkduster"/>
              </a:rPr>
              <a:t>OBJETO DE APRENDIZAGEM</a:t>
            </a:r>
            <a:endParaRPr lang="en-US" b="1" dirty="0">
              <a:solidFill>
                <a:srgbClr val="9B347E"/>
              </a:solidFill>
              <a:latin typeface="Chalkduster"/>
              <a:cs typeface="Chalkduster"/>
            </a:endParaRPr>
          </a:p>
        </p:txBody>
      </p:sp>
    </p:spTree>
    <p:extLst>
      <p:ext uri="{BB962C8B-B14F-4D97-AF65-F5344CB8AC3E}">
        <p14:creationId xmlns:p14="http://schemas.microsoft.com/office/powerpoint/2010/main" val="2606441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8568952" cy="461665"/>
          </a:xfrm>
          <a:prstGeom prst="rect">
            <a:avLst/>
          </a:prstGeom>
          <a:noFill/>
        </p:spPr>
        <p:txBody>
          <a:bodyPr wrap="square" rtlCol="0">
            <a:spAutoFit/>
          </a:bodyPr>
          <a:lstStyle/>
          <a:p>
            <a:r>
              <a:rPr lang="en-US" sz="2400" b="1" dirty="0" smtClean="0">
                <a:solidFill>
                  <a:schemeClr val="tx2">
                    <a:lumMod val="75000"/>
                  </a:schemeClr>
                </a:solidFill>
              </a:rPr>
              <a:t>3. OBJETO DE APRENDIZAGEM EM BIOLOGIA MODALIDADE EAD</a:t>
            </a:r>
            <a:endParaRPr lang="en-US" sz="2400" b="1" dirty="0">
              <a:solidFill>
                <a:schemeClr val="tx2">
                  <a:lumMod val="75000"/>
                </a:schemeClr>
              </a:solidFill>
            </a:endParaRPr>
          </a:p>
        </p:txBody>
      </p:sp>
      <p:pic>
        <p:nvPicPr>
          <p:cNvPr id="3"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323528" y="2132856"/>
            <a:ext cx="3840114" cy="461665"/>
          </a:xfrm>
          <a:prstGeom prst="rect">
            <a:avLst/>
          </a:prstGeom>
        </p:spPr>
        <p:txBody>
          <a:bodyPr wrap="none">
            <a:spAutoFit/>
          </a:bodyPr>
          <a:lstStyle/>
          <a:p>
            <a:pPr defTabSz="457200">
              <a:defRPr/>
            </a:pPr>
            <a:r>
              <a:rPr lang="pt-BR" sz="2400" dirty="0" smtClean="0">
                <a:latin typeface="Cambria"/>
                <a:cs typeface="Cambria"/>
              </a:rPr>
              <a:t>Segundo Behar </a:t>
            </a:r>
            <a:r>
              <a:rPr lang="pt-BR" sz="2400" i="1" dirty="0">
                <a:latin typeface="Cambria"/>
                <a:cs typeface="Cambria"/>
              </a:rPr>
              <a:t>et </a:t>
            </a:r>
            <a:r>
              <a:rPr lang="pt-BR" sz="2400" i="1" dirty="0" smtClean="0">
                <a:latin typeface="Cambria"/>
                <a:cs typeface="Cambria"/>
              </a:rPr>
              <a:t>al </a:t>
            </a:r>
            <a:r>
              <a:rPr lang="pt-BR" sz="2400" dirty="0" smtClean="0">
                <a:latin typeface="Cambria"/>
                <a:cs typeface="Cambria"/>
              </a:rPr>
              <a:t>(2009</a:t>
            </a:r>
            <a:r>
              <a:rPr lang="pt-BR" sz="2400" dirty="0">
                <a:latin typeface="Cambria"/>
                <a:cs typeface="Cambria"/>
              </a:rPr>
              <a:t>). </a:t>
            </a:r>
          </a:p>
        </p:txBody>
      </p:sp>
      <p:pic>
        <p:nvPicPr>
          <p:cNvPr id="5" name="Picture 4"/>
          <p:cNvPicPr>
            <a:picLocks noChangeAspect="1"/>
          </p:cNvPicPr>
          <p:nvPr/>
        </p:nvPicPr>
        <p:blipFill>
          <a:blip r:embed="rId6"/>
          <a:stretch>
            <a:fillRect/>
          </a:stretch>
        </p:blipFill>
        <p:spPr>
          <a:xfrm>
            <a:off x="323528" y="3140968"/>
            <a:ext cx="2669431" cy="2301785"/>
          </a:xfrm>
          <a:prstGeom prst="rect">
            <a:avLst/>
          </a:prstGeom>
        </p:spPr>
      </p:pic>
      <p:pic>
        <p:nvPicPr>
          <p:cNvPr id="7" name="giph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19872" y="2708920"/>
            <a:ext cx="2016224" cy="2035863"/>
          </a:xfrm>
          <a:prstGeom prst="rect">
            <a:avLst/>
          </a:prstGeom>
        </p:spPr>
      </p:pic>
      <p:pic>
        <p:nvPicPr>
          <p:cNvPr id="8" name="Picture 7"/>
          <p:cNvPicPr>
            <a:picLocks noChangeAspect="1"/>
          </p:cNvPicPr>
          <p:nvPr/>
        </p:nvPicPr>
        <p:blipFill>
          <a:blip r:embed="rId8"/>
          <a:stretch>
            <a:fillRect/>
          </a:stretch>
        </p:blipFill>
        <p:spPr>
          <a:xfrm>
            <a:off x="6804248" y="2204864"/>
            <a:ext cx="1890539" cy="2078150"/>
          </a:xfrm>
          <a:prstGeom prst="rect">
            <a:avLst/>
          </a:prstGeom>
        </p:spPr>
      </p:pic>
      <p:pic>
        <p:nvPicPr>
          <p:cNvPr id="9" name="Picture 8"/>
          <p:cNvPicPr>
            <a:picLocks noChangeAspect="1"/>
          </p:cNvPicPr>
          <p:nvPr/>
        </p:nvPicPr>
        <p:blipFill>
          <a:blip r:embed="rId9"/>
          <a:stretch>
            <a:fillRect/>
          </a:stretch>
        </p:blipFill>
        <p:spPr>
          <a:xfrm>
            <a:off x="5220072" y="4725144"/>
            <a:ext cx="2591780" cy="1727853"/>
          </a:xfrm>
          <a:prstGeom prst="rect">
            <a:avLst/>
          </a:prstGeom>
        </p:spPr>
      </p:pic>
      <p:sp>
        <p:nvSpPr>
          <p:cNvPr id="10" name="TextBox 9"/>
          <p:cNvSpPr txBox="1"/>
          <p:nvPr/>
        </p:nvSpPr>
        <p:spPr>
          <a:xfrm>
            <a:off x="7487816" y="6586837"/>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cxnSp>
        <p:nvCxnSpPr>
          <p:cNvPr id="11" name="Straight Connector 10"/>
          <p:cNvCxnSpPr/>
          <p:nvPr/>
        </p:nvCxnSpPr>
        <p:spPr>
          <a:xfrm flipV="1">
            <a:off x="2987824" y="3717032"/>
            <a:ext cx="1224136" cy="1008112"/>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2987824" y="4797152"/>
            <a:ext cx="2304256" cy="936104"/>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V="1">
            <a:off x="2987824" y="3284984"/>
            <a:ext cx="4104456" cy="1512168"/>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V="1">
            <a:off x="4644008" y="2780928"/>
            <a:ext cx="2160240" cy="72008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a:endCxn id="9" idx="0"/>
          </p:cNvCxnSpPr>
          <p:nvPr/>
        </p:nvCxnSpPr>
        <p:spPr>
          <a:xfrm>
            <a:off x="4644008" y="3573016"/>
            <a:ext cx="1871954" cy="1152128"/>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a:stCxn id="9" idx="0"/>
          </p:cNvCxnSpPr>
          <p:nvPr/>
        </p:nvCxnSpPr>
        <p:spPr>
          <a:xfrm flipV="1">
            <a:off x="6515962" y="3573016"/>
            <a:ext cx="1152382" cy="115212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53997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8568952" cy="461665"/>
          </a:xfrm>
          <a:prstGeom prst="rect">
            <a:avLst/>
          </a:prstGeom>
          <a:noFill/>
        </p:spPr>
        <p:txBody>
          <a:bodyPr wrap="square" rtlCol="0">
            <a:spAutoFit/>
          </a:bodyPr>
          <a:lstStyle/>
          <a:p>
            <a:r>
              <a:rPr lang="en-US" sz="2400" b="1" dirty="0" smtClean="0">
                <a:solidFill>
                  <a:schemeClr val="tx2">
                    <a:lumMod val="75000"/>
                  </a:schemeClr>
                </a:solidFill>
              </a:rPr>
              <a:t>3. OBJETO DE APRENDIZAGEM EM BIOLOGIA MODALIDADE EAD</a:t>
            </a:r>
            <a:endParaRPr lang="en-US" sz="24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179512" y="2204864"/>
            <a:ext cx="3263634" cy="461665"/>
          </a:xfrm>
          <a:prstGeom prst="rect">
            <a:avLst/>
          </a:prstGeom>
        </p:spPr>
        <p:txBody>
          <a:bodyPr wrap="none">
            <a:spAutoFit/>
          </a:bodyPr>
          <a:lstStyle/>
          <a:p>
            <a:r>
              <a:rPr lang="pt-BR" sz="2400" dirty="0" smtClean="0">
                <a:latin typeface="Cambria"/>
                <a:cs typeface="Cambria"/>
              </a:rPr>
              <a:t>Segundo Novais (2009</a:t>
            </a:r>
            <a:r>
              <a:rPr lang="pt-BR" sz="2400" dirty="0">
                <a:latin typeface="Cambria"/>
                <a:cs typeface="Cambria"/>
              </a:rPr>
              <a:t>) </a:t>
            </a:r>
            <a:endParaRPr lang="en-US" sz="2400" dirty="0">
              <a:latin typeface="Cambria"/>
              <a:cs typeface="Cambria"/>
            </a:endParaRPr>
          </a:p>
        </p:txBody>
      </p:sp>
      <p:pic>
        <p:nvPicPr>
          <p:cNvPr id="5" name="Picture 4"/>
          <p:cNvPicPr>
            <a:picLocks noChangeAspect="1"/>
          </p:cNvPicPr>
          <p:nvPr/>
        </p:nvPicPr>
        <p:blipFill>
          <a:blip r:embed="rId4"/>
          <a:stretch>
            <a:fillRect/>
          </a:stretch>
        </p:blipFill>
        <p:spPr>
          <a:xfrm>
            <a:off x="0" y="2924944"/>
            <a:ext cx="2902043" cy="2484508"/>
          </a:xfrm>
          <a:prstGeom prst="rect">
            <a:avLst/>
          </a:prstGeom>
        </p:spPr>
      </p:pic>
      <p:pic>
        <p:nvPicPr>
          <p:cNvPr id="7" name="Picture 6"/>
          <p:cNvPicPr>
            <a:picLocks noChangeAspect="1"/>
          </p:cNvPicPr>
          <p:nvPr/>
        </p:nvPicPr>
        <p:blipFill>
          <a:blip r:embed="rId5"/>
          <a:stretch>
            <a:fillRect/>
          </a:stretch>
        </p:blipFill>
        <p:spPr>
          <a:xfrm>
            <a:off x="3563888" y="2420888"/>
            <a:ext cx="4391980" cy="2927987"/>
          </a:xfrm>
          <a:prstGeom prst="rect">
            <a:avLst/>
          </a:prstGeom>
        </p:spPr>
      </p:pic>
      <p:sp>
        <p:nvSpPr>
          <p:cNvPr id="8" name="TextBox 7"/>
          <p:cNvSpPr txBox="1"/>
          <p:nvPr/>
        </p:nvSpPr>
        <p:spPr>
          <a:xfrm>
            <a:off x="539552" y="3068960"/>
            <a:ext cx="2016224" cy="369332"/>
          </a:xfrm>
          <a:prstGeom prst="rect">
            <a:avLst/>
          </a:prstGeom>
          <a:noFill/>
        </p:spPr>
        <p:txBody>
          <a:bodyPr wrap="square" rtlCol="0">
            <a:spAutoFit/>
          </a:bodyPr>
          <a:lstStyle/>
          <a:p>
            <a:pPr algn="ctr"/>
            <a:r>
              <a:rPr lang="en-US" b="1" dirty="0" smtClean="0">
                <a:latin typeface="Cambria"/>
                <a:cs typeface="Cambria"/>
              </a:rPr>
              <a:t>INSTRUCIONAL</a:t>
            </a:r>
            <a:endParaRPr lang="en-US" b="1" dirty="0">
              <a:latin typeface="Cambria"/>
              <a:cs typeface="Cambria"/>
            </a:endParaRPr>
          </a:p>
        </p:txBody>
      </p:sp>
      <p:sp>
        <p:nvSpPr>
          <p:cNvPr id="9" name="TextBox 8"/>
          <p:cNvSpPr txBox="1"/>
          <p:nvPr/>
        </p:nvSpPr>
        <p:spPr>
          <a:xfrm>
            <a:off x="4644008" y="2420888"/>
            <a:ext cx="2016224" cy="369332"/>
          </a:xfrm>
          <a:prstGeom prst="rect">
            <a:avLst/>
          </a:prstGeom>
          <a:noFill/>
        </p:spPr>
        <p:txBody>
          <a:bodyPr wrap="square" rtlCol="0">
            <a:spAutoFit/>
          </a:bodyPr>
          <a:lstStyle/>
          <a:p>
            <a:pPr algn="ctr"/>
            <a:r>
              <a:rPr lang="en-US" b="1" dirty="0" smtClean="0">
                <a:latin typeface="Cambria"/>
                <a:cs typeface="Cambria"/>
              </a:rPr>
              <a:t>INTERACIONAL</a:t>
            </a:r>
            <a:endParaRPr lang="en-US" b="1" dirty="0">
              <a:latin typeface="Cambria"/>
              <a:cs typeface="Cambria"/>
            </a:endParaRPr>
          </a:p>
        </p:txBody>
      </p:sp>
      <p:sp>
        <p:nvSpPr>
          <p:cNvPr id="10" name="TextBox 9"/>
          <p:cNvSpPr txBox="1"/>
          <p:nvPr/>
        </p:nvSpPr>
        <p:spPr>
          <a:xfrm>
            <a:off x="7487816" y="6586837"/>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
        <p:nvSpPr>
          <p:cNvPr id="6" name="Rectangle 5"/>
          <p:cNvSpPr/>
          <p:nvPr/>
        </p:nvSpPr>
        <p:spPr>
          <a:xfrm>
            <a:off x="3275856" y="5085184"/>
            <a:ext cx="5616624" cy="1200329"/>
          </a:xfrm>
          <a:prstGeom prst="rect">
            <a:avLst/>
          </a:prstGeom>
        </p:spPr>
        <p:txBody>
          <a:bodyPr wrap="square">
            <a:spAutoFit/>
          </a:bodyPr>
          <a:lstStyle/>
          <a:p>
            <a:pPr algn="just"/>
            <a:r>
              <a:rPr lang="pt-BR" dirty="0">
                <a:latin typeface="Cambria"/>
                <a:cs typeface="Cambria"/>
              </a:rPr>
              <a:t>Esses recursos de aprendizagem podem ser aplicados em diversos contextos educacionais, desde o mais instrucionista até o mais interacionista, dependendo do modelo pedagógico adotado em um curso</a:t>
            </a:r>
            <a:endParaRPr lang="en-US" dirty="0">
              <a:latin typeface="Cambria"/>
              <a:cs typeface="Cambria"/>
            </a:endParaRPr>
          </a:p>
        </p:txBody>
      </p:sp>
    </p:spTree>
    <p:extLst>
      <p:ext uri="{BB962C8B-B14F-4D97-AF65-F5344CB8AC3E}">
        <p14:creationId xmlns:p14="http://schemas.microsoft.com/office/powerpoint/2010/main" val="3177373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8568952" cy="461665"/>
          </a:xfrm>
          <a:prstGeom prst="rect">
            <a:avLst/>
          </a:prstGeom>
          <a:noFill/>
        </p:spPr>
        <p:txBody>
          <a:bodyPr wrap="square" rtlCol="0">
            <a:spAutoFit/>
          </a:bodyPr>
          <a:lstStyle/>
          <a:p>
            <a:r>
              <a:rPr lang="en-US" sz="2400" b="1" dirty="0" smtClean="0">
                <a:solidFill>
                  <a:schemeClr val="tx2">
                    <a:lumMod val="75000"/>
                  </a:schemeClr>
                </a:solidFill>
              </a:rPr>
              <a:t>3. OBJETO DE APRENDIZAGEM EM BIOLOGIA MODALIDADE EAD</a:t>
            </a:r>
            <a:endParaRPr lang="en-US" sz="24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251520" y="2348880"/>
            <a:ext cx="4177496" cy="461665"/>
          </a:xfrm>
          <a:prstGeom prst="rect">
            <a:avLst/>
          </a:prstGeom>
        </p:spPr>
        <p:txBody>
          <a:bodyPr wrap="none">
            <a:spAutoFit/>
          </a:bodyPr>
          <a:lstStyle/>
          <a:p>
            <a:pPr defTabSz="457200">
              <a:defRPr/>
            </a:pPr>
            <a:r>
              <a:rPr lang="pt-BR" sz="2400" dirty="0" smtClean="0">
                <a:latin typeface="Cambria"/>
                <a:cs typeface="Cambria"/>
              </a:rPr>
              <a:t>Segundo Maia </a:t>
            </a:r>
            <a:r>
              <a:rPr lang="pt-BR" sz="2400" dirty="0">
                <a:latin typeface="Cambria"/>
                <a:cs typeface="Cambria"/>
              </a:rPr>
              <a:t>e </a:t>
            </a:r>
            <a:r>
              <a:rPr lang="pt-BR" sz="2400" dirty="0" smtClean="0">
                <a:latin typeface="Cambria"/>
                <a:cs typeface="Cambria"/>
              </a:rPr>
              <a:t>Mattar (2007)</a:t>
            </a:r>
            <a:endParaRPr lang="pt-BR" sz="2400" dirty="0">
              <a:latin typeface="Cambria"/>
              <a:cs typeface="Cambria"/>
            </a:endParaRPr>
          </a:p>
        </p:txBody>
      </p:sp>
      <p:grpSp>
        <p:nvGrpSpPr>
          <p:cNvPr id="8" name="Group 7"/>
          <p:cNvGrpSpPr/>
          <p:nvPr/>
        </p:nvGrpSpPr>
        <p:grpSpPr>
          <a:xfrm>
            <a:off x="251520" y="2924944"/>
            <a:ext cx="4372156" cy="2160240"/>
            <a:chOff x="2267744" y="2996952"/>
            <a:chExt cx="5994085" cy="3720075"/>
          </a:xfrm>
        </p:grpSpPr>
        <p:pic>
          <p:nvPicPr>
            <p:cNvPr id="5" name="Picture 4"/>
            <p:cNvPicPr>
              <a:picLocks noChangeAspect="1"/>
            </p:cNvPicPr>
            <p:nvPr/>
          </p:nvPicPr>
          <p:blipFill>
            <a:blip r:embed="rId4"/>
            <a:stretch>
              <a:fillRect/>
            </a:stretch>
          </p:blipFill>
          <p:spPr>
            <a:xfrm>
              <a:off x="2267744" y="2996952"/>
              <a:ext cx="5580112" cy="3720075"/>
            </a:xfrm>
            <a:prstGeom prst="rect">
              <a:avLst/>
            </a:prstGeom>
          </p:spPr>
        </p:pic>
        <p:sp>
          <p:nvSpPr>
            <p:cNvPr id="6" name="TextBox 5"/>
            <p:cNvSpPr txBox="1"/>
            <p:nvPr/>
          </p:nvSpPr>
          <p:spPr>
            <a:xfrm>
              <a:off x="5525525" y="4608985"/>
              <a:ext cx="2736304" cy="795017"/>
            </a:xfrm>
            <a:prstGeom prst="rect">
              <a:avLst/>
            </a:prstGeom>
            <a:noFill/>
          </p:spPr>
          <p:txBody>
            <a:bodyPr wrap="square" rtlCol="0">
              <a:spAutoFit/>
            </a:bodyPr>
            <a:lstStyle/>
            <a:p>
              <a:pPr algn="ctr"/>
              <a:r>
                <a:rPr lang="en-US" sz="2400" b="1" dirty="0" smtClean="0">
                  <a:latin typeface="Cambria"/>
                  <a:cs typeface="Cambria"/>
                </a:rPr>
                <a:t>EaD</a:t>
              </a:r>
              <a:endParaRPr lang="en-US" sz="2400" b="1" dirty="0">
                <a:latin typeface="Cambria"/>
                <a:cs typeface="Cambria"/>
              </a:endParaRPr>
            </a:p>
          </p:txBody>
        </p:sp>
      </p:grpSp>
      <p:sp>
        <p:nvSpPr>
          <p:cNvPr id="7" name="TextBox 6"/>
          <p:cNvSpPr txBox="1"/>
          <p:nvPr/>
        </p:nvSpPr>
        <p:spPr>
          <a:xfrm>
            <a:off x="107504" y="6596390"/>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
        <p:nvSpPr>
          <p:cNvPr id="9" name="Rectangle 8"/>
          <p:cNvSpPr/>
          <p:nvPr/>
        </p:nvSpPr>
        <p:spPr>
          <a:xfrm>
            <a:off x="4427984" y="4149080"/>
            <a:ext cx="4572000" cy="2447850"/>
          </a:xfrm>
          <a:prstGeom prst="rect">
            <a:avLst/>
          </a:prstGeom>
          <a:ln w="31750">
            <a:solidFill>
              <a:schemeClr val="bg2">
                <a:lumMod val="25000"/>
              </a:schemeClr>
            </a:solidFill>
            <a:prstDash val="sysDash"/>
            <a:bevel/>
          </a:ln>
        </p:spPr>
        <p:txBody>
          <a:bodyPr>
            <a:spAutoFit/>
          </a:bodyPr>
          <a:lstStyle/>
          <a:p>
            <a:pPr algn="just">
              <a:lnSpc>
                <a:spcPct val="120000"/>
              </a:lnSpc>
            </a:pPr>
            <a:r>
              <a:rPr lang="pt-BR" sz="1600" dirty="0"/>
              <a:t>Nos últimos anos, a modalidade de educação à distância tem sido foco de muitos estudos e de grande repercussão na mídia, sendo cada vez mais adotada por escolas, universidades e professores. A popularização e a visibilidade da EAD parecem estar diretamente ligadas à popularização, ao desenvolvimento e à expansão da internet e de novas tecnologias </a:t>
            </a:r>
            <a:endParaRPr lang="en-US" sz="1600" dirty="0"/>
          </a:p>
        </p:txBody>
      </p:sp>
    </p:spTree>
    <p:extLst>
      <p:ext uri="{BB962C8B-B14F-4D97-AF65-F5344CB8AC3E}">
        <p14:creationId xmlns:p14="http://schemas.microsoft.com/office/powerpoint/2010/main" val="509270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276872"/>
            <a:ext cx="4496994" cy="461665"/>
          </a:xfrm>
          <a:prstGeom prst="rect">
            <a:avLst/>
          </a:prstGeom>
        </p:spPr>
        <p:txBody>
          <a:bodyPr wrap="none">
            <a:spAutoFit/>
          </a:bodyPr>
          <a:lstStyle/>
          <a:p>
            <a:r>
              <a:rPr lang="pt-BR" sz="2400" dirty="0" smtClean="0">
                <a:latin typeface="Cambria"/>
                <a:cs typeface="Cambria"/>
              </a:rPr>
              <a:t>Segundo Prado </a:t>
            </a:r>
            <a:r>
              <a:rPr lang="pt-BR" sz="2400" dirty="0">
                <a:latin typeface="Cambria"/>
                <a:cs typeface="Cambria"/>
              </a:rPr>
              <a:t>&amp;</a:t>
            </a:r>
            <a:r>
              <a:rPr lang="pt-BR" sz="2400" dirty="0" smtClean="0">
                <a:latin typeface="Cambria"/>
                <a:cs typeface="Cambria"/>
              </a:rPr>
              <a:t> Valente</a:t>
            </a:r>
            <a:r>
              <a:rPr lang="pt-BR" sz="2400" dirty="0">
                <a:latin typeface="Cambria"/>
                <a:cs typeface="Cambria"/>
              </a:rPr>
              <a:t> </a:t>
            </a:r>
            <a:r>
              <a:rPr lang="pt-BR" sz="2400" dirty="0" smtClean="0">
                <a:latin typeface="Cambria"/>
                <a:cs typeface="Cambria"/>
              </a:rPr>
              <a:t>(2002) </a:t>
            </a:r>
            <a:endParaRPr lang="en-US" sz="2400" dirty="0">
              <a:latin typeface="Cambria"/>
              <a:cs typeface="Cambria"/>
            </a:endParaRPr>
          </a:p>
        </p:txBody>
      </p:sp>
      <p:sp>
        <p:nvSpPr>
          <p:cNvPr id="3" name="TextBox 2"/>
          <p:cNvSpPr txBox="1"/>
          <p:nvPr/>
        </p:nvSpPr>
        <p:spPr>
          <a:xfrm>
            <a:off x="179512" y="1628800"/>
            <a:ext cx="8568952" cy="461665"/>
          </a:xfrm>
          <a:prstGeom prst="rect">
            <a:avLst/>
          </a:prstGeom>
          <a:noFill/>
        </p:spPr>
        <p:txBody>
          <a:bodyPr wrap="square" rtlCol="0">
            <a:spAutoFit/>
          </a:bodyPr>
          <a:lstStyle/>
          <a:p>
            <a:r>
              <a:rPr lang="en-US" sz="2400" b="1" dirty="0" smtClean="0">
                <a:solidFill>
                  <a:schemeClr val="tx2">
                    <a:lumMod val="75000"/>
                  </a:schemeClr>
                </a:solidFill>
              </a:rPr>
              <a:t>3. OBJETO DE APRENDIZAGEM EM BIOLOGIA MODALIDADE EAD</a:t>
            </a:r>
            <a:endParaRPr lang="en-US" sz="2400" b="1" dirty="0">
              <a:solidFill>
                <a:schemeClr val="tx2">
                  <a:lumMod val="75000"/>
                </a:schemeClr>
              </a:solidFill>
            </a:endParaRPr>
          </a:p>
        </p:txBody>
      </p:sp>
      <p:pic>
        <p:nvPicPr>
          <p:cNvPr id="4"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pic>
        <p:nvPicPr>
          <p:cNvPr id="5" name="Picture 4"/>
          <p:cNvPicPr>
            <a:picLocks noChangeAspect="1"/>
          </p:cNvPicPr>
          <p:nvPr/>
        </p:nvPicPr>
        <p:blipFill>
          <a:blip r:embed="rId4"/>
          <a:stretch>
            <a:fillRect/>
          </a:stretch>
        </p:blipFill>
        <p:spPr>
          <a:xfrm>
            <a:off x="3203848" y="2780928"/>
            <a:ext cx="3172802" cy="2111896"/>
          </a:xfrm>
          <a:prstGeom prst="rect">
            <a:avLst/>
          </a:prstGeom>
        </p:spPr>
      </p:pic>
      <p:pic>
        <p:nvPicPr>
          <p:cNvPr id="7" name="Picture 6"/>
          <p:cNvPicPr>
            <a:picLocks noChangeAspect="1"/>
          </p:cNvPicPr>
          <p:nvPr/>
        </p:nvPicPr>
        <p:blipFill>
          <a:blip r:embed="rId5"/>
          <a:stretch>
            <a:fillRect/>
          </a:stretch>
        </p:blipFill>
        <p:spPr>
          <a:xfrm>
            <a:off x="6444208" y="2564904"/>
            <a:ext cx="2276872" cy="2276872"/>
          </a:xfrm>
          <a:prstGeom prst="rect">
            <a:avLst/>
          </a:prstGeom>
        </p:spPr>
      </p:pic>
      <p:pic>
        <p:nvPicPr>
          <p:cNvPr id="8" name="Picture 7"/>
          <p:cNvPicPr>
            <a:picLocks noChangeAspect="1"/>
          </p:cNvPicPr>
          <p:nvPr/>
        </p:nvPicPr>
        <p:blipFill>
          <a:blip r:embed="rId6"/>
          <a:stretch>
            <a:fillRect/>
          </a:stretch>
        </p:blipFill>
        <p:spPr>
          <a:xfrm>
            <a:off x="6084168" y="4221088"/>
            <a:ext cx="548680" cy="548680"/>
          </a:xfrm>
          <a:prstGeom prst="rect">
            <a:avLst/>
          </a:prstGeom>
        </p:spPr>
      </p:pic>
      <p:pic>
        <p:nvPicPr>
          <p:cNvPr id="9" name="Picture 8"/>
          <p:cNvPicPr>
            <a:picLocks noChangeAspect="1"/>
          </p:cNvPicPr>
          <p:nvPr/>
        </p:nvPicPr>
        <p:blipFill>
          <a:blip r:embed="rId7"/>
          <a:stretch>
            <a:fillRect/>
          </a:stretch>
        </p:blipFill>
        <p:spPr>
          <a:xfrm>
            <a:off x="3203848" y="3068960"/>
            <a:ext cx="576064" cy="576064"/>
          </a:xfrm>
          <a:prstGeom prst="rect">
            <a:avLst/>
          </a:prstGeom>
        </p:spPr>
      </p:pic>
      <p:pic>
        <p:nvPicPr>
          <p:cNvPr id="10" name="Picture 9"/>
          <p:cNvPicPr>
            <a:picLocks noChangeAspect="1"/>
          </p:cNvPicPr>
          <p:nvPr/>
        </p:nvPicPr>
        <p:blipFill>
          <a:blip r:embed="rId8"/>
          <a:stretch>
            <a:fillRect/>
          </a:stretch>
        </p:blipFill>
        <p:spPr>
          <a:xfrm>
            <a:off x="5292080" y="2492896"/>
            <a:ext cx="980728" cy="980728"/>
          </a:xfrm>
          <a:prstGeom prst="rect">
            <a:avLst/>
          </a:prstGeom>
        </p:spPr>
      </p:pic>
      <p:pic>
        <p:nvPicPr>
          <p:cNvPr id="11" name="Picture 10"/>
          <p:cNvPicPr>
            <a:picLocks noChangeAspect="1"/>
          </p:cNvPicPr>
          <p:nvPr/>
        </p:nvPicPr>
        <p:blipFill>
          <a:blip r:embed="rId9"/>
          <a:stretch>
            <a:fillRect/>
          </a:stretch>
        </p:blipFill>
        <p:spPr>
          <a:xfrm>
            <a:off x="251520" y="2852936"/>
            <a:ext cx="2699792" cy="1878605"/>
          </a:xfrm>
          <a:prstGeom prst="rect">
            <a:avLst/>
          </a:prstGeom>
        </p:spPr>
      </p:pic>
      <p:sp>
        <p:nvSpPr>
          <p:cNvPr id="12" name="TextBox 11"/>
          <p:cNvSpPr txBox="1"/>
          <p:nvPr/>
        </p:nvSpPr>
        <p:spPr>
          <a:xfrm>
            <a:off x="7487816" y="6586837"/>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
        <p:nvSpPr>
          <p:cNvPr id="13" name="Rectangle 12"/>
          <p:cNvSpPr/>
          <p:nvPr/>
        </p:nvSpPr>
        <p:spPr>
          <a:xfrm>
            <a:off x="467544" y="4941168"/>
            <a:ext cx="8280920" cy="1265988"/>
          </a:xfrm>
          <a:prstGeom prst="rect">
            <a:avLst/>
          </a:prstGeom>
        </p:spPr>
        <p:txBody>
          <a:bodyPr wrap="square">
            <a:spAutoFit/>
          </a:bodyPr>
          <a:lstStyle/>
          <a:p>
            <a:pPr algn="ctr">
              <a:lnSpc>
                <a:spcPct val="120000"/>
              </a:lnSpc>
            </a:pPr>
            <a:r>
              <a:rPr lang="pt-BR" sz="1600" dirty="0"/>
              <a:t>É preciso compreender que não basta colocar os alunos em ambientes digitais para que ocorram interações significativas em torno das temáticas coerentes com as intenções das atividades em realização, nem tampouco pode-se admitir que o acesso a hipertextos e recursos </a:t>
            </a:r>
            <a:r>
              <a:rPr lang="pt-BR" sz="1600" dirty="0" err="1"/>
              <a:t>multimediáticos</a:t>
            </a:r>
            <a:r>
              <a:rPr lang="pt-BR" sz="1600" dirty="0"/>
              <a:t> dê conta da complexidade dos processos educacionais </a:t>
            </a:r>
            <a:endParaRPr lang="en-US" sz="1600" dirty="0"/>
          </a:p>
        </p:txBody>
      </p:sp>
    </p:spTree>
    <p:extLst>
      <p:ext uri="{BB962C8B-B14F-4D97-AF65-F5344CB8AC3E}">
        <p14:creationId xmlns:p14="http://schemas.microsoft.com/office/powerpoint/2010/main" val="1111063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212976"/>
            <a:ext cx="2493892" cy="369332"/>
          </a:xfrm>
          <a:prstGeom prst="rect">
            <a:avLst/>
          </a:prstGeom>
        </p:spPr>
        <p:txBody>
          <a:bodyPr wrap="none">
            <a:spAutoFit/>
          </a:bodyPr>
          <a:lstStyle/>
          <a:p>
            <a:r>
              <a:rPr lang="pt-BR" dirty="0" smtClean="0">
                <a:latin typeface="Cambria"/>
                <a:cs typeface="Cambria"/>
              </a:rPr>
              <a:t>Segundo Novais </a:t>
            </a:r>
            <a:r>
              <a:rPr lang="pt-BR" dirty="0">
                <a:latin typeface="Cambria"/>
                <a:cs typeface="Cambria"/>
              </a:rPr>
              <a:t>(2009</a:t>
            </a:r>
            <a:r>
              <a:rPr lang="pt-BR" dirty="0" smtClean="0">
                <a:latin typeface="Cambria"/>
                <a:cs typeface="Cambria"/>
              </a:rPr>
              <a:t>)</a:t>
            </a:r>
            <a:endParaRPr lang="en-US" dirty="0">
              <a:latin typeface="Cambria"/>
              <a:cs typeface="Cambria"/>
            </a:endParaRPr>
          </a:p>
        </p:txBody>
      </p:sp>
      <p:sp>
        <p:nvSpPr>
          <p:cNvPr id="3" name="TextBox 2"/>
          <p:cNvSpPr txBox="1"/>
          <p:nvPr/>
        </p:nvSpPr>
        <p:spPr>
          <a:xfrm>
            <a:off x="107504" y="1412776"/>
            <a:ext cx="8568952" cy="461665"/>
          </a:xfrm>
          <a:prstGeom prst="rect">
            <a:avLst/>
          </a:prstGeom>
          <a:noFill/>
        </p:spPr>
        <p:txBody>
          <a:bodyPr wrap="square" rtlCol="0">
            <a:spAutoFit/>
          </a:bodyPr>
          <a:lstStyle/>
          <a:p>
            <a:r>
              <a:rPr lang="en-US" sz="2400" b="1" dirty="0" smtClean="0">
                <a:solidFill>
                  <a:schemeClr val="tx2">
                    <a:lumMod val="75000"/>
                  </a:schemeClr>
                </a:solidFill>
              </a:rPr>
              <a:t>3. OBJETO DE APRENDIZAGEM EM BIOLOGIA MODALIDADE EAD</a:t>
            </a:r>
            <a:endParaRPr lang="en-US" sz="2400" b="1" dirty="0">
              <a:solidFill>
                <a:schemeClr val="tx2">
                  <a:lumMod val="75000"/>
                </a:schemeClr>
              </a:solidFill>
            </a:endParaRPr>
          </a:p>
        </p:txBody>
      </p:sp>
      <p:pic>
        <p:nvPicPr>
          <p:cNvPr id="4"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pic>
        <p:nvPicPr>
          <p:cNvPr id="6" name="Picture 5"/>
          <p:cNvPicPr>
            <a:picLocks noChangeAspect="1"/>
          </p:cNvPicPr>
          <p:nvPr/>
        </p:nvPicPr>
        <p:blipFill>
          <a:blip r:embed="rId4"/>
          <a:stretch>
            <a:fillRect/>
          </a:stretch>
        </p:blipFill>
        <p:spPr>
          <a:xfrm>
            <a:off x="4427984" y="2060848"/>
            <a:ext cx="2499366" cy="1267908"/>
          </a:xfrm>
          <a:prstGeom prst="rect">
            <a:avLst/>
          </a:prstGeom>
        </p:spPr>
      </p:pic>
      <p:pic>
        <p:nvPicPr>
          <p:cNvPr id="7" name="Picture 6"/>
          <p:cNvPicPr>
            <a:picLocks noChangeAspect="1"/>
          </p:cNvPicPr>
          <p:nvPr/>
        </p:nvPicPr>
        <p:blipFill>
          <a:blip r:embed="rId5"/>
          <a:stretch>
            <a:fillRect/>
          </a:stretch>
        </p:blipFill>
        <p:spPr>
          <a:xfrm>
            <a:off x="6300192" y="3212976"/>
            <a:ext cx="2483768" cy="1655845"/>
          </a:xfrm>
          <a:prstGeom prst="rect">
            <a:avLst/>
          </a:prstGeom>
        </p:spPr>
      </p:pic>
      <p:sp>
        <p:nvSpPr>
          <p:cNvPr id="8" name="Curved Right Arrow 7"/>
          <p:cNvSpPr/>
          <p:nvPr/>
        </p:nvSpPr>
        <p:spPr>
          <a:xfrm rot="19401708">
            <a:off x="5212372" y="3536715"/>
            <a:ext cx="936104" cy="1008112"/>
          </a:xfrm>
          <a:prstGeom prst="curv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21574" y="6589742"/>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
        <p:nvSpPr>
          <p:cNvPr id="5" name="Rectangle 4"/>
          <p:cNvSpPr/>
          <p:nvPr/>
        </p:nvSpPr>
        <p:spPr>
          <a:xfrm>
            <a:off x="179512" y="3717032"/>
            <a:ext cx="4176464" cy="2602251"/>
          </a:xfrm>
          <a:prstGeom prst="rect">
            <a:avLst/>
          </a:prstGeom>
        </p:spPr>
        <p:txBody>
          <a:bodyPr wrap="square">
            <a:spAutoFit/>
          </a:bodyPr>
          <a:lstStyle/>
          <a:p>
            <a:pPr algn="just">
              <a:lnSpc>
                <a:spcPct val="130000"/>
              </a:lnSpc>
            </a:pPr>
            <a:r>
              <a:rPr lang="pt-BR" sz="1400" dirty="0" smtClean="0"/>
              <a:t>Os </a:t>
            </a:r>
            <a:r>
              <a:rPr lang="pt-BR" sz="1400" dirty="0"/>
              <a:t>processos pedagógicos aplicados às Ciências Naturais em </a:t>
            </a:r>
            <a:r>
              <a:rPr lang="pt-BR" sz="1400" dirty="0" err="1"/>
              <a:t>EaD</a:t>
            </a:r>
            <a:r>
              <a:rPr lang="pt-BR" sz="1400" dirty="0"/>
              <a:t> devem priorizar por metodologias que consideram a realidade na qual o discente está inserido, de forma que este propicie uma inclusão social, aprendizagem significativa, construção coletiva e emancipatória do olhar científico. Desta forma, existe uma necessidade na </a:t>
            </a:r>
            <a:r>
              <a:rPr lang="pt-BR" sz="1400" dirty="0" err="1"/>
              <a:t>EaD</a:t>
            </a:r>
            <a:r>
              <a:rPr lang="pt-BR" sz="1400" dirty="0"/>
              <a:t> no desenvolvimento de métodos variados, principalmente no Ensino de Ciências / Ensino de </a:t>
            </a:r>
            <a:r>
              <a:rPr lang="pt-BR" sz="1400" dirty="0" smtClean="0"/>
              <a:t>Biologia.</a:t>
            </a:r>
            <a:endParaRPr lang="en-US" sz="1400" dirty="0"/>
          </a:p>
        </p:txBody>
      </p:sp>
      <p:sp>
        <p:nvSpPr>
          <p:cNvPr id="10" name="Rectangle 9"/>
          <p:cNvSpPr/>
          <p:nvPr/>
        </p:nvSpPr>
        <p:spPr>
          <a:xfrm>
            <a:off x="4860032" y="5085184"/>
            <a:ext cx="2847129" cy="369332"/>
          </a:xfrm>
          <a:prstGeom prst="rect">
            <a:avLst/>
          </a:prstGeom>
        </p:spPr>
        <p:txBody>
          <a:bodyPr wrap="none">
            <a:spAutoFit/>
          </a:bodyPr>
          <a:lstStyle/>
          <a:p>
            <a:r>
              <a:rPr lang="pt-BR" dirty="0" smtClean="0">
                <a:latin typeface="Cambria"/>
                <a:cs typeface="Cambria"/>
              </a:rPr>
              <a:t>Segundo </a:t>
            </a:r>
            <a:r>
              <a:rPr lang="pt-BR" dirty="0" err="1" smtClean="0">
                <a:latin typeface="Cambria"/>
                <a:cs typeface="Cambria"/>
              </a:rPr>
              <a:t>Nardi</a:t>
            </a:r>
            <a:r>
              <a:rPr lang="pt-BR" dirty="0" smtClean="0">
                <a:latin typeface="Cambria"/>
                <a:cs typeface="Cambria"/>
              </a:rPr>
              <a:t> </a:t>
            </a:r>
            <a:r>
              <a:rPr lang="pt-BR" dirty="0">
                <a:latin typeface="Cambria"/>
                <a:cs typeface="Cambria"/>
              </a:rPr>
              <a:t>et al (2003) </a:t>
            </a:r>
            <a:endParaRPr lang="en-US" dirty="0"/>
          </a:p>
        </p:txBody>
      </p:sp>
      <p:sp>
        <p:nvSpPr>
          <p:cNvPr id="11" name="Rectangle 10"/>
          <p:cNvSpPr/>
          <p:nvPr/>
        </p:nvSpPr>
        <p:spPr>
          <a:xfrm>
            <a:off x="4788024" y="5589240"/>
            <a:ext cx="3888432" cy="738664"/>
          </a:xfrm>
          <a:prstGeom prst="rect">
            <a:avLst/>
          </a:prstGeom>
        </p:spPr>
        <p:txBody>
          <a:bodyPr wrap="square">
            <a:spAutoFit/>
          </a:bodyPr>
          <a:lstStyle/>
          <a:p>
            <a:pPr algn="just"/>
            <a:r>
              <a:rPr lang="pt-BR" sz="1400" dirty="0" smtClean="0"/>
              <a:t>Consideram </a:t>
            </a:r>
            <a:r>
              <a:rPr lang="pt-BR" sz="1400" dirty="0"/>
              <a:t>que estes modelos pedagógicos devem apresentar ideias inovadoras oriundas da experiência cotidiana.</a:t>
            </a:r>
          </a:p>
        </p:txBody>
      </p:sp>
    </p:spTree>
    <p:extLst>
      <p:ext uri="{BB962C8B-B14F-4D97-AF65-F5344CB8AC3E}">
        <p14:creationId xmlns:p14="http://schemas.microsoft.com/office/powerpoint/2010/main" val="3505310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800" decel="100000"/>
                                        <p:tgtEl>
                                          <p:spTgt spid="10"/>
                                        </p:tgtEl>
                                      </p:cBhvr>
                                    </p:animEffect>
                                    <p:anim calcmode="lin" valueType="num">
                                      <p:cBhvr>
                                        <p:cTn id="21" dur="800" decel="100000" fill="hold"/>
                                        <p:tgtEl>
                                          <p:spTgt spid="10"/>
                                        </p:tgtEl>
                                        <p:attrNameLst>
                                          <p:attrName>style.rotation</p:attrName>
                                        </p:attrNameLst>
                                      </p:cBhvr>
                                      <p:tavLst>
                                        <p:tav tm="0">
                                          <p:val>
                                            <p:fltVal val="-90"/>
                                          </p:val>
                                        </p:tav>
                                        <p:tav tm="100000">
                                          <p:val>
                                            <p:fltVal val="0"/>
                                          </p:val>
                                        </p:tav>
                                      </p:tavLst>
                                    </p:anim>
                                    <p:anim calcmode="lin" valueType="num">
                                      <p:cBhvr>
                                        <p:cTn id="22" dur="800" decel="100000" fill="hold"/>
                                        <p:tgtEl>
                                          <p:spTgt spid="10"/>
                                        </p:tgtEl>
                                        <p:attrNameLst>
                                          <p:attrName>ppt_x</p:attrName>
                                        </p:attrNameLst>
                                      </p:cBhvr>
                                      <p:tavLst>
                                        <p:tav tm="0">
                                          <p:val>
                                            <p:strVal val="#ppt_x+0.4"/>
                                          </p:val>
                                        </p:tav>
                                        <p:tav tm="100000">
                                          <p:val>
                                            <p:strVal val="#ppt_x-0.05"/>
                                          </p:val>
                                        </p:tav>
                                      </p:tavLst>
                                    </p:anim>
                                    <p:anim calcmode="lin" valueType="num">
                                      <p:cBhvr>
                                        <p:cTn id="23" dur="800" decel="100000" fill="hold"/>
                                        <p:tgtEl>
                                          <p:spTgt spid="1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26" presetID="3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800" decel="100000"/>
                                        <p:tgtEl>
                                          <p:spTgt spid="11"/>
                                        </p:tgtEl>
                                      </p:cBhvr>
                                    </p:animEffect>
                                    <p:anim calcmode="lin" valueType="num">
                                      <p:cBhvr>
                                        <p:cTn id="29" dur="800" decel="100000" fill="hold"/>
                                        <p:tgtEl>
                                          <p:spTgt spid="11"/>
                                        </p:tgtEl>
                                        <p:attrNameLst>
                                          <p:attrName>style.rotation</p:attrName>
                                        </p:attrNameLst>
                                      </p:cBhvr>
                                      <p:tavLst>
                                        <p:tav tm="0">
                                          <p:val>
                                            <p:fltVal val="-90"/>
                                          </p:val>
                                        </p:tav>
                                        <p:tav tm="100000">
                                          <p:val>
                                            <p:fltVal val="0"/>
                                          </p:val>
                                        </p:tav>
                                      </p:tavLst>
                                    </p:anim>
                                    <p:anim calcmode="lin" valueType="num">
                                      <p:cBhvr>
                                        <p:cTn id="30" dur="800" decel="100000" fill="hold"/>
                                        <p:tgtEl>
                                          <p:spTgt spid="11"/>
                                        </p:tgtEl>
                                        <p:attrNameLst>
                                          <p:attrName>ppt_x</p:attrName>
                                        </p:attrNameLst>
                                      </p:cBhvr>
                                      <p:tavLst>
                                        <p:tav tm="0">
                                          <p:val>
                                            <p:strVal val="#ppt_x+0.4"/>
                                          </p:val>
                                        </p:tav>
                                        <p:tav tm="100000">
                                          <p:val>
                                            <p:strVal val="#ppt_x-0.05"/>
                                          </p:val>
                                        </p:tav>
                                      </p:tavLst>
                                    </p:anim>
                                    <p:anim calcmode="lin" valueType="num">
                                      <p:cBhvr>
                                        <p:cTn id="31" dur="800" decel="100000" fill="hold"/>
                                        <p:tgtEl>
                                          <p:spTgt spid="11"/>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8568952" cy="461665"/>
          </a:xfrm>
          <a:prstGeom prst="rect">
            <a:avLst/>
          </a:prstGeom>
          <a:noFill/>
        </p:spPr>
        <p:txBody>
          <a:bodyPr wrap="square" rtlCol="0">
            <a:spAutoFit/>
          </a:bodyPr>
          <a:lstStyle/>
          <a:p>
            <a:r>
              <a:rPr lang="en-US" sz="2400" b="1" dirty="0" smtClean="0">
                <a:solidFill>
                  <a:schemeClr val="tx2">
                    <a:lumMod val="75000"/>
                  </a:schemeClr>
                </a:solidFill>
              </a:rPr>
              <a:t>3. OBJETO DE APRENDIZAGEM EM BIOLOGIA MODALIDADE EAD</a:t>
            </a:r>
            <a:endParaRPr lang="en-US" sz="24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251520" y="2348880"/>
            <a:ext cx="3263634" cy="461665"/>
          </a:xfrm>
          <a:prstGeom prst="rect">
            <a:avLst/>
          </a:prstGeom>
        </p:spPr>
        <p:txBody>
          <a:bodyPr wrap="none">
            <a:spAutoFit/>
          </a:bodyPr>
          <a:lstStyle/>
          <a:p>
            <a:r>
              <a:rPr lang="pt-BR" sz="2400" dirty="0" smtClean="0">
                <a:latin typeface="Cambria"/>
                <a:cs typeface="Cambria"/>
              </a:rPr>
              <a:t>Segundo Novais </a:t>
            </a:r>
            <a:r>
              <a:rPr lang="pt-BR" sz="2400" dirty="0">
                <a:latin typeface="Cambria"/>
                <a:cs typeface="Cambria"/>
              </a:rPr>
              <a:t>(2009</a:t>
            </a:r>
            <a:r>
              <a:rPr lang="pt-BR" sz="2400" dirty="0" smtClean="0">
                <a:latin typeface="Cambria"/>
                <a:cs typeface="Cambria"/>
              </a:rPr>
              <a:t>)</a:t>
            </a:r>
            <a:endParaRPr lang="en-US" sz="2400" dirty="0">
              <a:latin typeface="Cambria"/>
              <a:cs typeface="Cambria"/>
            </a:endParaRPr>
          </a:p>
        </p:txBody>
      </p:sp>
      <p:pic>
        <p:nvPicPr>
          <p:cNvPr id="7" name="Picture 6"/>
          <p:cNvPicPr>
            <a:picLocks noChangeAspect="1"/>
          </p:cNvPicPr>
          <p:nvPr/>
        </p:nvPicPr>
        <p:blipFill>
          <a:blip r:embed="rId4"/>
          <a:stretch>
            <a:fillRect/>
          </a:stretch>
        </p:blipFill>
        <p:spPr>
          <a:xfrm>
            <a:off x="1475656" y="3861048"/>
            <a:ext cx="2493277" cy="2160240"/>
          </a:xfrm>
          <a:prstGeom prst="rect">
            <a:avLst/>
          </a:prstGeom>
        </p:spPr>
      </p:pic>
      <p:grpSp>
        <p:nvGrpSpPr>
          <p:cNvPr id="9" name="Group 8"/>
          <p:cNvGrpSpPr/>
          <p:nvPr/>
        </p:nvGrpSpPr>
        <p:grpSpPr>
          <a:xfrm>
            <a:off x="4139952" y="3645024"/>
            <a:ext cx="3096344" cy="2592288"/>
            <a:chOff x="4860032" y="2780928"/>
            <a:chExt cx="3960440" cy="3485376"/>
          </a:xfrm>
        </p:grpSpPr>
        <p:pic>
          <p:nvPicPr>
            <p:cNvPr id="5" name="Picture 4"/>
            <p:cNvPicPr>
              <a:picLocks noChangeAspect="1"/>
            </p:cNvPicPr>
            <p:nvPr/>
          </p:nvPicPr>
          <p:blipFill>
            <a:blip r:embed="rId5"/>
            <a:stretch>
              <a:fillRect/>
            </a:stretch>
          </p:blipFill>
          <p:spPr>
            <a:xfrm>
              <a:off x="4860032" y="2780928"/>
              <a:ext cx="3862958" cy="3485376"/>
            </a:xfrm>
            <a:prstGeom prst="rect">
              <a:avLst/>
            </a:prstGeom>
          </p:spPr>
        </p:pic>
        <p:sp>
          <p:nvSpPr>
            <p:cNvPr id="6" name="Down Arrow 5"/>
            <p:cNvSpPr/>
            <p:nvPr/>
          </p:nvSpPr>
          <p:spPr>
            <a:xfrm>
              <a:off x="6660232" y="4653136"/>
              <a:ext cx="792088" cy="1296144"/>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68144" y="4221088"/>
              <a:ext cx="2952328" cy="338554"/>
            </a:xfrm>
            <a:prstGeom prst="rect">
              <a:avLst/>
            </a:prstGeom>
            <a:noFill/>
          </p:spPr>
          <p:txBody>
            <a:bodyPr wrap="square" rtlCol="0">
              <a:spAutoFit/>
            </a:bodyPr>
            <a:lstStyle/>
            <a:p>
              <a:r>
                <a:rPr lang="pt-BR" sz="1600" b="1" smtClean="0">
                  <a:latin typeface="Copperplate Gothic Light"/>
                  <a:cs typeface="Copperplate Gothic Light"/>
                </a:rPr>
                <a:t>Ensino de Biologia EAD</a:t>
              </a:r>
              <a:endParaRPr lang="pt-BR" sz="1600" b="1">
                <a:latin typeface="Copperplate Gothic Light"/>
                <a:cs typeface="Copperplate Gothic Light"/>
              </a:endParaRPr>
            </a:p>
          </p:txBody>
        </p:sp>
      </p:grpSp>
      <p:sp>
        <p:nvSpPr>
          <p:cNvPr id="10" name="TextBox 9"/>
          <p:cNvSpPr txBox="1"/>
          <p:nvPr/>
        </p:nvSpPr>
        <p:spPr>
          <a:xfrm>
            <a:off x="7487816" y="6586837"/>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
        <p:nvSpPr>
          <p:cNvPr id="11" name="Rectangle 10"/>
          <p:cNvSpPr/>
          <p:nvPr/>
        </p:nvSpPr>
        <p:spPr>
          <a:xfrm>
            <a:off x="1547664" y="2924944"/>
            <a:ext cx="4572000" cy="646331"/>
          </a:xfrm>
          <a:prstGeom prst="rect">
            <a:avLst/>
          </a:prstGeom>
        </p:spPr>
        <p:txBody>
          <a:bodyPr>
            <a:spAutoFit/>
          </a:bodyPr>
          <a:lstStyle/>
          <a:p>
            <a:pPr algn="ctr"/>
            <a:r>
              <a:rPr lang="pt-BR" dirty="0"/>
              <a:t>Um breve olhar sobre as publicações em ensino de Ciências e Biologia</a:t>
            </a:r>
            <a:endParaRPr lang="en-US" dirty="0"/>
          </a:p>
        </p:txBody>
      </p:sp>
      <p:pic>
        <p:nvPicPr>
          <p:cNvPr id="12" name="Picture 11"/>
          <p:cNvPicPr>
            <a:picLocks noChangeAspect="1"/>
          </p:cNvPicPr>
          <p:nvPr/>
        </p:nvPicPr>
        <p:blipFill>
          <a:blip r:embed="rId6"/>
          <a:stretch>
            <a:fillRect/>
          </a:stretch>
        </p:blipFill>
        <p:spPr>
          <a:xfrm>
            <a:off x="5724128" y="2492896"/>
            <a:ext cx="1115616" cy="836712"/>
          </a:xfrm>
          <a:prstGeom prst="rect">
            <a:avLst/>
          </a:prstGeom>
        </p:spPr>
      </p:pic>
      <p:sp>
        <p:nvSpPr>
          <p:cNvPr id="13" name="Rectangle 12"/>
          <p:cNvSpPr/>
          <p:nvPr/>
        </p:nvSpPr>
        <p:spPr>
          <a:xfrm>
            <a:off x="467544" y="6093296"/>
            <a:ext cx="7488832" cy="584776"/>
          </a:xfrm>
          <a:prstGeom prst="rect">
            <a:avLst/>
          </a:prstGeom>
        </p:spPr>
        <p:txBody>
          <a:bodyPr wrap="square">
            <a:spAutoFit/>
          </a:bodyPr>
          <a:lstStyle/>
          <a:p>
            <a:pPr algn="ctr"/>
            <a:r>
              <a:rPr lang="pt-BR" sz="1600" dirty="0"/>
              <a:t>Segundo o referido autor, isso empobrece a capacidade de transformação imediata das concepções de educador à distância.</a:t>
            </a:r>
            <a:endParaRPr lang="en-US" sz="1600" dirty="0"/>
          </a:p>
        </p:txBody>
      </p:sp>
    </p:spTree>
    <p:extLst>
      <p:ext uri="{BB962C8B-B14F-4D97-AF65-F5344CB8AC3E}">
        <p14:creationId xmlns:p14="http://schemas.microsoft.com/office/powerpoint/2010/main" val="2762174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47664" y="4149080"/>
            <a:ext cx="5760640" cy="369332"/>
          </a:xfrm>
          <a:prstGeom prst="rect">
            <a:avLst/>
          </a:prstGeom>
          <a:noFill/>
        </p:spPr>
        <p:txBody>
          <a:bodyPr wrap="square" rtlCol="0">
            <a:spAutoFit/>
          </a:bodyPr>
          <a:lstStyle/>
          <a:p>
            <a:pPr algn="ctr"/>
            <a:r>
              <a:rPr lang="en-US" b="1" dirty="0" smtClean="0">
                <a:solidFill>
                  <a:srgbClr val="9B347E"/>
                </a:solidFill>
                <a:latin typeface="Chalkduster"/>
                <a:cs typeface="Chalkduster"/>
              </a:rPr>
              <a:t>TEORIA X</a:t>
            </a:r>
            <a:r>
              <a:rPr lang="en-US" b="1" dirty="0" smtClean="0">
                <a:solidFill>
                  <a:srgbClr val="9B347E"/>
                </a:solidFill>
                <a:latin typeface="Chalkduster"/>
                <a:cs typeface="Chalkduster"/>
              </a:rPr>
              <a:t> PRÁTICA</a:t>
            </a:r>
            <a:endParaRPr lang="en-US" b="1" dirty="0">
              <a:solidFill>
                <a:srgbClr val="9B347E"/>
              </a:solidFill>
              <a:latin typeface="Chalkduster"/>
              <a:cs typeface="Chalkduster"/>
            </a:endParaRPr>
          </a:p>
        </p:txBody>
      </p:sp>
      <p:sp>
        <p:nvSpPr>
          <p:cNvPr id="4" name="TextBox 3"/>
          <p:cNvSpPr txBox="1"/>
          <p:nvPr/>
        </p:nvSpPr>
        <p:spPr>
          <a:xfrm>
            <a:off x="1115616" y="2132856"/>
            <a:ext cx="5760640" cy="369332"/>
          </a:xfrm>
          <a:prstGeom prst="rect">
            <a:avLst/>
          </a:prstGeom>
          <a:noFill/>
        </p:spPr>
        <p:txBody>
          <a:bodyPr wrap="square" rtlCol="0">
            <a:spAutoFit/>
          </a:bodyPr>
          <a:lstStyle/>
          <a:p>
            <a:pPr algn="ctr"/>
            <a:r>
              <a:rPr lang="en-US" b="1" dirty="0" smtClean="0">
                <a:solidFill>
                  <a:srgbClr val="9B347E"/>
                </a:solidFill>
                <a:latin typeface="Chalkduster"/>
                <a:cs typeface="Chalkduster"/>
              </a:rPr>
              <a:t>IMPORT</a:t>
            </a:r>
            <a:r>
              <a:rPr lang="en-US" b="1" dirty="0" smtClean="0">
                <a:solidFill>
                  <a:srgbClr val="9B347E"/>
                </a:solidFill>
                <a:latin typeface="Chalkduster"/>
                <a:cs typeface="Chalkduster"/>
              </a:rPr>
              <a:t>ÂNCIA DAS AULAS PRÁTICAS</a:t>
            </a:r>
            <a:endParaRPr lang="en-US" b="1" dirty="0">
              <a:solidFill>
                <a:srgbClr val="9B347E"/>
              </a:solidFill>
              <a:latin typeface="Chalkduster"/>
              <a:cs typeface="Chalkduster"/>
            </a:endParaRPr>
          </a:p>
        </p:txBody>
      </p:sp>
      <p:sp>
        <p:nvSpPr>
          <p:cNvPr id="2" name="TextBox 1"/>
          <p:cNvSpPr txBox="1"/>
          <p:nvPr/>
        </p:nvSpPr>
        <p:spPr>
          <a:xfrm>
            <a:off x="179512" y="1628800"/>
            <a:ext cx="8496944" cy="400110"/>
          </a:xfrm>
          <a:prstGeom prst="rect">
            <a:avLst/>
          </a:prstGeom>
          <a:noFill/>
        </p:spPr>
        <p:txBody>
          <a:bodyPr wrap="square" rtlCol="0">
            <a:spAutoFit/>
          </a:bodyPr>
          <a:lstStyle/>
          <a:p>
            <a:r>
              <a:rPr lang="en-US" sz="2000" b="1" dirty="0">
                <a:solidFill>
                  <a:schemeClr val="tx2">
                    <a:lumMod val="75000"/>
                  </a:schemeClr>
                </a:solidFill>
              </a:rPr>
              <a:t>4</a:t>
            </a:r>
            <a:r>
              <a:rPr lang="en-US" sz="2000" b="1" dirty="0" smtClean="0">
                <a:solidFill>
                  <a:schemeClr val="tx2">
                    <a:lumMod val="75000"/>
                  </a:schemeClr>
                </a:solidFill>
              </a:rPr>
              <a:t>. BIOLOGIA NA CAIXA COMO PROPOSTA DE OBJETO DE APRENDIZAGEM</a:t>
            </a:r>
            <a:endParaRPr lang="en-US" sz="20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pic>
        <p:nvPicPr>
          <p:cNvPr id="6" name="Picture 5"/>
          <p:cNvPicPr>
            <a:picLocks noChangeAspect="1"/>
          </p:cNvPicPr>
          <p:nvPr/>
        </p:nvPicPr>
        <p:blipFill>
          <a:blip r:embed="rId4"/>
          <a:stretch>
            <a:fillRect/>
          </a:stretch>
        </p:blipFill>
        <p:spPr>
          <a:xfrm>
            <a:off x="6444208" y="2708920"/>
            <a:ext cx="2444364" cy="1726332"/>
          </a:xfrm>
          <a:prstGeom prst="rect">
            <a:avLst/>
          </a:prstGeom>
        </p:spPr>
      </p:pic>
      <p:pic>
        <p:nvPicPr>
          <p:cNvPr id="7" name="Picture 6"/>
          <p:cNvPicPr>
            <a:picLocks noChangeAspect="1"/>
          </p:cNvPicPr>
          <p:nvPr/>
        </p:nvPicPr>
        <p:blipFill>
          <a:blip r:embed="rId5"/>
          <a:stretch>
            <a:fillRect/>
          </a:stretch>
        </p:blipFill>
        <p:spPr>
          <a:xfrm>
            <a:off x="2267744" y="2924944"/>
            <a:ext cx="3826252" cy="1092076"/>
          </a:xfrm>
          <a:prstGeom prst="rect">
            <a:avLst/>
          </a:prstGeom>
        </p:spPr>
      </p:pic>
      <p:pic>
        <p:nvPicPr>
          <p:cNvPr id="8" name="Picture 7"/>
          <p:cNvPicPr>
            <a:picLocks noChangeAspect="1"/>
          </p:cNvPicPr>
          <p:nvPr/>
        </p:nvPicPr>
        <p:blipFill>
          <a:blip r:embed="rId6"/>
          <a:stretch>
            <a:fillRect/>
          </a:stretch>
        </p:blipFill>
        <p:spPr>
          <a:xfrm>
            <a:off x="323528" y="2708920"/>
            <a:ext cx="1720230" cy="2099264"/>
          </a:xfrm>
          <a:prstGeom prst="rect">
            <a:avLst/>
          </a:prstGeom>
        </p:spPr>
      </p:pic>
      <p:pic>
        <p:nvPicPr>
          <p:cNvPr id="9" name="Picture 8"/>
          <p:cNvPicPr>
            <a:picLocks noChangeAspect="1"/>
          </p:cNvPicPr>
          <p:nvPr/>
        </p:nvPicPr>
        <p:blipFill>
          <a:blip r:embed="rId7"/>
          <a:stretch>
            <a:fillRect/>
          </a:stretch>
        </p:blipFill>
        <p:spPr>
          <a:xfrm>
            <a:off x="467544" y="476672"/>
            <a:ext cx="7500705" cy="5993904"/>
          </a:xfrm>
          <a:prstGeom prst="rect">
            <a:avLst/>
          </a:prstGeom>
        </p:spPr>
      </p:pic>
      <p:sp>
        <p:nvSpPr>
          <p:cNvPr id="10" name="TextBox 9"/>
          <p:cNvSpPr txBox="1"/>
          <p:nvPr/>
        </p:nvSpPr>
        <p:spPr>
          <a:xfrm>
            <a:off x="7487816" y="6586837"/>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Tree>
    <p:extLst>
      <p:ext uri="{BB962C8B-B14F-4D97-AF65-F5344CB8AC3E}">
        <p14:creationId xmlns:p14="http://schemas.microsoft.com/office/powerpoint/2010/main" val="233508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8496944" cy="400110"/>
          </a:xfrm>
          <a:prstGeom prst="rect">
            <a:avLst/>
          </a:prstGeom>
          <a:noFill/>
        </p:spPr>
        <p:txBody>
          <a:bodyPr wrap="square" rtlCol="0">
            <a:spAutoFit/>
          </a:bodyPr>
          <a:lstStyle/>
          <a:p>
            <a:r>
              <a:rPr lang="en-US" sz="2000" b="1" dirty="0">
                <a:solidFill>
                  <a:schemeClr val="tx2">
                    <a:lumMod val="75000"/>
                  </a:schemeClr>
                </a:solidFill>
              </a:rPr>
              <a:t>4</a:t>
            </a:r>
            <a:r>
              <a:rPr lang="en-US" sz="2000" b="1" dirty="0" smtClean="0">
                <a:solidFill>
                  <a:schemeClr val="tx2">
                    <a:lumMod val="75000"/>
                  </a:schemeClr>
                </a:solidFill>
              </a:rPr>
              <a:t>. BIOLOGIA NA CAIXA COMO PROPOSTA DE OBJETO DE APRENDIZAGEM</a:t>
            </a:r>
            <a:endParaRPr lang="en-US" sz="20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pic>
        <p:nvPicPr>
          <p:cNvPr id="4" name="Picture 3"/>
          <p:cNvPicPr>
            <a:picLocks noChangeAspect="1"/>
          </p:cNvPicPr>
          <p:nvPr/>
        </p:nvPicPr>
        <p:blipFill>
          <a:blip r:embed="rId4"/>
          <a:stretch>
            <a:fillRect/>
          </a:stretch>
        </p:blipFill>
        <p:spPr>
          <a:xfrm>
            <a:off x="179512" y="3861048"/>
            <a:ext cx="2420888" cy="2780928"/>
          </a:xfrm>
          <a:prstGeom prst="rect">
            <a:avLst/>
          </a:prstGeom>
        </p:spPr>
      </p:pic>
      <p:sp>
        <p:nvSpPr>
          <p:cNvPr id="5" name="Cloud Callout 4"/>
          <p:cNvSpPr/>
          <p:nvPr/>
        </p:nvSpPr>
        <p:spPr>
          <a:xfrm>
            <a:off x="827584" y="2420888"/>
            <a:ext cx="1800200" cy="1296144"/>
          </a:xfrm>
          <a:prstGeom prst="cloud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7236296" y="5013176"/>
            <a:ext cx="1768732" cy="1413415"/>
          </a:xfrm>
          <a:prstGeom prst="rect">
            <a:avLst/>
          </a:prstGeom>
        </p:spPr>
      </p:pic>
      <p:grpSp>
        <p:nvGrpSpPr>
          <p:cNvPr id="10" name="Group 9"/>
          <p:cNvGrpSpPr/>
          <p:nvPr/>
        </p:nvGrpSpPr>
        <p:grpSpPr>
          <a:xfrm>
            <a:off x="2555776" y="3645024"/>
            <a:ext cx="3884524" cy="1224136"/>
            <a:chOff x="1403648" y="4581128"/>
            <a:chExt cx="7988980" cy="2099264"/>
          </a:xfrm>
        </p:grpSpPr>
        <p:pic>
          <p:nvPicPr>
            <p:cNvPr id="7" name="Picture 6"/>
            <p:cNvPicPr>
              <a:picLocks noChangeAspect="1"/>
            </p:cNvPicPr>
            <p:nvPr/>
          </p:nvPicPr>
          <p:blipFill>
            <a:blip r:embed="rId6"/>
            <a:stretch>
              <a:fillRect/>
            </a:stretch>
          </p:blipFill>
          <p:spPr>
            <a:xfrm>
              <a:off x="6948264" y="4941168"/>
              <a:ext cx="2444364" cy="1726332"/>
            </a:xfrm>
            <a:prstGeom prst="rect">
              <a:avLst/>
            </a:prstGeom>
          </p:spPr>
        </p:pic>
        <p:pic>
          <p:nvPicPr>
            <p:cNvPr id="8" name="Picture 7"/>
            <p:cNvPicPr>
              <a:picLocks noChangeAspect="1"/>
            </p:cNvPicPr>
            <p:nvPr/>
          </p:nvPicPr>
          <p:blipFill>
            <a:blip r:embed="rId7"/>
            <a:stretch>
              <a:fillRect/>
            </a:stretch>
          </p:blipFill>
          <p:spPr>
            <a:xfrm>
              <a:off x="3059832" y="5373216"/>
              <a:ext cx="3826252" cy="1092076"/>
            </a:xfrm>
            <a:prstGeom prst="rect">
              <a:avLst/>
            </a:prstGeom>
          </p:spPr>
        </p:pic>
        <p:pic>
          <p:nvPicPr>
            <p:cNvPr id="9" name="Picture 8"/>
            <p:cNvPicPr>
              <a:picLocks noChangeAspect="1"/>
            </p:cNvPicPr>
            <p:nvPr/>
          </p:nvPicPr>
          <p:blipFill>
            <a:blip r:embed="rId8"/>
            <a:stretch>
              <a:fillRect/>
            </a:stretch>
          </p:blipFill>
          <p:spPr>
            <a:xfrm>
              <a:off x="1403648" y="4581128"/>
              <a:ext cx="1720230" cy="2099264"/>
            </a:xfrm>
            <a:prstGeom prst="rect">
              <a:avLst/>
            </a:prstGeom>
          </p:spPr>
        </p:pic>
      </p:grpSp>
      <p:sp>
        <p:nvSpPr>
          <p:cNvPr id="11" name="Curved Right Arrow 10"/>
          <p:cNvSpPr/>
          <p:nvPr/>
        </p:nvSpPr>
        <p:spPr>
          <a:xfrm>
            <a:off x="6012160" y="4941168"/>
            <a:ext cx="1008112" cy="1296144"/>
          </a:xfrm>
          <a:prstGeom prst="curv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7487816" y="6586837"/>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
        <p:nvSpPr>
          <p:cNvPr id="13" name="Rectangle 12"/>
          <p:cNvSpPr/>
          <p:nvPr/>
        </p:nvSpPr>
        <p:spPr>
          <a:xfrm>
            <a:off x="3491880" y="2348880"/>
            <a:ext cx="5436096" cy="1323439"/>
          </a:xfrm>
          <a:prstGeom prst="rect">
            <a:avLst/>
          </a:prstGeom>
          <a:ln w="25400">
            <a:solidFill>
              <a:srgbClr val="9B347E"/>
            </a:solidFill>
            <a:prstDash val="sysDash"/>
          </a:ln>
        </p:spPr>
        <p:txBody>
          <a:bodyPr wrap="square">
            <a:spAutoFit/>
          </a:bodyPr>
          <a:lstStyle/>
          <a:p>
            <a:pPr algn="just"/>
            <a:r>
              <a:rPr lang="pt-BR" sz="1600" dirty="0">
                <a:latin typeface="Cambria"/>
                <a:cs typeface="Cambria"/>
              </a:rPr>
              <a:t>O curso de Ciências Biológicas é pautado em muita teoria, porém, a vivência da prática é imprescindível, pois é a partir deste tipo de experiência que o futuro profissional desta área construirá́ grande parte de seu conhecimento técnico </a:t>
            </a:r>
            <a:r>
              <a:rPr lang="pt-BR" sz="1600" dirty="0" smtClean="0">
                <a:latin typeface="Cambria"/>
                <a:cs typeface="Cambria"/>
              </a:rPr>
              <a:t>científico...</a:t>
            </a:r>
            <a:endParaRPr lang="en-US" sz="1600" dirty="0">
              <a:latin typeface="Cambria"/>
              <a:cs typeface="Cambria"/>
            </a:endParaRPr>
          </a:p>
        </p:txBody>
      </p:sp>
      <p:sp>
        <p:nvSpPr>
          <p:cNvPr id="14" name="Rectangle 13"/>
          <p:cNvSpPr/>
          <p:nvPr/>
        </p:nvSpPr>
        <p:spPr>
          <a:xfrm>
            <a:off x="2123728" y="5301208"/>
            <a:ext cx="3744416" cy="1323439"/>
          </a:xfrm>
          <a:prstGeom prst="rect">
            <a:avLst/>
          </a:prstGeom>
          <a:ln w="25400">
            <a:solidFill>
              <a:srgbClr val="9B347E"/>
            </a:solidFill>
            <a:prstDash val="sysDash"/>
          </a:ln>
        </p:spPr>
        <p:txBody>
          <a:bodyPr wrap="square">
            <a:spAutoFit/>
          </a:bodyPr>
          <a:lstStyle/>
          <a:p>
            <a:pPr algn="just" defTabSz="457200">
              <a:defRPr/>
            </a:pPr>
            <a:r>
              <a:rPr lang="pt-BR" sz="1600" dirty="0" smtClean="0">
                <a:latin typeface="Cambria"/>
                <a:cs typeface="Cambria"/>
              </a:rPr>
              <a:t>...cabendo </a:t>
            </a:r>
            <a:r>
              <a:rPr lang="pt-BR" sz="1600" dirty="0">
                <a:latin typeface="Cambria"/>
                <a:cs typeface="Cambria"/>
              </a:rPr>
              <a:t>aos professores e tutores investir no planejamento de atividades que priorizem o caráter prático, a criatividade e agilidade em sua estrutura e execução. </a:t>
            </a:r>
          </a:p>
        </p:txBody>
      </p:sp>
    </p:spTree>
    <p:extLst>
      <p:ext uri="{BB962C8B-B14F-4D97-AF65-F5344CB8AC3E}">
        <p14:creationId xmlns:p14="http://schemas.microsoft.com/office/powerpoint/2010/main" val="2042522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800" decel="100000"/>
                                        <p:tgtEl>
                                          <p:spTgt spid="14"/>
                                        </p:tgtEl>
                                      </p:cBhvr>
                                    </p:animEffect>
                                    <p:anim calcmode="lin" valueType="num">
                                      <p:cBhvr>
                                        <p:cTn id="30" dur="800" decel="100000" fill="hold"/>
                                        <p:tgtEl>
                                          <p:spTgt spid="14"/>
                                        </p:tgtEl>
                                        <p:attrNameLst>
                                          <p:attrName>style.rotation</p:attrName>
                                        </p:attrNameLst>
                                      </p:cBhvr>
                                      <p:tavLst>
                                        <p:tav tm="0">
                                          <p:val>
                                            <p:fltVal val="-90"/>
                                          </p:val>
                                        </p:tav>
                                        <p:tav tm="100000">
                                          <p:val>
                                            <p:fltVal val="0"/>
                                          </p:val>
                                        </p:tav>
                                      </p:tavLst>
                                    </p:anim>
                                    <p:anim calcmode="lin" valueType="num">
                                      <p:cBhvr>
                                        <p:cTn id="31" dur="800" decel="100000" fill="hold"/>
                                        <p:tgtEl>
                                          <p:spTgt spid="14"/>
                                        </p:tgtEl>
                                        <p:attrNameLst>
                                          <p:attrName>ppt_x</p:attrName>
                                        </p:attrNameLst>
                                      </p:cBhvr>
                                      <p:tavLst>
                                        <p:tav tm="0">
                                          <p:val>
                                            <p:strVal val="#ppt_x+0.4"/>
                                          </p:val>
                                        </p:tav>
                                        <p:tav tm="100000">
                                          <p:val>
                                            <p:strVal val="#ppt_x-0.05"/>
                                          </p:val>
                                        </p:tav>
                                      </p:tavLst>
                                    </p:anim>
                                    <p:anim calcmode="lin" valueType="num">
                                      <p:cBhvr>
                                        <p:cTn id="32" dur="800" decel="100000" fill="hold"/>
                                        <p:tgtEl>
                                          <p:spTgt spid="14"/>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8496944" cy="400110"/>
          </a:xfrm>
          <a:prstGeom prst="rect">
            <a:avLst/>
          </a:prstGeom>
          <a:noFill/>
        </p:spPr>
        <p:txBody>
          <a:bodyPr wrap="square" rtlCol="0">
            <a:spAutoFit/>
          </a:bodyPr>
          <a:lstStyle/>
          <a:p>
            <a:r>
              <a:rPr lang="en-US" sz="2000" b="1" dirty="0">
                <a:solidFill>
                  <a:schemeClr val="tx2">
                    <a:lumMod val="75000"/>
                  </a:schemeClr>
                </a:solidFill>
              </a:rPr>
              <a:t>4</a:t>
            </a:r>
            <a:r>
              <a:rPr lang="en-US" sz="2000" b="1" dirty="0" smtClean="0">
                <a:solidFill>
                  <a:schemeClr val="tx2">
                    <a:lumMod val="75000"/>
                  </a:schemeClr>
                </a:solidFill>
              </a:rPr>
              <a:t>. BIOLOGIA NA CAIXA COMO PROPOSTA DE OBJETO DE APRENDIZAGEM</a:t>
            </a:r>
            <a:endParaRPr lang="en-US" sz="20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pic>
        <p:nvPicPr>
          <p:cNvPr id="4" name="Picture 3" descr="cf193a35-c66f-42a3-bab3-bbee7684ee9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636912"/>
            <a:ext cx="3648405" cy="2736304"/>
          </a:xfrm>
          <a:prstGeom prst="rect">
            <a:avLst/>
          </a:prstGeom>
        </p:spPr>
      </p:pic>
      <p:pic>
        <p:nvPicPr>
          <p:cNvPr id="5" name="Picture 4" descr="b5db195d-0623-4f79-bbda-325a454d9e1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892534" y="1812322"/>
            <a:ext cx="3219353" cy="4292470"/>
          </a:xfrm>
          <a:prstGeom prst="rect">
            <a:avLst/>
          </a:prstGeom>
        </p:spPr>
      </p:pic>
      <p:sp>
        <p:nvSpPr>
          <p:cNvPr id="6" name="TextBox 5"/>
          <p:cNvSpPr txBox="1"/>
          <p:nvPr/>
        </p:nvSpPr>
        <p:spPr>
          <a:xfrm>
            <a:off x="7487816" y="6586837"/>
            <a:ext cx="1656184" cy="261610"/>
          </a:xfrm>
          <a:prstGeom prst="rect">
            <a:avLst/>
          </a:prstGeom>
          <a:noFill/>
        </p:spPr>
        <p:txBody>
          <a:bodyPr wrap="square" rtlCol="0">
            <a:spAutoFit/>
          </a:bodyPr>
          <a:lstStyle/>
          <a:p>
            <a:r>
              <a:rPr lang="pt-BR" sz="1100" b="1" dirty="0" smtClean="0"/>
              <a:t>FOTO: </a:t>
            </a:r>
            <a:r>
              <a:rPr lang="pt-BR" sz="1100" dirty="0" smtClean="0"/>
              <a:t>CUNHA,M.C.P.V</a:t>
            </a:r>
            <a:endParaRPr lang="pt-BR" sz="1100" dirty="0"/>
          </a:p>
        </p:txBody>
      </p:sp>
    </p:spTree>
    <p:extLst>
      <p:ext uri="{BB962C8B-B14F-4D97-AF65-F5344CB8AC3E}">
        <p14:creationId xmlns:p14="http://schemas.microsoft.com/office/powerpoint/2010/main" val="29647483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79512" y="3068960"/>
            <a:ext cx="8964488" cy="3779487"/>
            <a:chOff x="467544" y="1412776"/>
            <a:chExt cx="8964488" cy="3779487"/>
          </a:xfrm>
        </p:grpSpPr>
        <p:pic>
          <p:nvPicPr>
            <p:cNvPr id="4" name="Picture 3"/>
            <p:cNvPicPr>
              <a:picLocks noChangeAspect="1"/>
            </p:cNvPicPr>
            <p:nvPr/>
          </p:nvPicPr>
          <p:blipFill>
            <a:blip r:embed="rId3"/>
            <a:stretch>
              <a:fillRect/>
            </a:stretch>
          </p:blipFill>
          <p:spPr>
            <a:xfrm>
              <a:off x="467544" y="1412776"/>
              <a:ext cx="2216127" cy="3140968"/>
            </a:xfrm>
            <a:prstGeom prst="rect">
              <a:avLst/>
            </a:prstGeom>
          </p:spPr>
        </p:pic>
        <p:sp>
          <p:nvSpPr>
            <p:cNvPr id="5" name="TextBox 4"/>
            <p:cNvSpPr txBox="1"/>
            <p:nvPr/>
          </p:nvSpPr>
          <p:spPr>
            <a:xfrm>
              <a:off x="7775848" y="4930653"/>
              <a:ext cx="1656184" cy="261610"/>
            </a:xfrm>
            <a:prstGeom prst="rect">
              <a:avLst/>
            </a:prstGeom>
            <a:noFill/>
          </p:spPr>
          <p:txBody>
            <a:bodyPr wrap="square" rtlCol="0">
              <a:spAutoFit/>
            </a:bodyPr>
            <a:lstStyle/>
            <a:p>
              <a:r>
                <a:rPr lang="pt-BR" sz="1100" b="1" smtClean="0"/>
                <a:t>Fonte</a:t>
              </a:r>
              <a:r>
                <a:rPr lang="pt-BR" sz="1100" smtClean="0"/>
                <a:t>: www.pixabay.com</a:t>
              </a:r>
              <a:endParaRPr lang="pt-BR" sz="1100"/>
            </a:p>
          </p:txBody>
        </p:sp>
      </p:grpSp>
      <p:grpSp>
        <p:nvGrpSpPr>
          <p:cNvPr id="12" name="Group 11"/>
          <p:cNvGrpSpPr/>
          <p:nvPr/>
        </p:nvGrpSpPr>
        <p:grpSpPr>
          <a:xfrm>
            <a:off x="2411760" y="5229200"/>
            <a:ext cx="708420" cy="1001563"/>
            <a:chOff x="5678694" y="2065244"/>
            <a:chExt cx="708420" cy="1001563"/>
          </a:xfrm>
        </p:grpSpPr>
        <p:pic>
          <p:nvPicPr>
            <p:cNvPr id="6" name="Picture 5"/>
            <p:cNvPicPr>
              <a:picLocks noChangeAspect="1"/>
            </p:cNvPicPr>
            <p:nvPr/>
          </p:nvPicPr>
          <p:blipFill>
            <a:blip r:embed="rId4"/>
            <a:stretch>
              <a:fillRect/>
            </a:stretch>
          </p:blipFill>
          <p:spPr>
            <a:xfrm rot="2268577">
              <a:off x="5890368" y="2354343"/>
              <a:ext cx="496746" cy="712464"/>
            </a:xfrm>
            <a:prstGeom prst="rect">
              <a:avLst/>
            </a:prstGeom>
          </p:spPr>
        </p:pic>
        <p:pic>
          <p:nvPicPr>
            <p:cNvPr id="11" name="Picture 10"/>
            <p:cNvPicPr>
              <a:picLocks noChangeAspect="1"/>
            </p:cNvPicPr>
            <p:nvPr/>
          </p:nvPicPr>
          <p:blipFill>
            <a:blip r:embed="rId4"/>
            <a:stretch>
              <a:fillRect/>
            </a:stretch>
          </p:blipFill>
          <p:spPr>
            <a:xfrm rot="2391446">
              <a:off x="5678694" y="2065244"/>
              <a:ext cx="496746" cy="712464"/>
            </a:xfrm>
            <a:prstGeom prst="rect">
              <a:avLst/>
            </a:prstGeom>
          </p:spPr>
        </p:pic>
      </p:grpSp>
      <p:grpSp>
        <p:nvGrpSpPr>
          <p:cNvPr id="13" name="Group 12"/>
          <p:cNvGrpSpPr/>
          <p:nvPr/>
        </p:nvGrpSpPr>
        <p:grpSpPr>
          <a:xfrm>
            <a:off x="3275856" y="4653136"/>
            <a:ext cx="708420" cy="1001563"/>
            <a:chOff x="5678694" y="2065244"/>
            <a:chExt cx="708420" cy="1001563"/>
          </a:xfrm>
        </p:grpSpPr>
        <p:pic>
          <p:nvPicPr>
            <p:cNvPr id="14" name="Picture 13"/>
            <p:cNvPicPr>
              <a:picLocks noChangeAspect="1"/>
            </p:cNvPicPr>
            <p:nvPr/>
          </p:nvPicPr>
          <p:blipFill>
            <a:blip r:embed="rId4"/>
            <a:stretch>
              <a:fillRect/>
            </a:stretch>
          </p:blipFill>
          <p:spPr>
            <a:xfrm rot="2268577">
              <a:off x="5890368" y="2354343"/>
              <a:ext cx="496746" cy="712464"/>
            </a:xfrm>
            <a:prstGeom prst="rect">
              <a:avLst/>
            </a:prstGeom>
          </p:spPr>
        </p:pic>
        <p:pic>
          <p:nvPicPr>
            <p:cNvPr id="15" name="Picture 14"/>
            <p:cNvPicPr>
              <a:picLocks noChangeAspect="1"/>
            </p:cNvPicPr>
            <p:nvPr/>
          </p:nvPicPr>
          <p:blipFill>
            <a:blip r:embed="rId4"/>
            <a:stretch>
              <a:fillRect/>
            </a:stretch>
          </p:blipFill>
          <p:spPr>
            <a:xfrm rot="2391446">
              <a:off x="5678694" y="2065244"/>
              <a:ext cx="496746" cy="712464"/>
            </a:xfrm>
            <a:prstGeom prst="rect">
              <a:avLst/>
            </a:prstGeom>
          </p:spPr>
        </p:pic>
      </p:grpSp>
      <p:grpSp>
        <p:nvGrpSpPr>
          <p:cNvPr id="16" name="Group 15"/>
          <p:cNvGrpSpPr/>
          <p:nvPr/>
        </p:nvGrpSpPr>
        <p:grpSpPr>
          <a:xfrm rot="1549108">
            <a:off x="4178679" y="4181350"/>
            <a:ext cx="708420" cy="1001563"/>
            <a:chOff x="5678694" y="2065244"/>
            <a:chExt cx="708420" cy="1001563"/>
          </a:xfrm>
        </p:grpSpPr>
        <p:pic>
          <p:nvPicPr>
            <p:cNvPr id="17" name="Picture 16"/>
            <p:cNvPicPr>
              <a:picLocks noChangeAspect="1"/>
            </p:cNvPicPr>
            <p:nvPr/>
          </p:nvPicPr>
          <p:blipFill>
            <a:blip r:embed="rId4"/>
            <a:stretch>
              <a:fillRect/>
            </a:stretch>
          </p:blipFill>
          <p:spPr>
            <a:xfrm rot="2268577">
              <a:off x="5890368" y="2354343"/>
              <a:ext cx="496746" cy="712464"/>
            </a:xfrm>
            <a:prstGeom prst="rect">
              <a:avLst/>
            </a:prstGeom>
          </p:spPr>
        </p:pic>
        <p:pic>
          <p:nvPicPr>
            <p:cNvPr id="18" name="Picture 17"/>
            <p:cNvPicPr>
              <a:picLocks noChangeAspect="1"/>
            </p:cNvPicPr>
            <p:nvPr/>
          </p:nvPicPr>
          <p:blipFill>
            <a:blip r:embed="rId4"/>
            <a:stretch>
              <a:fillRect/>
            </a:stretch>
          </p:blipFill>
          <p:spPr>
            <a:xfrm rot="2391446">
              <a:off x="5678694" y="2065244"/>
              <a:ext cx="496746" cy="712464"/>
            </a:xfrm>
            <a:prstGeom prst="rect">
              <a:avLst/>
            </a:prstGeom>
          </p:spPr>
        </p:pic>
      </p:grpSp>
      <p:grpSp>
        <p:nvGrpSpPr>
          <p:cNvPr id="19" name="Group 18"/>
          <p:cNvGrpSpPr/>
          <p:nvPr/>
        </p:nvGrpSpPr>
        <p:grpSpPr>
          <a:xfrm rot="2018896">
            <a:off x="5294189" y="4333449"/>
            <a:ext cx="708420" cy="1001563"/>
            <a:chOff x="5678694" y="2065244"/>
            <a:chExt cx="708420" cy="1001563"/>
          </a:xfrm>
        </p:grpSpPr>
        <p:pic>
          <p:nvPicPr>
            <p:cNvPr id="20" name="Picture 19"/>
            <p:cNvPicPr>
              <a:picLocks noChangeAspect="1"/>
            </p:cNvPicPr>
            <p:nvPr/>
          </p:nvPicPr>
          <p:blipFill>
            <a:blip r:embed="rId4"/>
            <a:stretch>
              <a:fillRect/>
            </a:stretch>
          </p:blipFill>
          <p:spPr>
            <a:xfrm rot="2268577">
              <a:off x="5890368" y="2354343"/>
              <a:ext cx="496746" cy="712464"/>
            </a:xfrm>
            <a:prstGeom prst="rect">
              <a:avLst/>
            </a:prstGeom>
          </p:spPr>
        </p:pic>
        <p:pic>
          <p:nvPicPr>
            <p:cNvPr id="21" name="Picture 20"/>
            <p:cNvPicPr>
              <a:picLocks noChangeAspect="1"/>
            </p:cNvPicPr>
            <p:nvPr/>
          </p:nvPicPr>
          <p:blipFill>
            <a:blip r:embed="rId4"/>
            <a:stretch>
              <a:fillRect/>
            </a:stretch>
          </p:blipFill>
          <p:spPr>
            <a:xfrm rot="2391446">
              <a:off x="5678694" y="2065244"/>
              <a:ext cx="496746" cy="712464"/>
            </a:xfrm>
            <a:prstGeom prst="rect">
              <a:avLst/>
            </a:prstGeom>
          </p:spPr>
        </p:pic>
      </p:grpSp>
      <p:grpSp>
        <p:nvGrpSpPr>
          <p:cNvPr id="26" name="Group 25"/>
          <p:cNvGrpSpPr/>
          <p:nvPr/>
        </p:nvGrpSpPr>
        <p:grpSpPr>
          <a:xfrm>
            <a:off x="6372200" y="4941168"/>
            <a:ext cx="1440160" cy="1368152"/>
            <a:chOff x="6372200" y="4941168"/>
            <a:chExt cx="1440160" cy="1368152"/>
          </a:xfrm>
        </p:grpSpPr>
        <p:sp>
          <p:nvSpPr>
            <p:cNvPr id="22" name="Regular Pentagon 21"/>
            <p:cNvSpPr/>
            <p:nvPr/>
          </p:nvSpPr>
          <p:spPr>
            <a:xfrm>
              <a:off x="6372200" y="4941168"/>
              <a:ext cx="1440160" cy="1368152"/>
            </a:xfrm>
            <a:prstGeom prst="pentago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444208" y="5517232"/>
              <a:ext cx="1152128" cy="369332"/>
            </a:xfrm>
            <a:prstGeom prst="rect">
              <a:avLst/>
            </a:prstGeom>
            <a:noFill/>
          </p:spPr>
          <p:txBody>
            <a:bodyPr wrap="square" rtlCol="0">
              <a:spAutoFit/>
            </a:bodyPr>
            <a:lstStyle/>
            <a:p>
              <a:pPr algn="ctr"/>
              <a:r>
                <a:rPr lang="en-US" b="1" dirty="0" smtClean="0">
                  <a:solidFill>
                    <a:schemeClr val="accent1">
                      <a:lumMod val="75000"/>
                    </a:schemeClr>
                  </a:solidFill>
                </a:rPr>
                <a:t>SABER</a:t>
              </a:r>
              <a:endParaRPr lang="en-US" b="1" dirty="0">
                <a:solidFill>
                  <a:schemeClr val="accent1">
                    <a:lumMod val="75000"/>
                  </a:schemeClr>
                </a:solidFill>
              </a:endParaRPr>
            </a:p>
          </p:txBody>
        </p:sp>
      </p:grpSp>
      <p:sp>
        <p:nvSpPr>
          <p:cNvPr id="24" name="TextBox 23"/>
          <p:cNvSpPr txBox="1"/>
          <p:nvPr/>
        </p:nvSpPr>
        <p:spPr>
          <a:xfrm>
            <a:off x="179512" y="1628800"/>
            <a:ext cx="4176464" cy="461665"/>
          </a:xfrm>
          <a:prstGeom prst="rect">
            <a:avLst/>
          </a:prstGeom>
          <a:noFill/>
        </p:spPr>
        <p:txBody>
          <a:bodyPr wrap="square" rtlCol="0">
            <a:spAutoFit/>
          </a:bodyPr>
          <a:lstStyle/>
          <a:p>
            <a:r>
              <a:rPr lang="en-US" sz="2400" b="1" dirty="0" smtClean="0">
                <a:solidFill>
                  <a:schemeClr val="tx2">
                    <a:lumMod val="75000"/>
                  </a:schemeClr>
                </a:solidFill>
              </a:rPr>
              <a:t>1. INTRODUÇÃO</a:t>
            </a:r>
            <a:endParaRPr lang="en-US" sz="2400" b="1" dirty="0">
              <a:solidFill>
                <a:schemeClr val="tx2">
                  <a:lumMod val="75000"/>
                </a:schemeClr>
              </a:solidFill>
            </a:endParaRPr>
          </a:p>
        </p:txBody>
      </p:sp>
      <p:pic>
        <p:nvPicPr>
          <p:cNvPr id="27"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grpSp>
        <p:nvGrpSpPr>
          <p:cNvPr id="9" name="Group 8"/>
          <p:cNvGrpSpPr/>
          <p:nvPr/>
        </p:nvGrpSpPr>
        <p:grpSpPr>
          <a:xfrm>
            <a:off x="3059832" y="1844824"/>
            <a:ext cx="5904656" cy="1368152"/>
            <a:chOff x="3059832" y="1844824"/>
            <a:chExt cx="5904656" cy="1368152"/>
          </a:xfrm>
        </p:grpSpPr>
        <p:grpSp>
          <p:nvGrpSpPr>
            <p:cNvPr id="7" name="Group 6"/>
            <p:cNvGrpSpPr/>
            <p:nvPr/>
          </p:nvGrpSpPr>
          <p:grpSpPr>
            <a:xfrm>
              <a:off x="3275856" y="1844824"/>
              <a:ext cx="5688632" cy="1368152"/>
              <a:chOff x="3275856" y="1844824"/>
              <a:chExt cx="5688632" cy="1368152"/>
            </a:xfrm>
          </p:grpSpPr>
          <p:sp>
            <p:nvSpPr>
              <p:cNvPr id="3" name="Stored Data 2"/>
              <p:cNvSpPr/>
              <p:nvPr/>
            </p:nvSpPr>
            <p:spPr>
              <a:xfrm rot="10800000">
                <a:off x="3275856" y="1844824"/>
                <a:ext cx="5688632" cy="1368152"/>
              </a:xfrm>
              <a:prstGeom prst="flowChartOnlineStorage">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211960" y="1988840"/>
                <a:ext cx="4572000" cy="954107"/>
              </a:xfrm>
              <a:prstGeom prst="rect">
                <a:avLst/>
              </a:prstGeom>
            </p:spPr>
            <p:txBody>
              <a:bodyPr>
                <a:spAutoFit/>
              </a:bodyPr>
              <a:lstStyle/>
              <a:p>
                <a:pPr algn="just" defTabSz="457200">
                  <a:defRPr/>
                </a:pPr>
                <a:r>
                  <a:rPr lang="pt-BR" sz="1400" b="1" dirty="0">
                    <a:solidFill>
                      <a:schemeClr val="bg1"/>
                    </a:solidFill>
                    <a:latin typeface="Cambria"/>
                    <a:cs typeface="Cambria"/>
                  </a:rPr>
                  <a:t>Quando o professor reflete e investiga sobre a própria prática, ele diminui a distância entre saber científico acadêmico e o saber praticado pelo professor na docência. </a:t>
                </a:r>
              </a:p>
            </p:txBody>
          </p:sp>
        </p:grpSp>
        <p:pic>
          <p:nvPicPr>
            <p:cNvPr id="8" name="Picture 7"/>
            <p:cNvPicPr>
              <a:picLocks noChangeAspect="1"/>
            </p:cNvPicPr>
            <p:nvPr/>
          </p:nvPicPr>
          <p:blipFill>
            <a:blip r:embed="rId6"/>
            <a:stretch>
              <a:fillRect/>
            </a:stretch>
          </p:blipFill>
          <p:spPr>
            <a:xfrm>
              <a:off x="3059832" y="1988840"/>
              <a:ext cx="1152128" cy="1152128"/>
            </a:xfrm>
            <a:prstGeom prst="rect">
              <a:avLst/>
            </a:prstGeom>
          </p:spPr>
        </p:pic>
      </p:grpSp>
    </p:spTree>
    <p:extLst>
      <p:ext uri="{BB962C8B-B14F-4D97-AF65-F5344CB8AC3E}">
        <p14:creationId xmlns:p14="http://schemas.microsoft.com/office/powerpoint/2010/main" val="2878354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8496944" cy="400110"/>
          </a:xfrm>
          <a:prstGeom prst="rect">
            <a:avLst/>
          </a:prstGeom>
          <a:noFill/>
        </p:spPr>
        <p:txBody>
          <a:bodyPr wrap="square" rtlCol="0">
            <a:spAutoFit/>
          </a:bodyPr>
          <a:lstStyle/>
          <a:p>
            <a:r>
              <a:rPr lang="en-US" sz="2000" b="1" dirty="0">
                <a:solidFill>
                  <a:schemeClr val="tx2">
                    <a:lumMod val="75000"/>
                  </a:schemeClr>
                </a:solidFill>
              </a:rPr>
              <a:t>4</a:t>
            </a:r>
            <a:r>
              <a:rPr lang="en-US" sz="2000" b="1" dirty="0" smtClean="0">
                <a:solidFill>
                  <a:schemeClr val="tx2">
                    <a:lumMod val="75000"/>
                  </a:schemeClr>
                </a:solidFill>
              </a:rPr>
              <a:t>. BIOLOGIA NA CAIXA COMO PROPOSTA DE OBJETO DE APRENDIZAGEM</a:t>
            </a:r>
            <a:endParaRPr lang="en-US" sz="2000" b="1" dirty="0">
              <a:solidFill>
                <a:schemeClr val="tx2">
                  <a:lumMod val="75000"/>
                </a:schemeClr>
              </a:solidFill>
            </a:endParaRPr>
          </a:p>
        </p:txBody>
      </p:sp>
      <p:pic>
        <p:nvPicPr>
          <p:cNvPr id="3"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pic>
        <p:nvPicPr>
          <p:cNvPr id="4" name="Picture 3" descr="e5d0c0c2-341d-44ac-9b03-dfee4fefd6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132856"/>
            <a:ext cx="5568619" cy="4176464"/>
          </a:xfrm>
          <a:prstGeom prst="rect">
            <a:avLst/>
          </a:prstGeom>
        </p:spPr>
      </p:pic>
      <p:sp>
        <p:nvSpPr>
          <p:cNvPr id="5" name="TextBox 4"/>
          <p:cNvSpPr txBox="1"/>
          <p:nvPr/>
        </p:nvSpPr>
        <p:spPr>
          <a:xfrm>
            <a:off x="7487816" y="6586837"/>
            <a:ext cx="1656184" cy="261610"/>
          </a:xfrm>
          <a:prstGeom prst="rect">
            <a:avLst/>
          </a:prstGeom>
          <a:noFill/>
        </p:spPr>
        <p:txBody>
          <a:bodyPr wrap="square" rtlCol="0">
            <a:spAutoFit/>
          </a:bodyPr>
          <a:lstStyle/>
          <a:p>
            <a:r>
              <a:rPr lang="pt-BR" sz="1100" b="1" dirty="0" smtClean="0"/>
              <a:t>FOTO: </a:t>
            </a:r>
            <a:r>
              <a:rPr lang="pt-BR" sz="1100" dirty="0" smtClean="0"/>
              <a:t>CUNHA,M.C.P.V</a:t>
            </a:r>
            <a:endParaRPr lang="pt-BR" sz="1100" dirty="0"/>
          </a:p>
        </p:txBody>
      </p:sp>
    </p:spTree>
    <p:extLst>
      <p:ext uri="{BB962C8B-B14F-4D97-AF65-F5344CB8AC3E}">
        <p14:creationId xmlns:p14="http://schemas.microsoft.com/office/powerpoint/2010/main" val="2839615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8496944" cy="400110"/>
          </a:xfrm>
          <a:prstGeom prst="rect">
            <a:avLst/>
          </a:prstGeom>
          <a:noFill/>
        </p:spPr>
        <p:txBody>
          <a:bodyPr wrap="square" rtlCol="0">
            <a:spAutoFit/>
          </a:bodyPr>
          <a:lstStyle/>
          <a:p>
            <a:r>
              <a:rPr lang="en-US" sz="2000" b="1" dirty="0">
                <a:solidFill>
                  <a:schemeClr val="tx2">
                    <a:lumMod val="75000"/>
                  </a:schemeClr>
                </a:solidFill>
              </a:rPr>
              <a:t>4</a:t>
            </a:r>
            <a:r>
              <a:rPr lang="en-US" sz="2000" b="1" dirty="0" smtClean="0">
                <a:solidFill>
                  <a:schemeClr val="tx2">
                    <a:lumMod val="75000"/>
                  </a:schemeClr>
                </a:solidFill>
              </a:rPr>
              <a:t>. BIOLOGIA NA CAIXA COMO PROPOSTA DE OBJETO DE APRENDIZAGEM</a:t>
            </a:r>
            <a:endParaRPr lang="en-US" sz="2000" b="1" dirty="0">
              <a:solidFill>
                <a:schemeClr val="tx2">
                  <a:lumMod val="75000"/>
                </a:schemeClr>
              </a:solidFill>
            </a:endParaRPr>
          </a:p>
        </p:txBody>
      </p:sp>
      <p:pic>
        <p:nvPicPr>
          <p:cNvPr id="3"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pic>
        <p:nvPicPr>
          <p:cNvPr id="4" name="Picture 3" descr="2c527e76-6408-4881-8716-3edda563891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352553" y="1992263"/>
            <a:ext cx="3435846" cy="4581128"/>
          </a:xfrm>
          <a:prstGeom prst="rect">
            <a:avLst/>
          </a:prstGeom>
        </p:spPr>
      </p:pic>
      <p:pic>
        <p:nvPicPr>
          <p:cNvPr id="5" name="Picture 4" descr="73748eb3-69bd-4273-bee3-ab8c0ff7c14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2276872"/>
            <a:ext cx="2969766" cy="3959688"/>
          </a:xfrm>
          <a:prstGeom prst="rect">
            <a:avLst/>
          </a:prstGeom>
        </p:spPr>
      </p:pic>
      <p:sp>
        <p:nvSpPr>
          <p:cNvPr id="6" name="TextBox 5"/>
          <p:cNvSpPr txBox="1"/>
          <p:nvPr/>
        </p:nvSpPr>
        <p:spPr>
          <a:xfrm>
            <a:off x="7487816" y="6586837"/>
            <a:ext cx="1656184" cy="261610"/>
          </a:xfrm>
          <a:prstGeom prst="rect">
            <a:avLst/>
          </a:prstGeom>
          <a:noFill/>
        </p:spPr>
        <p:txBody>
          <a:bodyPr wrap="square" rtlCol="0">
            <a:spAutoFit/>
          </a:bodyPr>
          <a:lstStyle/>
          <a:p>
            <a:r>
              <a:rPr lang="pt-BR" sz="1100" b="1" dirty="0" smtClean="0"/>
              <a:t>FOTO: </a:t>
            </a:r>
            <a:r>
              <a:rPr lang="pt-BR" sz="1100" dirty="0" smtClean="0"/>
              <a:t>CUNHA,M.C.P.V</a:t>
            </a:r>
            <a:endParaRPr lang="pt-BR" sz="1100" dirty="0"/>
          </a:p>
        </p:txBody>
      </p:sp>
    </p:spTree>
    <p:extLst>
      <p:ext uri="{BB962C8B-B14F-4D97-AF65-F5344CB8AC3E}">
        <p14:creationId xmlns:p14="http://schemas.microsoft.com/office/powerpoint/2010/main" val="40200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8496944" cy="400110"/>
          </a:xfrm>
          <a:prstGeom prst="rect">
            <a:avLst/>
          </a:prstGeom>
          <a:noFill/>
        </p:spPr>
        <p:txBody>
          <a:bodyPr wrap="square" rtlCol="0">
            <a:spAutoFit/>
          </a:bodyPr>
          <a:lstStyle/>
          <a:p>
            <a:r>
              <a:rPr lang="en-US" sz="2000" b="1" dirty="0">
                <a:solidFill>
                  <a:schemeClr val="tx2">
                    <a:lumMod val="75000"/>
                  </a:schemeClr>
                </a:solidFill>
              </a:rPr>
              <a:t>4</a:t>
            </a:r>
            <a:r>
              <a:rPr lang="en-US" sz="2000" b="1" dirty="0" smtClean="0">
                <a:solidFill>
                  <a:schemeClr val="tx2">
                    <a:lumMod val="75000"/>
                  </a:schemeClr>
                </a:solidFill>
              </a:rPr>
              <a:t>. BIOLOGIA NA CAIXA COMO PROPOSTA DE OBJETO DE APRENDIZAGEM</a:t>
            </a:r>
            <a:endParaRPr lang="en-US" sz="2000" b="1" dirty="0">
              <a:solidFill>
                <a:schemeClr val="tx2">
                  <a:lumMod val="75000"/>
                </a:schemeClr>
              </a:solidFill>
            </a:endParaRPr>
          </a:p>
        </p:txBody>
      </p:sp>
      <p:pic>
        <p:nvPicPr>
          <p:cNvPr id="3"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pic>
        <p:nvPicPr>
          <p:cNvPr id="4" name="Picture 3" descr="6d72a00b-1e1d-4e6e-a7e3-6861440cc9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2204864"/>
            <a:ext cx="5688632" cy="4266474"/>
          </a:xfrm>
          <a:prstGeom prst="rect">
            <a:avLst/>
          </a:prstGeom>
        </p:spPr>
      </p:pic>
      <p:sp>
        <p:nvSpPr>
          <p:cNvPr id="5" name="TextBox 4"/>
          <p:cNvSpPr txBox="1"/>
          <p:nvPr/>
        </p:nvSpPr>
        <p:spPr>
          <a:xfrm>
            <a:off x="7487816" y="6586837"/>
            <a:ext cx="1656184" cy="261610"/>
          </a:xfrm>
          <a:prstGeom prst="rect">
            <a:avLst/>
          </a:prstGeom>
          <a:noFill/>
        </p:spPr>
        <p:txBody>
          <a:bodyPr wrap="square" rtlCol="0">
            <a:spAutoFit/>
          </a:bodyPr>
          <a:lstStyle/>
          <a:p>
            <a:r>
              <a:rPr lang="pt-BR" sz="1100" b="1" dirty="0" smtClean="0"/>
              <a:t>FOTO: </a:t>
            </a:r>
            <a:r>
              <a:rPr lang="pt-BR" sz="1100" dirty="0" smtClean="0"/>
              <a:t>CUNHA,M.C.P.V</a:t>
            </a:r>
            <a:endParaRPr lang="pt-BR" sz="1100" dirty="0"/>
          </a:p>
        </p:txBody>
      </p:sp>
    </p:spTree>
    <p:extLst>
      <p:ext uri="{BB962C8B-B14F-4D97-AF65-F5344CB8AC3E}">
        <p14:creationId xmlns:p14="http://schemas.microsoft.com/office/powerpoint/2010/main" val="2668085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tela 2017-09-15 11.57.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656"/>
            <a:ext cx="9144000" cy="5976720"/>
          </a:xfrm>
          <a:prstGeom prst="rect">
            <a:avLst/>
          </a:prstGeom>
        </p:spPr>
      </p:pic>
    </p:spTree>
    <p:extLst>
      <p:ext uri="{BB962C8B-B14F-4D97-AF65-F5344CB8AC3E}">
        <p14:creationId xmlns:p14="http://schemas.microsoft.com/office/powerpoint/2010/main" val="25600725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tela 2017-09-15 11.58.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4700"/>
            <a:ext cx="9144000" cy="5305935"/>
          </a:xfrm>
          <a:prstGeom prst="rect">
            <a:avLst/>
          </a:prstGeom>
        </p:spPr>
      </p:pic>
    </p:spTree>
    <p:extLst>
      <p:ext uri="{BB962C8B-B14F-4D97-AF65-F5344CB8AC3E}">
        <p14:creationId xmlns:p14="http://schemas.microsoft.com/office/powerpoint/2010/main" val="5687024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5db195d-0623-4f79-bbda-325a454d9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32095" y="1812321"/>
            <a:ext cx="3219353" cy="4292470"/>
          </a:xfrm>
          <a:prstGeom prst="rect">
            <a:avLst/>
          </a:prstGeom>
        </p:spPr>
      </p:pic>
      <p:sp>
        <p:nvSpPr>
          <p:cNvPr id="3" name="TextBox 2"/>
          <p:cNvSpPr txBox="1"/>
          <p:nvPr/>
        </p:nvSpPr>
        <p:spPr>
          <a:xfrm>
            <a:off x="179512" y="1628800"/>
            <a:ext cx="8496944" cy="400110"/>
          </a:xfrm>
          <a:prstGeom prst="rect">
            <a:avLst/>
          </a:prstGeom>
          <a:noFill/>
        </p:spPr>
        <p:txBody>
          <a:bodyPr wrap="square" rtlCol="0">
            <a:spAutoFit/>
          </a:bodyPr>
          <a:lstStyle/>
          <a:p>
            <a:r>
              <a:rPr lang="en-US" sz="2000" b="1" dirty="0">
                <a:solidFill>
                  <a:schemeClr val="tx2">
                    <a:lumMod val="75000"/>
                  </a:schemeClr>
                </a:solidFill>
              </a:rPr>
              <a:t>4</a:t>
            </a:r>
            <a:r>
              <a:rPr lang="en-US" sz="2000" b="1" dirty="0" smtClean="0">
                <a:solidFill>
                  <a:schemeClr val="tx2">
                    <a:lumMod val="75000"/>
                  </a:schemeClr>
                </a:solidFill>
              </a:rPr>
              <a:t>. BIOLOGIA NA CAIXA COMO PROPOSTA DE OBJETO DE APRENDIZAGEM</a:t>
            </a:r>
            <a:endParaRPr lang="en-US" sz="2000" b="1" dirty="0">
              <a:solidFill>
                <a:schemeClr val="tx2">
                  <a:lumMod val="75000"/>
                </a:schemeClr>
              </a:solidFill>
            </a:endParaRPr>
          </a:p>
        </p:txBody>
      </p:sp>
      <p:pic>
        <p:nvPicPr>
          <p:cNvPr id="4"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5" name="TextBox 4"/>
          <p:cNvSpPr txBox="1"/>
          <p:nvPr/>
        </p:nvSpPr>
        <p:spPr>
          <a:xfrm>
            <a:off x="5580112" y="2348880"/>
            <a:ext cx="648072" cy="369332"/>
          </a:xfrm>
          <a:prstGeom prst="rect">
            <a:avLst/>
          </a:prstGeom>
          <a:noFill/>
        </p:spPr>
        <p:txBody>
          <a:bodyPr wrap="square" rtlCol="0">
            <a:spAutoFit/>
          </a:bodyPr>
          <a:lstStyle/>
          <a:p>
            <a:pPr algn="ctr"/>
            <a:r>
              <a:rPr lang="en-US" dirty="0" smtClean="0">
                <a:solidFill>
                  <a:srgbClr val="FF0000"/>
                </a:solidFill>
                <a:latin typeface="Zapf Dingbats"/>
                <a:ea typeface="Zapf Dingbats"/>
                <a:cs typeface="Zapf Dingbats"/>
                <a:sym typeface="Zapf Dingbats"/>
              </a:rPr>
              <a:t>✔</a:t>
            </a:r>
            <a:endParaRPr lang="en-US" dirty="0">
              <a:solidFill>
                <a:srgbClr val="FF0000"/>
              </a:solidFill>
            </a:endParaRPr>
          </a:p>
        </p:txBody>
      </p:sp>
      <p:sp>
        <p:nvSpPr>
          <p:cNvPr id="7" name="TextBox 6"/>
          <p:cNvSpPr txBox="1"/>
          <p:nvPr/>
        </p:nvSpPr>
        <p:spPr>
          <a:xfrm>
            <a:off x="6012160" y="2348880"/>
            <a:ext cx="2448272" cy="369332"/>
          </a:xfrm>
          <a:prstGeom prst="rect">
            <a:avLst/>
          </a:prstGeom>
          <a:noFill/>
        </p:spPr>
        <p:txBody>
          <a:bodyPr wrap="square" rtlCol="0">
            <a:spAutoFit/>
          </a:bodyPr>
          <a:lstStyle/>
          <a:p>
            <a:r>
              <a:rPr lang="pt-BR" dirty="0" smtClean="0">
                <a:latin typeface="Cambria"/>
                <a:cs typeface="Cambria"/>
              </a:rPr>
              <a:t>Escolha das Práticas</a:t>
            </a:r>
            <a:endParaRPr lang="pt-BR" dirty="0">
              <a:latin typeface="Cambria"/>
              <a:cs typeface="Cambria"/>
            </a:endParaRPr>
          </a:p>
        </p:txBody>
      </p:sp>
      <p:sp>
        <p:nvSpPr>
          <p:cNvPr id="8" name="TextBox 7"/>
          <p:cNvSpPr txBox="1"/>
          <p:nvPr/>
        </p:nvSpPr>
        <p:spPr>
          <a:xfrm>
            <a:off x="5580112" y="2852936"/>
            <a:ext cx="648072" cy="369332"/>
          </a:xfrm>
          <a:prstGeom prst="rect">
            <a:avLst/>
          </a:prstGeom>
          <a:noFill/>
        </p:spPr>
        <p:txBody>
          <a:bodyPr wrap="square" rtlCol="0">
            <a:spAutoFit/>
          </a:bodyPr>
          <a:lstStyle/>
          <a:p>
            <a:pPr algn="ctr"/>
            <a:r>
              <a:rPr lang="en-US" dirty="0" smtClean="0">
                <a:solidFill>
                  <a:srgbClr val="FF0000"/>
                </a:solidFill>
                <a:latin typeface="Zapf Dingbats"/>
                <a:ea typeface="Zapf Dingbats"/>
                <a:cs typeface="Zapf Dingbats"/>
                <a:sym typeface="Zapf Dingbats"/>
              </a:rPr>
              <a:t>✔</a:t>
            </a:r>
            <a:endParaRPr lang="en-US" dirty="0">
              <a:solidFill>
                <a:srgbClr val="FF0000"/>
              </a:solidFill>
            </a:endParaRPr>
          </a:p>
        </p:txBody>
      </p:sp>
      <p:sp>
        <p:nvSpPr>
          <p:cNvPr id="9" name="TextBox 8"/>
          <p:cNvSpPr txBox="1"/>
          <p:nvPr/>
        </p:nvSpPr>
        <p:spPr>
          <a:xfrm>
            <a:off x="6084168" y="2852936"/>
            <a:ext cx="1800200" cy="369332"/>
          </a:xfrm>
          <a:prstGeom prst="rect">
            <a:avLst/>
          </a:prstGeom>
          <a:noFill/>
        </p:spPr>
        <p:txBody>
          <a:bodyPr wrap="square" rtlCol="0">
            <a:spAutoFit/>
          </a:bodyPr>
          <a:lstStyle/>
          <a:p>
            <a:r>
              <a:rPr lang="pt-BR" dirty="0" smtClean="0">
                <a:latin typeface="Cambria"/>
                <a:cs typeface="Cambria"/>
              </a:rPr>
              <a:t>Material</a:t>
            </a:r>
            <a:endParaRPr lang="pt-BR" dirty="0">
              <a:latin typeface="Cambria"/>
              <a:cs typeface="Cambria"/>
            </a:endParaRPr>
          </a:p>
        </p:txBody>
      </p:sp>
      <p:sp>
        <p:nvSpPr>
          <p:cNvPr id="10" name="TextBox 9"/>
          <p:cNvSpPr txBox="1"/>
          <p:nvPr/>
        </p:nvSpPr>
        <p:spPr>
          <a:xfrm>
            <a:off x="5580112" y="3429000"/>
            <a:ext cx="648072" cy="369332"/>
          </a:xfrm>
          <a:prstGeom prst="rect">
            <a:avLst/>
          </a:prstGeom>
          <a:noFill/>
        </p:spPr>
        <p:txBody>
          <a:bodyPr wrap="square" rtlCol="0">
            <a:spAutoFit/>
          </a:bodyPr>
          <a:lstStyle/>
          <a:p>
            <a:pPr algn="ctr"/>
            <a:r>
              <a:rPr lang="en-US" dirty="0" smtClean="0">
                <a:solidFill>
                  <a:srgbClr val="FF0000"/>
                </a:solidFill>
                <a:latin typeface="Zapf Dingbats"/>
                <a:ea typeface="Zapf Dingbats"/>
                <a:cs typeface="Zapf Dingbats"/>
                <a:sym typeface="Zapf Dingbats"/>
              </a:rPr>
              <a:t>✔</a:t>
            </a:r>
            <a:endParaRPr lang="en-US" dirty="0">
              <a:solidFill>
                <a:srgbClr val="FF0000"/>
              </a:solidFill>
            </a:endParaRPr>
          </a:p>
        </p:txBody>
      </p:sp>
      <p:sp>
        <p:nvSpPr>
          <p:cNvPr id="11" name="TextBox 10"/>
          <p:cNvSpPr txBox="1"/>
          <p:nvPr/>
        </p:nvSpPr>
        <p:spPr>
          <a:xfrm>
            <a:off x="6084168" y="3429000"/>
            <a:ext cx="2376264" cy="369332"/>
          </a:xfrm>
          <a:prstGeom prst="rect">
            <a:avLst/>
          </a:prstGeom>
          <a:noFill/>
        </p:spPr>
        <p:txBody>
          <a:bodyPr wrap="square" rtlCol="0">
            <a:spAutoFit/>
          </a:bodyPr>
          <a:lstStyle/>
          <a:p>
            <a:r>
              <a:rPr lang="pt-BR" dirty="0" smtClean="0">
                <a:latin typeface="Cambria"/>
                <a:cs typeface="Cambria"/>
              </a:rPr>
              <a:t>Montagem da Caixa</a:t>
            </a:r>
            <a:endParaRPr lang="pt-BR" dirty="0">
              <a:latin typeface="Cambria"/>
              <a:cs typeface="Cambria"/>
            </a:endParaRPr>
          </a:p>
        </p:txBody>
      </p:sp>
      <p:sp>
        <p:nvSpPr>
          <p:cNvPr id="12" name="TextBox 11"/>
          <p:cNvSpPr txBox="1"/>
          <p:nvPr/>
        </p:nvSpPr>
        <p:spPr>
          <a:xfrm>
            <a:off x="5580112" y="4005064"/>
            <a:ext cx="648072" cy="369332"/>
          </a:xfrm>
          <a:prstGeom prst="rect">
            <a:avLst/>
          </a:prstGeom>
          <a:noFill/>
        </p:spPr>
        <p:txBody>
          <a:bodyPr wrap="square" rtlCol="0">
            <a:spAutoFit/>
          </a:bodyPr>
          <a:lstStyle/>
          <a:p>
            <a:pPr algn="ctr"/>
            <a:r>
              <a:rPr lang="en-US" dirty="0" smtClean="0">
                <a:solidFill>
                  <a:srgbClr val="FF0000"/>
                </a:solidFill>
                <a:latin typeface="Zapf Dingbats"/>
                <a:ea typeface="Zapf Dingbats"/>
                <a:cs typeface="Zapf Dingbats"/>
                <a:sym typeface="Zapf Dingbats"/>
              </a:rPr>
              <a:t>✔</a:t>
            </a:r>
            <a:endParaRPr lang="en-US" dirty="0">
              <a:solidFill>
                <a:srgbClr val="FF0000"/>
              </a:solidFill>
            </a:endParaRPr>
          </a:p>
        </p:txBody>
      </p:sp>
      <p:sp>
        <p:nvSpPr>
          <p:cNvPr id="13" name="TextBox 12"/>
          <p:cNvSpPr txBox="1"/>
          <p:nvPr/>
        </p:nvSpPr>
        <p:spPr>
          <a:xfrm>
            <a:off x="6012160" y="4077072"/>
            <a:ext cx="2376264" cy="369332"/>
          </a:xfrm>
          <a:prstGeom prst="rect">
            <a:avLst/>
          </a:prstGeom>
          <a:noFill/>
        </p:spPr>
        <p:txBody>
          <a:bodyPr wrap="square" rtlCol="0">
            <a:spAutoFit/>
          </a:bodyPr>
          <a:lstStyle/>
          <a:p>
            <a:r>
              <a:rPr lang="pt-BR" dirty="0" smtClean="0">
                <a:latin typeface="Cambria"/>
                <a:cs typeface="Cambria"/>
              </a:rPr>
              <a:t>Roteiro da Aula</a:t>
            </a:r>
            <a:endParaRPr lang="pt-BR" dirty="0">
              <a:latin typeface="Cambria"/>
              <a:cs typeface="Cambria"/>
            </a:endParaRPr>
          </a:p>
        </p:txBody>
      </p:sp>
      <p:sp>
        <p:nvSpPr>
          <p:cNvPr id="14" name="TextBox 13"/>
          <p:cNvSpPr txBox="1"/>
          <p:nvPr/>
        </p:nvSpPr>
        <p:spPr>
          <a:xfrm>
            <a:off x="5580112" y="4725144"/>
            <a:ext cx="648072" cy="369332"/>
          </a:xfrm>
          <a:prstGeom prst="rect">
            <a:avLst/>
          </a:prstGeom>
          <a:noFill/>
        </p:spPr>
        <p:txBody>
          <a:bodyPr wrap="square" rtlCol="0">
            <a:spAutoFit/>
          </a:bodyPr>
          <a:lstStyle/>
          <a:p>
            <a:pPr algn="ctr"/>
            <a:r>
              <a:rPr lang="en-US" dirty="0" smtClean="0">
                <a:solidFill>
                  <a:srgbClr val="FF0000"/>
                </a:solidFill>
                <a:latin typeface="Zapf Dingbats"/>
                <a:ea typeface="Zapf Dingbats"/>
                <a:cs typeface="Zapf Dingbats"/>
                <a:sym typeface="Zapf Dingbats"/>
              </a:rPr>
              <a:t>✔</a:t>
            </a:r>
            <a:endParaRPr lang="en-US" dirty="0">
              <a:solidFill>
                <a:srgbClr val="FF0000"/>
              </a:solidFill>
            </a:endParaRPr>
          </a:p>
        </p:txBody>
      </p:sp>
      <p:sp>
        <p:nvSpPr>
          <p:cNvPr id="15" name="TextBox 14"/>
          <p:cNvSpPr txBox="1"/>
          <p:nvPr/>
        </p:nvSpPr>
        <p:spPr>
          <a:xfrm>
            <a:off x="6084168" y="4725144"/>
            <a:ext cx="2376264" cy="369332"/>
          </a:xfrm>
          <a:prstGeom prst="rect">
            <a:avLst/>
          </a:prstGeom>
          <a:noFill/>
        </p:spPr>
        <p:txBody>
          <a:bodyPr wrap="square" rtlCol="0">
            <a:spAutoFit/>
          </a:bodyPr>
          <a:lstStyle/>
          <a:p>
            <a:r>
              <a:rPr lang="pt-BR" dirty="0" smtClean="0">
                <a:latin typeface="Cambria"/>
                <a:cs typeface="Cambria"/>
              </a:rPr>
              <a:t>Adaptabilidade</a:t>
            </a:r>
            <a:endParaRPr lang="pt-BR" dirty="0">
              <a:latin typeface="Cambria"/>
              <a:cs typeface="Cambria"/>
            </a:endParaRPr>
          </a:p>
        </p:txBody>
      </p:sp>
      <p:pic>
        <p:nvPicPr>
          <p:cNvPr id="16" name="Picture 15"/>
          <p:cNvPicPr>
            <a:picLocks noChangeAspect="1"/>
          </p:cNvPicPr>
          <p:nvPr/>
        </p:nvPicPr>
        <p:blipFill>
          <a:blip r:embed="rId5"/>
          <a:stretch>
            <a:fillRect/>
          </a:stretch>
        </p:blipFill>
        <p:spPr>
          <a:xfrm>
            <a:off x="5580112" y="5229200"/>
            <a:ext cx="567561" cy="491750"/>
          </a:xfrm>
          <a:prstGeom prst="rect">
            <a:avLst/>
          </a:prstGeom>
        </p:spPr>
      </p:pic>
      <p:sp>
        <p:nvSpPr>
          <p:cNvPr id="17" name="TextBox 16"/>
          <p:cNvSpPr txBox="1"/>
          <p:nvPr/>
        </p:nvSpPr>
        <p:spPr>
          <a:xfrm>
            <a:off x="6228184" y="5301208"/>
            <a:ext cx="2376264" cy="369332"/>
          </a:xfrm>
          <a:prstGeom prst="rect">
            <a:avLst/>
          </a:prstGeom>
          <a:noFill/>
        </p:spPr>
        <p:txBody>
          <a:bodyPr wrap="square" rtlCol="0">
            <a:spAutoFit/>
          </a:bodyPr>
          <a:lstStyle/>
          <a:p>
            <a:r>
              <a:rPr lang="pt-BR" dirty="0" smtClean="0">
                <a:latin typeface="Cambria"/>
                <a:cs typeface="Cambria"/>
              </a:rPr>
              <a:t>Relevância do tema</a:t>
            </a:r>
            <a:endParaRPr lang="pt-BR" dirty="0">
              <a:latin typeface="Cambria"/>
              <a:cs typeface="Cambria"/>
            </a:endParaRPr>
          </a:p>
        </p:txBody>
      </p:sp>
      <p:sp>
        <p:nvSpPr>
          <p:cNvPr id="18" name="TextBox 17"/>
          <p:cNvSpPr txBox="1"/>
          <p:nvPr/>
        </p:nvSpPr>
        <p:spPr>
          <a:xfrm>
            <a:off x="7487816" y="6586837"/>
            <a:ext cx="1656184" cy="261610"/>
          </a:xfrm>
          <a:prstGeom prst="rect">
            <a:avLst/>
          </a:prstGeom>
          <a:noFill/>
        </p:spPr>
        <p:txBody>
          <a:bodyPr wrap="square" rtlCol="0">
            <a:spAutoFit/>
          </a:bodyPr>
          <a:lstStyle/>
          <a:p>
            <a:r>
              <a:rPr lang="pt-BR" sz="1100" b="1" dirty="0" smtClean="0"/>
              <a:t>FOTO: </a:t>
            </a:r>
            <a:r>
              <a:rPr lang="pt-BR" sz="1100" dirty="0" smtClean="0"/>
              <a:t>CUNHA,M.C.P.V</a:t>
            </a:r>
            <a:endParaRPr lang="pt-BR" sz="1100" dirty="0"/>
          </a:p>
        </p:txBody>
      </p:sp>
    </p:spTree>
    <p:extLst>
      <p:ext uri="{BB962C8B-B14F-4D97-AF65-F5344CB8AC3E}">
        <p14:creationId xmlns:p14="http://schemas.microsoft.com/office/powerpoint/2010/main" val="38097330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 y="1412776"/>
            <a:ext cx="8496944" cy="400110"/>
          </a:xfrm>
          <a:prstGeom prst="rect">
            <a:avLst/>
          </a:prstGeom>
          <a:noFill/>
        </p:spPr>
        <p:txBody>
          <a:bodyPr wrap="square" rtlCol="0">
            <a:spAutoFit/>
          </a:bodyPr>
          <a:lstStyle/>
          <a:p>
            <a:r>
              <a:rPr lang="en-US" sz="2000" b="1" dirty="0" smtClean="0">
                <a:solidFill>
                  <a:schemeClr val="tx2">
                    <a:lumMod val="75000"/>
                  </a:schemeClr>
                </a:solidFill>
              </a:rPr>
              <a:t>4.1  ETAPAS PARA A CRIAÇÃO DO BIOLOGIA NA CAIXA </a:t>
            </a:r>
            <a:endParaRPr lang="en-US" sz="20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5" name="Rectangle 4"/>
          <p:cNvSpPr/>
          <p:nvPr/>
        </p:nvSpPr>
        <p:spPr>
          <a:xfrm>
            <a:off x="179512" y="2636912"/>
            <a:ext cx="3024336" cy="2862323"/>
          </a:xfrm>
          <a:prstGeom prst="rect">
            <a:avLst/>
          </a:prstGeom>
        </p:spPr>
        <p:txBody>
          <a:bodyPr wrap="square">
            <a:spAutoFit/>
          </a:bodyPr>
          <a:lstStyle/>
          <a:p>
            <a:r>
              <a:rPr lang="pt-BR" b="1" dirty="0"/>
              <a:t>Etapa 1.</a:t>
            </a:r>
            <a:r>
              <a:rPr lang="pt-BR" dirty="0"/>
              <a:t> Escolha das práticas a serem desenvolvidas</a:t>
            </a:r>
          </a:p>
          <a:p>
            <a:r>
              <a:rPr lang="pt-BR" b="1" dirty="0"/>
              <a:t>Aula 1</a:t>
            </a:r>
            <a:r>
              <a:rPr lang="pt-BR" dirty="0"/>
              <a:t>. Extração de DNA</a:t>
            </a:r>
          </a:p>
          <a:p>
            <a:r>
              <a:rPr lang="pt-BR" b="1" dirty="0"/>
              <a:t>Aula 2</a:t>
            </a:r>
            <a:r>
              <a:rPr lang="pt-BR" dirty="0"/>
              <a:t>. Indicador ácido-base com repolho roxo</a:t>
            </a:r>
          </a:p>
          <a:p>
            <a:r>
              <a:rPr lang="pt-BR" b="1" dirty="0"/>
              <a:t>Etapa 2</a:t>
            </a:r>
            <a:r>
              <a:rPr lang="pt-BR" dirty="0"/>
              <a:t>. Separação do material para a montagem da </a:t>
            </a:r>
            <a:r>
              <a:rPr lang="pt-BR" dirty="0" smtClean="0"/>
              <a:t>Caixa</a:t>
            </a:r>
            <a:r>
              <a:rPr lang="pt-BR" b="1" dirty="0"/>
              <a:t> </a:t>
            </a:r>
            <a:r>
              <a:rPr lang="pt-BR" b="1" dirty="0" smtClean="0"/>
              <a:t>(Tabela 1.)</a:t>
            </a:r>
            <a:endParaRPr lang="pt-BR" dirty="0"/>
          </a:p>
          <a:p>
            <a:r>
              <a:rPr lang="pt-BR" b="1" dirty="0"/>
              <a:t>Etapa 3</a:t>
            </a:r>
            <a:r>
              <a:rPr lang="pt-BR" dirty="0"/>
              <a:t>.Elaboração dos protocolos das Aulas Prática.</a:t>
            </a:r>
          </a:p>
        </p:txBody>
      </p:sp>
      <p:graphicFrame>
        <p:nvGraphicFramePr>
          <p:cNvPr id="6" name="Object 5"/>
          <p:cNvGraphicFramePr>
            <a:graphicFrameLocks noChangeAspect="1"/>
          </p:cNvGraphicFramePr>
          <p:nvPr>
            <p:extLst>
              <p:ext uri="{D42A27DB-BD31-4B8C-83A1-F6EECF244321}">
                <p14:modId xmlns:p14="http://schemas.microsoft.com/office/powerpoint/2010/main" val="728786757"/>
              </p:ext>
            </p:extLst>
          </p:nvPr>
        </p:nvGraphicFramePr>
        <p:xfrm>
          <a:off x="3275856" y="2492896"/>
          <a:ext cx="5668485" cy="3336032"/>
        </p:xfrm>
        <a:graphic>
          <a:graphicData uri="http://schemas.openxmlformats.org/presentationml/2006/ole">
            <mc:AlternateContent xmlns:mc="http://schemas.openxmlformats.org/markup-compatibility/2006">
              <mc:Choice xmlns:v="urn:schemas-microsoft-com:vml" Requires="v">
                <p:oleObj spid="_x0000_s1079" name="Document" r:id="rId4" imgW="5410200" imgH="3048000" progId="Word.Document.12">
                  <p:embed/>
                </p:oleObj>
              </mc:Choice>
              <mc:Fallback>
                <p:oleObj name="Document" r:id="rId4" imgW="5410200" imgH="3048000" progId="Word.Document.12">
                  <p:embed/>
                  <p:pic>
                    <p:nvPicPr>
                      <p:cNvPr id="0" name=""/>
                      <p:cNvPicPr/>
                      <p:nvPr/>
                    </p:nvPicPr>
                    <p:blipFill>
                      <a:blip r:embed="rId5"/>
                      <a:stretch>
                        <a:fillRect/>
                      </a:stretch>
                    </p:blipFill>
                    <p:spPr>
                      <a:xfrm>
                        <a:off x="3275856" y="2492896"/>
                        <a:ext cx="5668485" cy="3336032"/>
                      </a:xfrm>
                      <a:prstGeom prst="rect">
                        <a:avLst/>
                      </a:prstGeom>
                    </p:spPr>
                  </p:pic>
                </p:oleObj>
              </mc:Fallback>
            </mc:AlternateContent>
          </a:graphicData>
        </a:graphic>
      </p:graphicFrame>
      <p:sp>
        <p:nvSpPr>
          <p:cNvPr id="7" name="Rectangle 6"/>
          <p:cNvSpPr/>
          <p:nvPr/>
        </p:nvSpPr>
        <p:spPr>
          <a:xfrm>
            <a:off x="3275856" y="1988840"/>
            <a:ext cx="5760640" cy="523220"/>
          </a:xfrm>
          <a:prstGeom prst="rect">
            <a:avLst/>
          </a:prstGeom>
        </p:spPr>
        <p:txBody>
          <a:bodyPr wrap="square">
            <a:spAutoFit/>
          </a:bodyPr>
          <a:lstStyle/>
          <a:p>
            <a:r>
              <a:rPr lang="pt-BR" sz="1400" b="1" dirty="0"/>
              <a:t>Tabela 1.</a:t>
            </a:r>
            <a:r>
              <a:rPr lang="pt-BR" sz="1400" dirty="0"/>
              <a:t> Material necessário para a montagem do Biologia na Caixa de acordo com as aulas práticas selecionadas.</a:t>
            </a:r>
          </a:p>
        </p:txBody>
      </p:sp>
    </p:spTree>
    <p:extLst>
      <p:ext uri="{BB962C8B-B14F-4D97-AF65-F5344CB8AC3E}">
        <p14:creationId xmlns:p14="http://schemas.microsoft.com/office/powerpoint/2010/main" val="19074478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556792"/>
            <a:ext cx="8496944" cy="1015663"/>
          </a:xfrm>
          <a:prstGeom prst="rect">
            <a:avLst/>
          </a:prstGeom>
          <a:noFill/>
        </p:spPr>
        <p:txBody>
          <a:bodyPr wrap="square" rtlCol="0">
            <a:spAutoFit/>
          </a:bodyPr>
          <a:lstStyle/>
          <a:p>
            <a:r>
              <a:rPr lang="en-US" sz="2000" b="1" dirty="0" smtClean="0">
                <a:solidFill>
                  <a:schemeClr val="tx2">
                    <a:lumMod val="75000"/>
                  </a:schemeClr>
                </a:solidFill>
              </a:rPr>
              <a:t>4.2 PROTOCOLOS DAS AULAS PRÁTICAS</a:t>
            </a:r>
          </a:p>
          <a:p>
            <a:endParaRPr lang="en-US" sz="2000" b="1" dirty="0" smtClean="0">
              <a:solidFill>
                <a:schemeClr val="tx2">
                  <a:lumMod val="75000"/>
                </a:schemeClr>
              </a:solidFill>
            </a:endParaRPr>
          </a:p>
          <a:p>
            <a:r>
              <a:rPr lang="en-US" sz="2000" b="1" dirty="0" smtClean="0">
                <a:solidFill>
                  <a:schemeClr val="tx2">
                    <a:lumMod val="75000"/>
                  </a:schemeClr>
                </a:solidFill>
              </a:rPr>
              <a:t>AULA 1 – EXTRAÇÃO DE DNA</a:t>
            </a:r>
            <a:endParaRPr lang="en-US" sz="2000" b="1" dirty="0">
              <a:solidFill>
                <a:schemeClr val="tx2">
                  <a:lumMod val="75000"/>
                </a:schemeClr>
              </a:solidFill>
            </a:endParaRPr>
          </a:p>
        </p:txBody>
      </p:sp>
      <p:pic>
        <p:nvPicPr>
          <p:cNvPr id="3"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755576" y="2708920"/>
            <a:ext cx="7920880" cy="2599173"/>
          </a:xfrm>
          <a:prstGeom prst="rect">
            <a:avLst/>
          </a:prstGeom>
        </p:spPr>
        <p:txBody>
          <a:bodyPr wrap="square">
            <a:spAutoFit/>
          </a:bodyPr>
          <a:lstStyle/>
          <a:p>
            <a:pPr algn="just">
              <a:lnSpc>
                <a:spcPct val="130000"/>
              </a:lnSpc>
            </a:pPr>
            <a:r>
              <a:rPr lang="pt-BR" dirty="0"/>
              <a:t>1. Selecionar 3 morangos e tirar os seus cabinhos verdes.</a:t>
            </a:r>
          </a:p>
          <a:p>
            <a:pPr algn="just">
              <a:lnSpc>
                <a:spcPct val="130000"/>
              </a:lnSpc>
            </a:pPr>
            <a:r>
              <a:rPr lang="pt-BR" dirty="0"/>
              <a:t>2. Colocar os morangos dentro de um saco plástico e macerá-</a:t>
            </a:r>
            <a:r>
              <a:rPr lang="pt-BR" dirty="0" err="1"/>
              <a:t>los</a:t>
            </a:r>
            <a:r>
              <a:rPr lang="pt-BR" dirty="0"/>
              <a:t> pressionando os morangos com os dedos até obter uma pasta quase homogênea. Transferir a pasta de morango para um copo.</a:t>
            </a:r>
          </a:p>
          <a:p>
            <a:pPr algn="just">
              <a:lnSpc>
                <a:spcPct val="130000"/>
              </a:lnSpc>
            </a:pPr>
            <a:r>
              <a:rPr lang="pt-BR" dirty="0"/>
              <a:t>3. Em outro copo misturar 150 ml de água com uma colher (sopa) de detergente e uma colher (chá) de sal de cozinha. Mexer bem com o bastão de vidro, porém devagar para água não fazer espuma.</a:t>
            </a:r>
          </a:p>
        </p:txBody>
      </p:sp>
    </p:spTree>
    <p:extLst>
      <p:ext uri="{BB962C8B-B14F-4D97-AF65-F5344CB8AC3E}">
        <p14:creationId xmlns:p14="http://schemas.microsoft.com/office/powerpoint/2010/main" val="3600387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556792"/>
            <a:ext cx="8496944" cy="1015663"/>
          </a:xfrm>
          <a:prstGeom prst="rect">
            <a:avLst/>
          </a:prstGeom>
          <a:noFill/>
        </p:spPr>
        <p:txBody>
          <a:bodyPr wrap="square" rtlCol="0">
            <a:spAutoFit/>
          </a:bodyPr>
          <a:lstStyle/>
          <a:p>
            <a:r>
              <a:rPr lang="en-US" sz="2000" b="1" dirty="0" smtClean="0">
                <a:solidFill>
                  <a:schemeClr val="tx2">
                    <a:lumMod val="75000"/>
                  </a:schemeClr>
                </a:solidFill>
              </a:rPr>
              <a:t>4.2 PROTOCOLOS DAS AULAS PRÁTICAS</a:t>
            </a:r>
          </a:p>
          <a:p>
            <a:endParaRPr lang="en-US" sz="2000" b="1" dirty="0" smtClean="0">
              <a:solidFill>
                <a:schemeClr val="tx2">
                  <a:lumMod val="75000"/>
                </a:schemeClr>
              </a:solidFill>
            </a:endParaRPr>
          </a:p>
          <a:p>
            <a:r>
              <a:rPr lang="en-US" sz="2000" b="1" dirty="0" smtClean="0">
                <a:solidFill>
                  <a:schemeClr val="tx2">
                    <a:lumMod val="75000"/>
                  </a:schemeClr>
                </a:solidFill>
              </a:rPr>
              <a:t>AULA 1 – EXTRAÇÃO DE DNA</a:t>
            </a:r>
            <a:endParaRPr lang="en-US" sz="2000" b="1" dirty="0">
              <a:solidFill>
                <a:schemeClr val="tx2">
                  <a:lumMod val="75000"/>
                </a:schemeClr>
              </a:solidFill>
            </a:endParaRPr>
          </a:p>
        </p:txBody>
      </p:sp>
      <p:pic>
        <p:nvPicPr>
          <p:cNvPr id="3"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179512" y="2780928"/>
            <a:ext cx="8424936" cy="2239074"/>
          </a:xfrm>
          <a:prstGeom prst="rect">
            <a:avLst/>
          </a:prstGeom>
        </p:spPr>
        <p:txBody>
          <a:bodyPr wrap="square">
            <a:spAutoFit/>
          </a:bodyPr>
          <a:lstStyle/>
          <a:p>
            <a:pPr algn="just">
              <a:lnSpc>
                <a:spcPct val="130000"/>
              </a:lnSpc>
            </a:pPr>
            <a:r>
              <a:rPr lang="pt-BR" dirty="0"/>
              <a:t>4. Colocar cerca de 1/3 da mistura de água, sal e detergente</a:t>
            </a:r>
            <a:br>
              <a:rPr lang="pt-BR" dirty="0"/>
            </a:br>
            <a:r>
              <a:rPr lang="pt-BR" dirty="0"/>
              <a:t>sobre o macerado de morango. Misturar levemente com o bastão de vidro. </a:t>
            </a:r>
          </a:p>
          <a:p>
            <a:pPr algn="just">
              <a:lnSpc>
                <a:spcPct val="130000"/>
              </a:lnSpc>
            </a:pPr>
            <a:r>
              <a:rPr lang="pt-BR" dirty="0"/>
              <a:t>5. Incubar em temperatura ambiente por 30 minutos. Mexer de vez em quando com o mesmo bastão. </a:t>
            </a:r>
          </a:p>
          <a:p>
            <a:pPr algn="just">
              <a:lnSpc>
                <a:spcPct val="130000"/>
              </a:lnSpc>
            </a:pPr>
            <a:r>
              <a:rPr lang="pt-BR" dirty="0"/>
              <a:t>6. Colocar uma peneira sobre um copo limpo e passar a mistura pela peneira para retirar os pedaços de morango que restaram. </a:t>
            </a:r>
          </a:p>
        </p:txBody>
      </p:sp>
    </p:spTree>
    <p:extLst>
      <p:ext uri="{BB962C8B-B14F-4D97-AF65-F5344CB8AC3E}">
        <p14:creationId xmlns:p14="http://schemas.microsoft.com/office/powerpoint/2010/main" val="3398995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556792"/>
            <a:ext cx="8496944" cy="1015663"/>
          </a:xfrm>
          <a:prstGeom prst="rect">
            <a:avLst/>
          </a:prstGeom>
          <a:noFill/>
        </p:spPr>
        <p:txBody>
          <a:bodyPr wrap="square" rtlCol="0">
            <a:spAutoFit/>
          </a:bodyPr>
          <a:lstStyle/>
          <a:p>
            <a:r>
              <a:rPr lang="en-US" sz="2000" b="1" dirty="0" smtClean="0">
                <a:solidFill>
                  <a:schemeClr val="tx2">
                    <a:lumMod val="75000"/>
                  </a:schemeClr>
                </a:solidFill>
              </a:rPr>
              <a:t>4.2 PROTOCOLOS DAS AULAS PRÁTICAS</a:t>
            </a:r>
          </a:p>
          <a:p>
            <a:endParaRPr lang="en-US" sz="2000" b="1" dirty="0" smtClean="0">
              <a:solidFill>
                <a:schemeClr val="tx2">
                  <a:lumMod val="75000"/>
                </a:schemeClr>
              </a:solidFill>
            </a:endParaRPr>
          </a:p>
          <a:p>
            <a:r>
              <a:rPr lang="en-US" sz="2000" b="1" dirty="0" smtClean="0">
                <a:solidFill>
                  <a:schemeClr val="tx2">
                    <a:lumMod val="75000"/>
                  </a:schemeClr>
                </a:solidFill>
              </a:rPr>
              <a:t>AULA 1 – EXTRAÇÃO DE DNA</a:t>
            </a:r>
            <a:endParaRPr lang="en-US" sz="2000" b="1" dirty="0">
              <a:solidFill>
                <a:schemeClr val="tx2">
                  <a:lumMod val="75000"/>
                </a:schemeClr>
              </a:solidFill>
            </a:endParaRPr>
          </a:p>
        </p:txBody>
      </p:sp>
      <p:pic>
        <p:nvPicPr>
          <p:cNvPr id="3"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5" name="Rectangle 4"/>
          <p:cNvSpPr/>
          <p:nvPr/>
        </p:nvSpPr>
        <p:spPr>
          <a:xfrm>
            <a:off x="251520" y="2636912"/>
            <a:ext cx="8424936" cy="2599173"/>
          </a:xfrm>
          <a:prstGeom prst="rect">
            <a:avLst/>
          </a:prstGeom>
        </p:spPr>
        <p:txBody>
          <a:bodyPr wrap="square">
            <a:spAutoFit/>
          </a:bodyPr>
          <a:lstStyle/>
          <a:p>
            <a:pPr algn="just">
              <a:lnSpc>
                <a:spcPct val="130000"/>
              </a:lnSpc>
            </a:pPr>
            <a:r>
              <a:rPr lang="pt-BR" dirty="0"/>
              <a:t>7. Colocar metade do líquido peneirado em um tubo de ensaio. Colocar cerca de 3 dedos no fundo do tubo. </a:t>
            </a:r>
          </a:p>
          <a:p>
            <a:pPr algn="just">
              <a:lnSpc>
                <a:spcPct val="130000"/>
              </a:lnSpc>
            </a:pPr>
            <a:r>
              <a:rPr lang="pt-BR" dirty="0"/>
              <a:t>8. Despejar delicadamente no tubo (pela parede do mesmo), sobre a solução, dois volumes de álcool comum. Não misturar o álcool com a solução. Aguardar cerca de 3 minutos para o DNA começar a precipitar na interfase. </a:t>
            </a:r>
          </a:p>
          <a:p>
            <a:pPr algn="just">
              <a:lnSpc>
                <a:spcPct val="130000"/>
              </a:lnSpc>
            </a:pPr>
            <a:r>
              <a:rPr lang="pt-BR" dirty="0"/>
              <a:t>9. Passo opcional. Usar um palito de vidro, plástico ou madeira para enrolar as moléculas de DNA. Gire o palito na interface entre a solução e o álcool. </a:t>
            </a:r>
          </a:p>
        </p:txBody>
      </p:sp>
    </p:spTree>
    <p:extLst>
      <p:ext uri="{BB962C8B-B14F-4D97-AF65-F5344CB8AC3E}">
        <p14:creationId xmlns:p14="http://schemas.microsoft.com/office/powerpoint/2010/main" val="3991801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412776"/>
            <a:ext cx="4176464" cy="461665"/>
          </a:xfrm>
          <a:prstGeom prst="rect">
            <a:avLst/>
          </a:prstGeom>
          <a:noFill/>
        </p:spPr>
        <p:txBody>
          <a:bodyPr wrap="square" rtlCol="0">
            <a:spAutoFit/>
          </a:bodyPr>
          <a:lstStyle/>
          <a:p>
            <a:r>
              <a:rPr lang="en-US" sz="2400" b="1" dirty="0" smtClean="0">
                <a:solidFill>
                  <a:schemeClr val="tx2">
                    <a:lumMod val="75000"/>
                  </a:schemeClr>
                </a:solidFill>
              </a:rPr>
              <a:t>1. INTRODUÇÃO</a:t>
            </a:r>
            <a:endParaRPr lang="en-US" sz="24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pic>
        <p:nvPicPr>
          <p:cNvPr id="4" name="Picture 3"/>
          <p:cNvPicPr>
            <a:picLocks noChangeAspect="1"/>
          </p:cNvPicPr>
          <p:nvPr/>
        </p:nvPicPr>
        <p:blipFill>
          <a:blip r:embed="rId4"/>
          <a:stretch>
            <a:fillRect/>
          </a:stretch>
        </p:blipFill>
        <p:spPr>
          <a:xfrm>
            <a:off x="323528" y="2852936"/>
            <a:ext cx="2573660" cy="3008174"/>
          </a:xfrm>
          <a:prstGeom prst="rect">
            <a:avLst/>
          </a:prstGeom>
        </p:spPr>
      </p:pic>
      <p:pic>
        <p:nvPicPr>
          <p:cNvPr id="5" name="Picture 4"/>
          <p:cNvPicPr>
            <a:picLocks noChangeAspect="1"/>
          </p:cNvPicPr>
          <p:nvPr/>
        </p:nvPicPr>
        <p:blipFill>
          <a:blip r:embed="rId5"/>
          <a:stretch>
            <a:fillRect/>
          </a:stretch>
        </p:blipFill>
        <p:spPr>
          <a:xfrm>
            <a:off x="4355976" y="1700808"/>
            <a:ext cx="1835696" cy="1223797"/>
          </a:xfrm>
          <a:prstGeom prst="rect">
            <a:avLst/>
          </a:prstGeom>
        </p:spPr>
      </p:pic>
      <p:pic>
        <p:nvPicPr>
          <p:cNvPr id="6" name="Picture 5"/>
          <p:cNvPicPr>
            <a:picLocks noChangeAspect="1"/>
          </p:cNvPicPr>
          <p:nvPr/>
        </p:nvPicPr>
        <p:blipFill>
          <a:blip r:embed="rId6"/>
          <a:stretch>
            <a:fillRect/>
          </a:stretch>
        </p:blipFill>
        <p:spPr>
          <a:xfrm>
            <a:off x="6300192" y="1700808"/>
            <a:ext cx="1716104" cy="1224511"/>
          </a:xfrm>
          <a:prstGeom prst="rect">
            <a:avLst/>
          </a:prstGeom>
        </p:spPr>
      </p:pic>
      <p:pic>
        <p:nvPicPr>
          <p:cNvPr id="7" name="Picture 6"/>
          <p:cNvPicPr>
            <a:picLocks noChangeAspect="1"/>
          </p:cNvPicPr>
          <p:nvPr/>
        </p:nvPicPr>
        <p:blipFill>
          <a:blip r:embed="rId7"/>
          <a:stretch>
            <a:fillRect/>
          </a:stretch>
        </p:blipFill>
        <p:spPr>
          <a:xfrm>
            <a:off x="4355976" y="2996952"/>
            <a:ext cx="1872208" cy="1248139"/>
          </a:xfrm>
          <a:prstGeom prst="rect">
            <a:avLst/>
          </a:prstGeom>
        </p:spPr>
      </p:pic>
      <p:pic>
        <p:nvPicPr>
          <p:cNvPr id="8" name="Picture 7"/>
          <p:cNvPicPr>
            <a:picLocks noChangeAspect="1"/>
          </p:cNvPicPr>
          <p:nvPr/>
        </p:nvPicPr>
        <p:blipFill>
          <a:blip r:embed="rId8"/>
          <a:stretch>
            <a:fillRect/>
          </a:stretch>
        </p:blipFill>
        <p:spPr>
          <a:xfrm>
            <a:off x="6300192" y="2996952"/>
            <a:ext cx="1728192" cy="1224136"/>
          </a:xfrm>
          <a:prstGeom prst="rect">
            <a:avLst/>
          </a:prstGeom>
        </p:spPr>
      </p:pic>
      <p:sp>
        <p:nvSpPr>
          <p:cNvPr id="9" name="Notched Right Arrow 8"/>
          <p:cNvSpPr/>
          <p:nvPr/>
        </p:nvSpPr>
        <p:spPr>
          <a:xfrm>
            <a:off x="2123728" y="4725144"/>
            <a:ext cx="720080" cy="504056"/>
          </a:xfrm>
          <a:prstGeom prst="notch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487816" y="6586837"/>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grpSp>
        <p:nvGrpSpPr>
          <p:cNvPr id="13" name="Group 12"/>
          <p:cNvGrpSpPr/>
          <p:nvPr/>
        </p:nvGrpSpPr>
        <p:grpSpPr>
          <a:xfrm>
            <a:off x="971600" y="1916832"/>
            <a:ext cx="2664296" cy="1296144"/>
            <a:chOff x="3210259" y="5301208"/>
            <a:chExt cx="2664296" cy="1296144"/>
          </a:xfrm>
        </p:grpSpPr>
        <p:sp>
          <p:nvSpPr>
            <p:cNvPr id="12" name="Cloud 11"/>
            <p:cNvSpPr/>
            <p:nvPr/>
          </p:nvSpPr>
          <p:spPr>
            <a:xfrm>
              <a:off x="3419872" y="5301208"/>
              <a:ext cx="2232248" cy="1296144"/>
            </a:xfrm>
            <a:prstGeom prst="cloud">
              <a:avLst/>
            </a:prstGeom>
            <a:solidFill>
              <a:srgbClr val="9B347E"/>
            </a:solidFill>
            <a:ln>
              <a:solidFill>
                <a:srgbClr val="9B347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rot="20890246">
              <a:off x="3210259" y="5714714"/>
              <a:ext cx="2664296" cy="338554"/>
            </a:xfrm>
            <a:prstGeom prst="rect">
              <a:avLst/>
            </a:prstGeom>
            <a:noFill/>
          </p:spPr>
          <p:txBody>
            <a:bodyPr wrap="square" rtlCol="0">
              <a:spAutoFit/>
            </a:bodyPr>
            <a:lstStyle/>
            <a:p>
              <a:pPr algn="ctr"/>
              <a:r>
                <a:rPr lang="en-US" sz="1600" b="1" dirty="0" smtClean="0">
                  <a:solidFill>
                    <a:srgbClr val="FFFFFF"/>
                  </a:solidFill>
                </a:rPr>
                <a:t>FORMAS INOVADORAS</a:t>
              </a:r>
              <a:endParaRPr lang="en-US" sz="1600" b="1" dirty="0">
                <a:solidFill>
                  <a:srgbClr val="FFFFFF"/>
                </a:solidFill>
              </a:endParaRPr>
            </a:p>
          </p:txBody>
        </p:sp>
      </p:grpSp>
      <p:sp>
        <p:nvSpPr>
          <p:cNvPr id="14" name="TextBox 13"/>
          <p:cNvSpPr txBox="1"/>
          <p:nvPr/>
        </p:nvSpPr>
        <p:spPr>
          <a:xfrm rot="5400000">
            <a:off x="7204938" y="2740278"/>
            <a:ext cx="2016224" cy="369332"/>
          </a:xfrm>
          <a:prstGeom prst="rect">
            <a:avLst/>
          </a:prstGeom>
          <a:noFill/>
        </p:spPr>
        <p:txBody>
          <a:bodyPr wrap="square" rtlCol="0">
            <a:spAutoFit/>
          </a:bodyPr>
          <a:lstStyle/>
          <a:p>
            <a:pPr algn="ctr"/>
            <a:r>
              <a:rPr lang="en-US" b="1" dirty="0" smtClean="0"/>
              <a:t>PRESENCIAL</a:t>
            </a:r>
            <a:endParaRPr lang="en-US" b="1" dirty="0"/>
          </a:p>
        </p:txBody>
      </p:sp>
      <p:grpSp>
        <p:nvGrpSpPr>
          <p:cNvPr id="15" name="Group 14"/>
          <p:cNvGrpSpPr/>
          <p:nvPr/>
        </p:nvGrpSpPr>
        <p:grpSpPr>
          <a:xfrm>
            <a:off x="4355976" y="4149080"/>
            <a:ext cx="3460954" cy="2448272"/>
            <a:chOff x="2915816" y="1556792"/>
            <a:chExt cx="6197258" cy="3980407"/>
          </a:xfrm>
        </p:grpSpPr>
        <p:pic>
          <p:nvPicPr>
            <p:cNvPr id="17" name="Picture 16"/>
            <p:cNvPicPr>
              <a:picLocks noChangeAspect="1"/>
            </p:cNvPicPr>
            <p:nvPr/>
          </p:nvPicPr>
          <p:blipFill>
            <a:blip r:embed="rId9"/>
            <a:stretch>
              <a:fillRect/>
            </a:stretch>
          </p:blipFill>
          <p:spPr>
            <a:xfrm>
              <a:off x="5796136" y="1556792"/>
              <a:ext cx="3127127" cy="1759009"/>
            </a:xfrm>
            <a:prstGeom prst="rect">
              <a:avLst/>
            </a:prstGeom>
          </p:spPr>
        </p:pic>
        <p:pic>
          <p:nvPicPr>
            <p:cNvPr id="18" name="Picture 17"/>
            <p:cNvPicPr>
              <a:picLocks noChangeAspect="1"/>
            </p:cNvPicPr>
            <p:nvPr/>
          </p:nvPicPr>
          <p:blipFill>
            <a:blip r:embed="rId10"/>
            <a:stretch>
              <a:fillRect/>
            </a:stretch>
          </p:blipFill>
          <p:spPr>
            <a:xfrm>
              <a:off x="5868144" y="3573016"/>
              <a:ext cx="3244930" cy="1964183"/>
            </a:xfrm>
            <a:prstGeom prst="rect">
              <a:avLst/>
            </a:prstGeom>
          </p:spPr>
        </p:pic>
        <p:pic>
          <p:nvPicPr>
            <p:cNvPr id="19" name="Picture 18"/>
            <p:cNvPicPr>
              <a:picLocks noChangeAspect="1"/>
            </p:cNvPicPr>
            <p:nvPr/>
          </p:nvPicPr>
          <p:blipFill>
            <a:blip r:embed="rId11"/>
            <a:stretch>
              <a:fillRect/>
            </a:stretch>
          </p:blipFill>
          <p:spPr>
            <a:xfrm>
              <a:off x="2915816" y="2780928"/>
              <a:ext cx="2329058" cy="2160982"/>
            </a:xfrm>
            <a:prstGeom prst="rect">
              <a:avLst/>
            </a:prstGeom>
          </p:spPr>
        </p:pic>
      </p:grpSp>
      <p:sp>
        <p:nvSpPr>
          <p:cNvPr id="20" name="TextBox 19"/>
          <p:cNvSpPr txBox="1"/>
          <p:nvPr/>
        </p:nvSpPr>
        <p:spPr>
          <a:xfrm rot="5400000">
            <a:off x="6988914" y="5260558"/>
            <a:ext cx="2016224" cy="369332"/>
          </a:xfrm>
          <a:prstGeom prst="rect">
            <a:avLst/>
          </a:prstGeom>
          <a:noFill/>
        </p:spPr>
        <p:txBody>
          <a:bodyPr wrap="square" rtlCol="0">
            <a:spAutoFit/>
          </a:bodyPr>
          <a:lstStyle/>
          <a:p>
            <a:pPr algn="ctr"/>
            <a:r>
              <a:rPr lang="en-US" b="1" dirty="0" smtClean="0"/>
              <a:t>EaD</a:t>
            </a:r>
            <a:endParaRPr lang="en-US" b="1" dirty="0"/>
          </a:p>
        </p:txBody>
      </p:sp>
      <p:sp>
        <p:nvSpPr>
          <p:cNvPr id="22" name="TextBox 21"/>
          <p:cNvSpPr txBox="1"/>
          <p:nvPr/>
        </p:nvSpPr>
        <p:spPr>
          <a:xfrm>
            <a:off x="251520" y="6093296"/>
            <a:ext cx="4104456" cy="369332"/>
          </a:xfrm>
          <a:prstGeom prst="rect">
            <a:avLst/>
          </a:prstGeom>
          <a:noFill/>
        </p:spPr>
        <p:txBody>
          <a:bodyPr wrap="square" rtlCol="0">
            <a:spAutoFit/>
          </a:bodyPr>
          <a:lstStyle/>
          <a:p>
            <a:pPr algn="ctr"/>
            <a:r>
              <a:rPr lang="en-US" b="1" dirty="0" smtClean="0">
                <a:solidFill>
                  <a:srgbClr val="9B347E"/>
                </a:solidFill>
                <a:latin typeface="Chalkduster"/>
                <a:cs typeface="Chalkduster"/>
              </a:rPr>
              <a:t>OBJETO DE APRENDIZAGEM</a:t>
            </a:r>
            <a:endParaRPr lang="en-US" b="1" dirty="0">
              <a:solidFill>
                <a:srgbClr val="9B347E"/>
              </a:solidFill>
              <a:latin typeface="Chalkduster"/>
              <a:cs typeface="Chalkduster"/>
            </a:endParaRPr>
          </a:p>
        </p:txBody>
      </p:sp>
    </p:spTree>
    <p:extLst>
      <p:ext uri="{BB962C8B-B14F-4D97-AF65-F5344CB8AC3E}">
        <p14:creationId xmlns:p14="http://schemas.microsoft.com/office/powerpoint/2010/main" val="1100245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1"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6" presetClass="entr" presetSubtype="0" fill="hold" grpId="0" nodeType="click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by="(-#ppt_w*2)" calcmode="lin" valueType="num">
                                      <p:cBhvr rctx="PPT">
                                        <p:cTn id="43" dur="500" autoRev="1" fill="hold">
                                          <p:stCondLst>
                                            <p:cond delay="0"/>
                                          </p:stCondLst>
                                        </p:cTn>
                                        <p:tgtEl>
                                          <p:spTgt spid="22"/>
                                        </p:tgtEl>
                                        <p:attrNameLst>
                                          <p:attrName>ppt_w</p:attrName>
                                        </p:attrNameLst>
                                      </p:cBhvr>
                                    </p:anim>
                                    <p:anim by="(#ppt_w*0.50)" calcmode="lin" valueType="num">
                                      <p:cBhvr>
                                        <p:cTn id="44" dur="500" decel="50000" autoRev="1" fill="hold">
                                          <p:stCondLst>
                                            <p:cond delay="0"/>
                                          </p:stCondLst>
                                        </p:cTn>
                                        <p:tgtEl>
                                          <p:spTgt spid="22"/>
                                        </p:tgtEl>
                                        <p:attrNameLst>
                                          <p:attrName>ppt_x</p:attrName>
                                        </p:attrNameLst>
                                      </p:cBhvr>
                                    </p:anim>
                                    <p:anim from="(-#ppt_h/2)" to="(#ppt_y)" calcmode="lin" valueType="num">
                                      <p:cBhvr>
                                        <p:cTn id="45" dur="1000" fill="hold">
                                          <p:stCondLst>
                                            <p:cond delay="0"/>
                                          </p:stCondLst>
                                        </p:cTn>
                                        <p:tgtEl>
                                          <p:spTgt spid="22"/>
                                        </p:tgtEl>
                                        <p:attrNameLst>
                                          <p:attrName>ppt_y</p:attrName>
                                        </p:attrNameLst>
                                      </p:cBhvr>
                                    </p:anim>
                                    <p:animRot by="21600000">
                                      <p:cBhvr>
                                        <p:cTn id="46" dur="1000"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556792"/>
            <a:ext cx="8496944" cy="1015663"/>
          </a:xfrm>
          <a:prstGeom prst="rect">
            <a:avLst/>
          </a:prstGeom>
          <a:noFill/>
        </p:spPr>
        <p:txBody>
          <a:bodyPr wrap="square" rtlCol="0">
            <a:spAutoFit/>
          </a:bodyPr>
          <a:lstStyle/>
          <a:p>
            <a:r>
              <a:rPr lang="en-US" sz="2000" b="1" dirty="0" smtClean="0">
                <a:solidFill>
                  <a:schemeClr val="tx2">
                    <a:lumMod val="75000"/>
                  </a:schemeClr>
                </a:solidFill>
              </a:rPr>
              <a:t>4.2 PROTOCOLOS DAS AULAS PRÁTICAS</a:t>
            </a:r>
          </a:p>
          <a:p>
            <a:endParaRPr lang="en-US" sz="2000" b="1" dirty="0" smtClean="0">
              <a:solidFill>
                <a:schemeClr val="tx2">
                  <a:lumMod val="75000"/>
                </a:schemeClr>
              </a:solidFill>
            </a:endParaRPr>
          </a:p>
          <a:p>
            <a:r>
              <a:rPr lang="en-US" sz="2000" b="1" dirty="0" smtClean="0">
                <a:solidFill>
                  <a:schemeClr val="tx2">
                    <a:lumMod val="75000"/>
                  </a:schemeClr>
                </a:solidFill>
              </a:rPr>
              <a:t>AULA 2 – INDICADOR ÁCIDO-BASE COM REPOLHO ROXO</a:t>
            </a:r>
            <a:endParaRPr lang="en-US" sz="2000" b="1" dirty="0">
              <a:solidFill>
                <a:schemeClr val="tx2">
                  <a:lumMod val="75000"/>
                </a:schemeClr>
              </a:solidFill>
            </a:endParaRPr>
          </a:p>
        </p:txBody>
      </p:sp>
      <p:pic>
        <p:nvPicPr>
          <p:cNvPr id="3"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395536" y="2996952"/>
            <a:ext cx="8496944" cy="3407088"/>
          </a:xfrm>
          <a:prstGeom prst="rect">
            <a:avLst/>
          </a:prstGeom>
        </p:spPr>
        <p:txBody>
          <a:bodyPr wrap="square">
            <a:spAutoFit/>
          </a:bodyPr>
          <a:lstStyle/>
          <a:p>
            <a:pPr algn="just">
              <a:lnSpc>
                <a:spcPct val="120000"/>
              </a:lnSpc>
            </a:pPr>
            <a:r>
              <a:rPr lang="pt-BR" dirty="0"/>
              <a:t>1. Enumere os recipientes de 1 a 7.</a:t>
            </a:r>
          </a:p>
          <a:p>
            <a:pPr algn="just">
              <a:lnSpc>
                <a:spcPct val="120000"/>
              </a:lnSpc>
            </a:pPr>
            <a:r>
              <a:rPr lang="pt-BR" b="1" dirty="0"/>
              <a:t>Recipiente 1</a:t>
            </a:r>
            <a:r>
              <a:rPr lang="pt-BR" dirty="0"/>
              <a:t>: adicionar 20mL de água, </a:t>
            </a:r>
          </a:p>
          <a:p>
            <a:pPr algn="just">
              <a:lnSpc>
                <a:spcPct val="120000"/>
              </a:lnSpc>
            </a:pPr>
            <a:r>
              <a:rPr lang="pt-BR" b="1" dirty="0"/>
              <a:t>Recipiente 2</a:t>
            </a:r>
            <a:r>
              <a:rPr lang="pt-BR" dirty="0"/>
              <a:t>: adicionar 20mL de água com detergente, </a:t>
            </a:r>
          </a:p>
          <a:p>
            <a:pPr algn="just">
              <a:lnSpc>
                <a:spcPct val="120000"/>
              </a:lnSpc>
            </a:pPr>
            <a:r>
              <a:rPr lang="pt-BR" b="1" dirty="0"/>
              <a:t>Recipiente 3</a:t>
            </a:r>
            <a:r>
              <a:rPr lang="pt-BR" dirty="0"/>
              <a:t>: adicionar 20mL de refrigerante, </a:t>
            </a:r>
          </a:p>
          <a:p>
            <a:pPr algn="just">
              <a:lnSpc>
                <a:spcPct val="120000"/>
              </a:lnSpc>
            </a:pPr>
            <a:r>
              <a:rPr lang="pt-BR" b="1" dirty="0"/>
              <a:t>Recipiente 4</a:t>
            </a:r>
            <a:r>
              <a:rPr lang="pt-BR" dirty="0"/>
              <a:t>: adicionar 20mL </a:t>
            </a:r>
            <a:r>
              <a:rPr lang="pt-BR" dirty="0" err="1"/>
              <a:t>Estomazil</a:t>
            </a:r>
            <a:r>
              <a:rPr lang="pt-BR" dirty="0"/>
              <a:t> diluído em água,</a:t>
            </a:r>
          </a:p>
          <a:p>
            <a:pPr algn="just">
              <a:lnSpc>
                <a:spcPct val="120000"/>
              </a:lnSpc>
            </a:pPr>
            <a:r>
              <a:rPr lang="pt-BR" b="1" dirty="0"/>
              <a:t>Recipiente 5</a:t>
            </a:r>
            <a:r>
              <a:rPr lang="pt-BR" dirty="0"/>
              <a:t>: adicionar 20mL água e suco de ½ limão,</a:t>
            </a:r>
          </a:p>
          <a:p>
            <a:pPr algn="just">
              <a:lnSpc>
                <a:spcPct val="120000"/>
              </a:lnSpc>
            </a:pPr>
            <a:r>
              <a:rPr lang="pt-BR" b="1" dirty="0"/>
              <a:t>Recipiente 6</a:t>
            </a:r>
            <a:r>
              <a:rPr lang="pt-BR" dirty="0"/>
              <a:t>: adicionar 20mL de vinagre, </a:t>
            </a:r>
          </a:p>
          <a:p>
            <a:pPr algn="just">
              <a:lnSpc>
                <a:spcPct val="120000"/>
              </a:lnSpc>
            </a:pPr>
            <a:r>
              <a:rPr lang="pt-BR" b="1" dirty="0"/>
              <a:t>Recipiente 7</a:t>
            </a:r>
            <a:r>
              <a:rPr lang="pt-BR" dirty="0"/>
              <a:t>: adicionar 20mL de leite.</a:t>
            </a:r>
          </a:p>
          <a:p>
            <a:pPr algn="just">
              <a:lnSpc>
                <a:spcPct val="120000"/>
              </a:lnSpc>
            </a:pPr>
            <a:r>
              <a:rPr lang="pt-BR" dirty="0"/>
              <a:t>2. Molhar uma fita de tornassol em cada um dos recipientes e reservar.</a:t>
            </a:r>
          </a:p>
          <a:p>
            <a:pPr algn="just">
              <a:lnSpc>
                <a:spcPct val="120000"/>
              </a:lnSpc>
            </a:pPr>
            <a:r>
              <a:rPr lang="pt-BR" dirty="0"/>
              <a:t>3. Adicionar algumas gotas do suco de repolho em cada recipiente e aguardar.</a:t>
            </a:r>
          </a:p>
        </p:txBody>
      </p:sp>
    </p:spTree>
    <p:extLst>
      <p:ext uri="{BB962C8B-B14F-4D97-AF65-F5344CB8AC3E}">
        <p14:creationId xmlns:p14="http://schemas.microsoft.com/office/powerpoint/2010/main" val="1468405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556792"/>
            <a:ext cx="8496944" cy="400110"/>
          </a:xfrm>
          <a:prstGeom prst="rect">
            <a:avLst/>
          </a:prstGeom>
          <a:noFill/>
        </p:spPr>
        <p:txBody>
          <a:bodyPr wrap="square" rtlCol="0">
            <a:spAutoFit/>
          </a:bodyPr>
          <a:lstStyle/>
          <a:p>
            <a:r>
              <a:rPr lang="en-US" sz="2000" b="1" dirty="0" smtClean="0">
                <a:solidFill>
                  <a:schemeClr val="tx2">
                    <a:lumMod val="75000"/>
                  </a:schemeClr>
                </a:solidFill>
              </a:rPr>
              <a:t>5.  APLICAÇÃO DO BIOLOGIA NA CAIXA</a:t>
            </a: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grpSp>
        <p:nvGrpSpPr>
          <p:cNvPr id="7" name="Group 6"/>
          <p:cNvGrpSpPr/>
          <p:nvPr/>
        </p:nvGrpSpPr>
        <p:grpSpPr>
          <a:xfrm>
            <a:off x="1835696" y="2132856"/>
            <a:ext cx="4325050" cy="1173498"/>
            <a:chOff x="323528" y="2132856"/>
            <a:chExt cx="4325050" cy="1173498"/>
          </a:xfrm>
        </p:grpSpPr>
        <p:pic>
          <p:nvPicPr>
            <p:cNvPr id="4" name="Picture 3"/>
            <p:cNvPicPr>
              <a:picLocks noChangeAspect="1"/>
            </p:cNvPicPr>
            <p:nvPr/>
          </p:nvPicPr>
          <p:blipFill>
            <a:blip r:embed="rId4"/>
            <a:stretch>
              <a:fillRect/>
            </a:stretch>
          </p:blipFill>
          <p:spPr>
            <a:xfrm>
              <a:off x="323528" y="2132856"/>
              <a:ext cx="2086219" cy="1173498"/>
            </a:xfrm>
            <a:prstGeom prst="rect">
              <a:avLst/>
            </a:prstGeom>
          </p:spPr>
        </p:pic>
        <p:pic>
          <p:nvPicPr>
            <p:cNvPr id="5" name="Picture 4"/>
            <p:cNvPicPr>
              <a:picLocks noChangeAspect="1"/>
            </p:cNvPicPr>
            <p:nvPr/>
          </p:nvPicPr>
          <p:blipFill>
            <a:blip r:embed="rId5"/>
            <a:stretch>
              <a:fillRect/>
            </a:stretch>
          </p:blipFill>
          <p:spPr>
            <a:xfrm>
              <a:off x="2483768" y="2132856"/>
              <a:ext cx="2164810" cy="1166361"/>
            </a:xfrm>
            <a:prstGeom prst="rect">
              <a:avLst/>
            </a:prstGeom>
          </p:spPr>
        </p:pic>
      </p:grpSp>
      <p:sp>
        <p:nvSpPr>
          <p:cNvPr id="6" name="TextBox 5"/>
          <p:cNvSpPr txBox="1"/>
          <p:nvPr/>
        </p:nvSpPr>
        <p:spPr>
          <a:xfrm>
            <a:off x="683568" y="3284984"/>
            <a:ext cx="7128792" cy="923330"/>
          </a:xfrm>
          <a:prstGeom prst="rect">
            <a:avLst/>
          </a:prstGeom>
          <a:noFill/>
        </p:spPr>
        <p:txBody>
          <a:bodyPr wrap="square" rtlCol="0">
            <a:spAutoFit/>
          </a:bodyPr>
          <a:lstStyle/>
          <a:p>
            <a:pPr algn="just"/>
            <a:r>
              <a:rPr lang="pt-BR" dirty="0"/>
              <a:t>10 alunos do 4</a:t>
            </a:r>
            <a:r>
              <a:rPr lang="pt-BR" baseline="30000" dirty="0"/>
              <a:t>o</a:t>
            </a:r>
            <a:r>
              <a:rPr lang="pt-BR" dirty="0"/>
              <a:t> período do curso de Licenciatura em Ciências Biológicas – modalidade EAD da UNITAU, no momento do encontro presencial, que ocorre uma vez por mês.</a:t>
            </a:r>
          </a:p>
        </p:txBody>
      </p:sp>
      <p:grpSp>
        <p:nvGrpSpPr>
          <p:cNvPr id="10" name="Group 9"/>
          <p:cNvGrpSpPr/>
          <p:nvPr/>
        </p:nvGrpSpPr>
        <p:grpSpPr>
          <a:xfrm>
            <a:off x="3347864" y="4077072"/>
            <a:ext cx="5616624" cy="2304256"/>
            <a:chOff x="1403648" y="4221088"/>
            <a:chExt cx="5616624" cy="2304256"/>
          </a:xfrm>
        </p:grpSpPr>
        <p:sp>
          <p:nvSpPr>
            <p:cNvPr id="8" name="Rectangle 7"/>
            <p:cNvSpPr/>
            <p:nvPr/>
          </p:nvSpPr>
          <p:spPr>
            <a:xfrm>
              <a:off x="1979712" y="4653136"/>
              <a:ext cx="4572000" cy="1477328"/>
            </a:xfrm>
            <a:prstGeom prst="rect">
              <a:avLst/>
            </a:prstGeom>
          </p:spPr>
          <p:txBody>
            <a:bodyPr>
              <a:spAutoFit/>
            </a:bodyPr>
            <a:lstStyle/>
            <a:p>
              <a:pPr algn="just"/>
              <a:r>
                <a:rPr lang="pt-BR" i="1" dirty="0" smtClean="0"/>
                <a:t>“</a:t>
              </a:r>
              <a:r>
                <a:rPr lang="pt-BR" i="1" dirty="0"/>
                <a:t>Após realizar essa prática o aluno conseguiu dimensionar o conteúdo apresentado e assim, concretizar seu aprendizado de maneira efetiva, mesmo com poucos recursos tecnológicos.” (T.S.M. F.C)</a:t>
              </a:r>
              <a:endParaRPr lang="pt-BR" dirty="0"/>
            </a:p>
          </p:txBody>
        </p:sp>
        <p:sp>
          <p:nvSpPr>
            <p:cNvPr id="9" name="Oval Callout 8"/>
            <p:cNvSpPr/>
            <p:nvPr/>
          </p:nvSpPr>
          <p:spPr>
            <a:xfrm>
              <a:off x="1403648" y="4221088"/>
              <a:ext cx="5616624" cy="2304256"/>
            </a:xfrm>
            <a:prstGeom prst="wedgeEllipseCallou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5883932" y="6488668"/>
            <a:ext cx="3240360" cy="369332"/>
          </a:xfrm>
          <a:prstGeom prst="rect">
            <a:avLst/>
          </a:prstGeom>
          <a:noFill/>
        </p:spPr>
        <p:txBody>
          <a:bodyPr wrap="square" rtlCol="0">
            <a:spAutoFit/>
          </a:bodyPr>
          <a:lstStyle/>
          <a:p>
            <a:pPr algn="ctr"/>
            <a:r>
              <a:rPr lang="en-US" b="1" dirty="0" smtClean="0"/>
              <a:t>AULA 1. EXTRAÇÃO DE DNA</a:t>
            </a:r>
            <a:endParaRPr lang="en-US" b="1" dirty="0"/>
          </a:p>
        </p:txBody>
      </p:sp>
      <p:sp>
        <p:nvSpPr>
          <p:cNvPr id="12" name="TextBox 11"/>
          <p:cNvSpPr txBox="1"/>
          <p:nvPr/>
        </p:nvSpPr>
        <p:spPr>
          <a:xfrm>
            <a:off x="29462" y="6596390"/>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Tree>
    <p:extLst>
      <p:ext uri="{BB962C8B-B14F-4D97-AF65-F5344CB8AC3E}">
        <p14:creationId xmlns:p14="http://schemas.microsoft.com/office/powerpoint/2010/main" val="3387369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97" y="1340768"/>
            <a:ext cx="8496944" cy="400110"/>
          </a:xfrm>
          <a:prstGeom prst="rect">
            <a:avLst/>
          </a:prstGeom>
          <a:noFill/>
        </p:spPr>
        <p:txBody>
          <a:bodyPr wrap="square" rtlCol="0">
            <a:spAutoFit/>
          </a:bodyPr>
          <a:lstStyle/>
          <a:p>
            <a:r>
              <a:rPr lang="en-US" sz="2000" b="1" dirty="0" smtClean="0">
                <a:solidFill>
                  <a:schemeClr val="tx2">
                    <a:lumMod val="75000"/>
                  </a:schemeClr>
                </a:solidFill>
              </a:rPr>
              <a:t>5.  APLICAÇÃO DO BIOLOGIA NA CAIXA</a:t>
            </a: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pic>
        <p:nvPicPr>
          <p:cNvPr id="4" name="Picture 3" descr="6d72a00b-1e1d-4e6e-a7e3-6861440cc98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844824"/>
            <a:ext cx="3936437" cy="2952328"/>
          </a:xfrm>
          <a:prstGeom prst="rect">
            <a:avLst/>
          </a:prstGeom>
        </p:spPr>
      </p:pic>
      <p:grpSp>
        <p:nvGrpSpPr>
          <p:cNvPr id="7" name="Group 6"/>
          <p:cNvGrpSpPr/>
          <p:nvPr/>
        </p:nvGrpSpPr>
        <p:grpSpPr>
          <a:xfrm rot="615342">
            <a:off x="4208228" y="2132856"/>
            <a:ext cx="4968552" cy="4248472"/>
            <a:chOff x="4067944" y="1628800"/>
            <a:chExt cx="4968552" cy="4248472"/>
          </a:xfrm>
        </p:grpSpPr>
        <p:sp>
          <p:nvSpPr>
            <p:cNvPr id="5" name="Oval Callout 4"/>
            <p:cNvSpPr/>
            <p:nvPr/>
          </p:nvSpPr>
          <p:spPr>
            <a:xfrm>
              <a:off x="4067944" y="1628800"/>
              <a:ext cx="4968552" cy="4248472"/>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572000" y="2492896"/>
              <a:ext cx="3960440" cy="2462213"/>
            </a:xfrm>
            <a:prstGeom prst="rect">
              <a:avLst/>
            </a:prstGeom>
          </p:spPr>
          <p:txBody>
            <a:bodyPr wrap="square">
              <a:spAutoFit/>
            </a:bodyPr>
            <a:lstStyle/>
            <a:p>
              <a:pPr algn="just"/>
              <a:r>
                <a:rPr lang="pt-BR" sz="1400" dirty="0"/>
                <a:t>F</a:t>
              </a:r>
              <a:r>
                <a:rPr lang="pt-BR" sz="1400" dirty="0" smtClean="0"/>
                <a:t>oi </a:t>
              </a:r>
              <a:r>
                <a:rPr lang="pt-BR" sz="1400" dirty="0"/>
                <a:t>uma aula proveitosa, pois os alunos identificaram a escala de pH disponível nos exemplares analisados. Neste momento, destacamos que a professora fez uso de materiais acessíveis aos alunos o que permite a realização deste procedimento em suas casas, e assim servir de estímulo para que o discente construa seu conhecimento e sua reflexão sobre a temática desenvolvida, independente de ter um laboratório de Ciências e materiais mais sofisticados para realização da prática abordada.</a:t>
              </a:r>
            </a:p>
          </p:txBody>
        </p:sp>
      </p:grpSp>
      <p:sp>
        <p:nvSpPr>
          <p:cNvPr id="8" name="TextBox 7"/>
          <p:cNvSpPr txBox="1"/>
          <p:nvPr/>
        </p:nvSpPr>
        <p:spPr>
          <a:xfrm>
            <a:off x="251520" y="5013176"/>
            <a:ext cx="3816424" cy="646331"/>
          </a:xfrm>
          <a:prstGeom prst="rect">
            <a:avLst/>
          </a:prstGeom>
          <a:noFill/>
        </p:spPr>
        <p:txBody>
          <a:bodyPr wrap="square" rtlCol="0">
            <a:spAutoFit/>
          </a:bodyPr>
          <a:lstStyle/>
          <a:p>
            <a:pPr algn="ctr"/>
            <a:r>
              <a:rPr lang="en-US" b="1" dirty="0" smtClean="0"/>
              <a:t>AULA 2. INDICADOR ÁCIDO-BASE COM REPOLHO ROXO </a:t>
            </a:r>
            <a:endParaRPr lang="en-US" b="1" dirty="0"/>
          </a:p>
        </p:txBody>
      </p:sp>
      <p:sp>
        <p:nvSpPr>
          <p:cNvPr id="9" name="TextBox 8"/>
          <p:cNvSpPr txBox="1"/>
          <p:nvPr/>
        </p:nvSpPr>
        <p:spPr>
          <a:xfrm>
            <a:off x="179512" y="4797152"/>
            <a:ext cx="1656184" cy="261610"/>
          </a:xfrm>
          <a:prstGeom prst="rect">
            <a:avLst/>
          </a:prstGeom>
          <a:noFill/>
        </p:spPr>
        <p:txBody>
          <a:bodyPr wrap="square" rtlCol="0">
            <a:spAutoFit/>
          </a:bodyPr>
          <a:lstStyle/>
          <a:p>
            <a:r>
              <a:rPr lang="pt-BR" sz="1100" b="1" dirty="0" smtClean="0"/>
              <a:t>FOTO: </a:t>
            </a:r>
            <a:r>
              <a:rPr lang="pt-BR" sz="1100" dirty="0" smtClean="0"/>
              <a:t>CUNHA,M.C.P.V</a:t>
            </a:r>
            <a:endParaRPr lang="pt-BR" sz="1100" dirty="0"/>
          </a:p>
        </p:txBody>
      </p:sp>
    </p:spTree>
    <p:extLst>
      <p:ext uri="{BB962C8B-B14F-4D97-AF65-F5344CB8AC3E}">
        <p14:creationId xmlns:p14="http://schemas.microsoft.com/office/powerpoint/2010/main" val="19012992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97" y="1340768"/>
            <a:ext cx="8496944" cy="400110"/>
          </a:xfrm>
          <a:prstGeom prst="rect">
            <a:avLst/>
          </a:prstGeom>
          <a:noFill/>
        </p:spPr>
        <p:txBody>
          <a:bodyPr wrap="square" rtlCol="0">
            <a:spAutoFit/>
          </a:bodyPr>
          <a:lstStyle/>
          <a:p>
            <a:r>
              <a:rPr lang="en-US" sz="2000" b="1" dirty="0">
                <a:solidFill>
                  <a:schemeClr val="tx2">
                    <a:lumMod val="75000"/>
                  </a:schemeClr>
                </a:solidFill>
              </a:rPr>
              <a:t>6</a:t>
            </a:r>
            <a:r>
              <a:rPr lang="en-US" sz="2000" b="1" dirty="0" smtClean="0">
                <a:solidFill>
                  <a:schemeClr val="tx2">
                    <a:lumMod val="75000"/>
                  </a:schemeClr>
                </a:solidFill>
              </a:rPr>
              <a:t>.  INTERPRETAÇÃO DOS RESULTADOS APRESENTADOS</a:t>
            </a: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TextBox 3"/>
          <p:cNvSpPr txBox="1"/>
          <p:nvPr/>
        </p:nvSpPr>
        <p:spPr>
          <a:xfrm>
            <a:off x="1619671" y="2276872"/>
            <a:ext cx="1391449" cy="523220"/>
          </a:xfrm>
          <a:prstGeom prst="rect">
            <a:avLst/>
          </a:prstGeom>
          <a:noFill/>
        </p:spPr>
        <p:txBody>
          <a:bodyPr wrap="square" rtlCol="0">
            <a:spAutoFit/>
          </a:bodyPr>
          <a:lstStyle/>
          <a:p>
            <a:pPr algn="ctr"/>
            <a:r>
              <a:rPr lang="en-US" sz="2800" dirty="0" smtClean="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5" name="TextBox 4"/>
          <p:cNvSpPr txBox="1"/>
          <p:nvPr/>
        </p:nvSpPr>
        <p:spPr>
          <a:xfrm>
            <a:off x="2699792" y="2276872"/>
            <a:ext cx="5256584" cy="523220"/>
          </a:xfrm>
          <a:prstGeom prst="rect">
            <a:avLst/>
          </a:prstGeom>
          <a:noFill/>
        </p:spPr>
        <p:txBody>
          <a:bodyPr wrap="square" rtlCol="0">
            <a:spAutoFit/>
          </a:bodyPr>
          <a:lstStyle/>
          <a:p>
            <a:r>
              <a:rPr lang="pt-BR" sz="2800" dirty="0" smtClean="0">
                <a:latin typeface="Cambria"/>
                <a:cs typeface="Cambria"/>
              </a:rPr>
              <a:t>Entendimento do conteúdo</a:t>
            </a:r>
            <a:endParaRPr lang="pt-BR" sz="2800" dirty="0">
              <a:latin typeface="Cambria"/>
              <a:cs typeface="Cambria"/>
            </a:endParaRPr>
          </a:p>
        </p:txBody>
      </p:sp>
      <p:sp>
        <p:nvSpPr>
          <p:cNvPr id="8" name="TextBox 7"/>
          <p:cNvSpPr txBox="1"/>
          <p:nvPr/>
        </p:nvSpPr>
        <p:spPr>
          <a:xfrm>
            <a:off x="1619672" y="3212976"/>
            <a:ext cx="1391449" cy="523220"/>
          </a:xfrm>
          <a:prstGeom prst="rect">
            <a:avLst/>
          </a:prstGeom>
          <a:noFill/>
        </p:spPr>
        <p:txBody>
          <a:bodyPr wrap="square" rtlCol="0">
            <a:spAutoFit/>
          </a:bodyPr>
          <a:lstStyle/>
          <a:p>
            <a:pPr algn="ctr"/>
            <a:r>
              <a:rPr lang="en-US" sz="2800" dirty="0" smtClean="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9" name="TextBox 8"/>
          <p:cNvSpPr txBox="1"/>
          <p:nvPr/>
        </p:nvSpPr>
        <p:spPr>
          <a:xfrm>
            <a:off x="2699792" y="3212976"/>
            <a:ext cx="5256584" cy="523220"/>
          </a:xfrm>
          <a:prstGeom prst="rect">
            <a:avLst/>
          </a:prstGeom>
          <a:noFill/>
        </p:spPr>
        <p:txBody>
          <a:bodyPr wrap="square" rtlCol="0">
            <a:spAutoFit/>
          </a:bodyPr>
          <a:lstStyle/>
          <a:p>
            <a:r>
              <a:rPr lang="pt-BR" sz="2800" dirty="0" smtClean="0">
                <a:latin typeface="Cambria"/>
                <a:cs typeface="Cambria"/>
              </a:rPr>
              <a:t>Melhora do pensamento lógico</a:t>
            </a:r>
            <a:endParaRPr lang="pt-BR" sz="2800" dirty="0">
              <a:latin typeface="Cambria"/>
              <a:cs typeface="Cambria"/>
            </a:endParaRPr>
          </a:p>
        </p:txBody>
      </p:sp>
      <p:sp>
        <p:nvSpPr>
          <p:cNvPr id="10" name="TextBox 9"/>
          <p:cNvSpPr txBox="1"/>
          <p:nvPr/>
        </p:nvSpPr>
        <p:spPr>
          <a:xfrm>
            <a:off x="1619672" y="3933056"/>
            <a:ext cx="1391449" cy="523220"/>
          </a:xfrm>
          <a:prstGeom prst="rect">
            <a:avLst/>
          </a:prstGeom>
          <a:noFill/>
        </p:spPr>
        <p:txBody>
          <a:bodyPr wrap="square" rtlCol="0">
            <a:spAutoFit/>
          </a:bodyPr>
          <a:lstStyle/>
          <a:p>
            <a:pPr algn="ctr"/>
            <a:r>
              <a:rPr lang="en-US" sz="2800" dirty="0" smtClean="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11" name="TextBox 10"/>
          <p:cNvSpPr txBox="1"/>
          <p:nvPr/>
        </p:nvSpPr>
        <p:spPr>
          <a:xfrm>
            <a:off x="2699792" y="3933056"/>
            <a:ext cx="5256584" cy="523220"/>
          </a:xfrm>
          <a:prstGeom prst="rect">
            <a:avLst/>
          </a:prstGeom>
          <a:noFill/>
        </p:spPr>
        <p:txBody>
          <a:bodyPr wrap="square" rtlCol="0">
            <a:spAutoFit/>
          </a:bodyPr>
          <a:lstStyle/>
          <a:p>
            <a:r>
              <a:rPr lang="pt-BR" sz="2800" dirty="0" smtClean="0">
                <a:latin typeface="Cambria"/>
                <a:cs typeface="Cambria"/>
              </a:rPr>
              <a:t>Integração com os colegas</a:t>
            </a:r>
            <a:endParaRPr lang="pt-BR" sz="2800" dirty="0">
              <a:latin typeface="Cambria"/>
              <a:cs typeface="Cambria"/>
            </a:endParaRPr>
          </a:p>
        </p:txBody>
      </p:sp>
      <p:sp>
        <p:nvSpPr>
          <p:cNvPr id="12" name="TextBox 11"/>
          <p:cNvSpPr txBox="1"/>
          <p:nvPr/>
        </p:nvSpPr>
        <p:spPr>
          <a:xfrm>
            <a:off x="1691680" y="4653136"/>
            <a:ext cx="1391449" cy="523220"/>
          </a:xfrm>
          <a:prstGeom prst="rect">
            <a:avLst/>
          </a:prstGeom>
          <a:noFill/>
        </p:spPr>
        <p:txBody>
          <a:bodyPr wrap="square" rtlCol="0">
            <a:spAutoFit/>
          </a:bodyPr>
          <a:lstStyle/>
          <a:p>
            <a:pPr algn="ctr"/>
            <a:r>
              <a:rPr lang="en-US" sz="2800" dirty="0" smtClean="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13" name="TextBox 12"/>
          <p:cNvSpPr txBox="1"/>
          <p:nvPr/>
        </p:nvSpPr>
        <p:spPr>
          <a:xfrm>
            <a:off x="2771800" y="4653136"/>
            <a:ext cx="5256584" cy="523220"/>
          </a:xfrm>
          <a:prstGeom prst="rect">
            <a:avLst/>
          </a:prstGeom>
          <a:noFill/>
        </p:spPr>
        <p:txBody>
          <a:bodyPr wrap="square" rtlCol="0">
            <a:spAutoFit/>
          </a:bodyPr>
          <a:lstStyle/>
          <a:p>
            <a:r>
              <a:rPr lang="pt-BR" sz="2800" dirty="0" smtClean="0">
                <a:latin typeface="Cambria"/>
                <a:cs typeface="Cambria"/>
              </a:rPr>
              <a:t>Comprometimento</a:t>
            </a:r>
            <a:endParaRPr lang="pt-BR" sz="2800" dirty="0">
              <a:latin typeface="Cambria"/>
              <a:cs typeface="Cambria"/>
            </a:endParaRPr>
          </a:p>
        </p:txBody>
      </p:sp>
      <p:pic>
        <p:nvPicPr>
          <p:cNvPr id="14" name="Picture 13"/>
          <p:cNvPicPr>
            <a:picLocks noChangeAspect="1"/>
          </p:cNvPicPr>
          <p:nvPr/>
        </p:nvPicPr>
        <p:blipFill>
          <a:blip r:embed="rId4"/>
          <a:stretch>
            <a:fillRect/>
          </a:stretch>
        </p:blipFill>
        <p:spPr>
          <a:xfrm>
            <a:off x="899592" y="-626"/>
            <a:ext cx="7038975" cy="6858000"/>
          </a:xfrm>
          <a:prstGeom prst="rect">
            <a:avLst/>
          </a:prstGeom>
        </p:spPr>
      </p:pic>
    </p:spTree>
    <p:extLst>
      <p:ext uri="{BB962C8B-B14F-4D97-AF65-F5344CB8AC3E}">
        <p14:creationId xmlns:p14="http://schemas.microsoft.com/office/powerpoint/2010/main" val="3585960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0" fill="hold"/>
                                        <p:tgtEl>
                                          <p:spTgt spid="14"/>
                                        </p:tgtEl>
                                        <p:attrNameLst>
                                          <p:attrName>ppt_w</p:attrName>
                                        </p:attrNameLst>
                                      </p:cBhvr>
                                      <p:tavLst>
                                        <p:tav tm="0" fmla="#ppt_w*sin(2.5*pi*$)">
                                          <p:val>
                                            <p:fltVal val="0"/>
                                          </p:val>
                                        </p:tav>
                                        <p:tav tm="100000">
                                          <p:val>
                                            <p:fltVal val="1"/>
                                          </p:val>
                                        </p:tav>
                                      </p:tavLst>
                                    </p:anim>
                                    <p:anim calcmode="lin" valueType="num">
                                      <p:cBhvr>
                                        <p:cTn id="8" dur="5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97" y="1340768"/>
            <a:ext cx="8496944" cy="400110"/>
          </a:xfrm>
          <a:prstGeom prst="rect">
            <a:avLst/>
          </a:prstGeom>
          <a:noFill/>
        </p:spPr>
        <p:txBody>
          <a:bodyPr wrap="square" rtlCol="0">
            <a:spAutoFit/>
          </a:bodyPr>
          <a:lstStyle/>
          <a:p>
            <a:r>
              <a:rPr lang="en-US" sz="2000" b="1" dirty="0">
                <a:solidFill>
                  <a:schemeClr val="tx2">
                    <a:lumMod val="75000"/>
                  </a:schemeClr>
                </a:solidFill>
              </a:rPr>
              <a:t>7</a:t>
            </a:r>
            <a:r>
              <a:rPr lang="en-US" sz="2000" b="1" dirty="0" smtClean="0">
                <a:solidFill>
                  <a:schemeClr val="tx2">
                    <a:lumMod val="75000"/>
                  </a:schemeClr>
                </a:solidFill>
              </a:rPr>
              <a:t>.  CONSIDERAÇÕES FINAIS</a:t>
            </a: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5" name="TextBox 4"/>
          <p:cNvSpPr txBox="1"/>
          <p:nvPr/>
        </p:nvSpPr>
        <p:spPr>
          <a:xfrm>
            <a:off x="1619671" y="2276872"/>
            <a:ext cx="1391449" cy="523220"/>
          </a:xfrm>
          <a:prstGeom prst="rect">
            <a:avLst/>
          </a:prstGeom>
          <a:noFill/>
        </p:spPr>
        <p:txBody>
          <a:bodyPr wrap="square" rtlCol="0">
            <a:spAutoFit/>
          </a:bodyPr>
          <a:lstStyle/>
          <a:p>
            <a:pPr algn="ctr"/>
            <a:r>
              <a:rPr lang="en-US" sz="2800" dirty="0" smtClean="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6" name="TextBox 5"/>
          <p:cNvSpPr txBox="1"/>
          <p:nvPr/>
        </p:nvSpPr>
        <p:spPr>
          <a:xfrm>
            <a:off x="2699792" y="2276872"/>
            <a:ext cx="5256584" cy="523220"/>
          </a:xfrm>
          <a:prstGeom prst="rect">
            <a:avLst/>
          </a:prstGeom>
          <a:noFill/>
        </p:spPr>
        <p:txBody>
          <a:bodyPr wrap="square" rtlCol="0">
            <a:spAutoFit/>
          </a:bodyPr>
          <a:lstStyle/>
          <a:p>
            <a:r>
              <a:rPr lang="pt-BR" sz="2800" dirty="0" smtClean="0">
                <a:latin typeface="Cambria"/>
                <a:cs typeface="Cambria"/>
              </a:rPr>
              <a:t>Maior dinamização nas aulas</a:t>
            </a:r>
            <a:endParaRPr lang="pt-BR" sz="2800" dirty="0">
              <a:latin typeface="Cambria"/>
              <a:cs typeface="Cambria"/>
            </a:endParaRPr>
          </a:p>
        </p:txBody>
      </p:sp>
      <p:sp>
        <p:nvSpPr>
          <p:cNvPr id="7" name="TextBox 6"/>
          <p:cNvSpPr txBox="1"/>
          <p:nvPr/>
        </p:nvSpPr>
        <p:spPr>
          <a:xfrm>
            <a:off x="1619672" y="3212976"/>
            <a:ext cx="1391449" cy="523220"/>
          </a:xfrm>
          <a:prstGeom prst="rect">
            <a:avLst/>
          </a:prstGeom>
          <a:noFill/>
        </p:spPr>
        <p:txBody>
          <a:bodyPr wrap="square" rtlCol="0">
            <a:spAutoFit/>
          </a:bodyPr>
          <a:lstStyle/>
          <a:p>
            <a:pPr algn="ctr"/>
            <a:r>
              <a:rPr lang="en-US" sz="2800" dirty="0" smtClean="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8" name="TextBox 7"/>
          <p:cNvSpPr txBox="1"/>
          <p:nvPr/>
        </p:nvSpPr>
        <p:spPr>
          <a:xfrm>
            <a:off x="2699792" y="3212976"/>
            <a:ext cx="5256584" cy="523220"/>
          </a:xfrm>
          <a:prstGeom prst="rect">
            <a:avLst/>
          </a:prstGeom>
          <a:noFill/>
        </p:spPr>
        <p:txBody>
          <a:bodyPr wrap="square" rtlCol="0">
            <a:spAutoFit/>
          </a:bodyPr>
          <a:lstStyle/>
          <a:p>
            <a:r>
              <a:rPr lang="pt-BR" sz="2800" dirty="0" smtClean="0">
                <a:latin typeface="Cambria"/>
                <a:cs typeface="Cambria"/>
              </a:rPr>
              <a:t>Estimular </a:t>
            </a:r>
            <a:r>
              <a:rPr lang="pt-BR" sz="2800" dirty="0" err="1" smtClean="0">
                <a:latin typeface="Cambria"/>
                <a:cs typeface="Cambria"/>
              </a:rPr>
              <a:t>idéias</a:t>
            </a:r>
            <a:endParaRPr lang="pt-BR" sz="2800" dirty="0">
              <a:latin typeface="Cambria"/>
              <a:cs typeface="Cambria"/>
            </a:endParaRPr>
          </a:p>
        </p:txBody>
      </p:sp>
      <p:sp>
        <p:nvSpPr>
          <p:cNvPr id="9" name="TextBox 8"/>
          <p:cNvSpPr txBox="1"/>
          <p:nvPr/>
        </p:nvSpPr>
        <p:spPr>
          <a:xfrm>
            <a:off x="1619672" y="3933056"/>
            <a:ext cx="1391449" cy="523220"/>
          </a:xfrm>
          <a:prstGeom prst="rect">
            <a:avLst/>
          </a:prstGeom>
          <a:noFill/>
        </p:spPr>
        <p:txBody>
          <a:bodyPr wrap="square" rtlCol="0">
            <a:spAutoFit/>
          </a:bodyPr>
          <a:lstStyle/>
          <a:p>
            <a:pPr algn="ctr"/>
            <a:r>
              <a:rPr lang="en-US" sz="2800" dirty="0" smtClean="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10" name="TextBox 9"/>
          <p:cNvSpPr txBox="1"/>
          <p:nvPr/>
        </p:nvSpPr>
        <p:spPr>
          <a:xfrm>
            <a:off x="2699792" y="3933056"/>
            <a:ext cx="5256584" cy="523220"/>
          </a:xfrm>
          <a:prstGeom prst="rect">
            <a:avLst/>
          </a:prstGeom>
          <a:noFill/>
        </p:spPr>
        <p:txBody>
          <a:bodyPr wrap="square" rtlCol="0">
            <a:spAutoFit/>
          </a:bodyPr>
          <a:lstStyle/>
          <a:p>
            <a:r>
              <a:rPr lang="pt-BR" sz="2800" dirty="0" smtClean="0">
                <a:latin typeface="Cambria"/>
                <a:cs typeface="Cambria"/>
              </a:rPr>
              <a:t>Inovação das aulas de Biologia</a:t>
            </a:r>
            <a:endParaRPr lang="pt-BR" sz="2800" dirty="0">
              <a:latin typeface="Cambria"/>
              <a:cs typeface="Cambria"/>
            </a:endParaRPr>
          </a:p>
        </p:txBody>
      </p:sp>
      <p:sp>
        <p:nvSpPr>
          <p:cNvPr id="11" name="TextBox 10"/>
          <p:cNvSpPr txBox="1"/>
          <p:nvPr/>
        </p:nvSpPr>
        <p:spPr>
          <a:xfrm>
            <a:off x="1691680" y="4653136"/>
            <a:ext cx="1391449" cy="523220"/>
          </a:xfrm>
          <a:prstGeom prst="rect">
            <a:avLst/>
          </a:prstGeom>
          <a:noFill/>
        </p:spPr>
        <p:txBody>
          <a:bodyPr wrap="square" rtlCol="0">
            <a:spAutoFit/>
          </a:bodyPr>
          <a:lstStyle/>
          <a:p>
            <a:pPr algn="ctr"/>
            <a:r>
              <a:rPr lang="en-US" sz="2800" dirty="0" smtClean="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12" name="TextBox 11"/>
          <p:cNvSpPr txBox="1"/>
          <p:nvPr/>
        </p:nvSpPr>
        <p:spPr>
          <a:xfrm>
            <a:off x="2771800" y="4653136"/>
            <a:ext cx="5040560" cy="523220"/>
          </a:xfrm>
          <a:prstGeom prst="rect">
            <a:avLst/>
          </a:prstGeom>
          <a:noFill/>
        </p:spPr>
        <p:txBody>
          <a:bodyPr wrap="square" rtlCol="0">
            <a:spAutoFit/>
          </a:bodyPr>
          <a:lstStyle/>
          <a:p>
            <a:r>
              <a:rPr lang="pt-BR" sz="2800" dirty="0" smtClean="0">
                <a:latin typeface="Cambria"/>
                <a:cs typeface="Cambria"/>
              </a:rPr>
              <a:t>Biologia na Caixa = OA</a:t>
            </a:r>
            <a:endParaRPr lang="pt-BR" sz="2800" dirty="0">
              <a:latin typeface="Cambria"/>
              <a:cs typeface="Cambria"/>
            </a:endParaRPr>
          </a:p>
        </p:txBody>
      </p:sp>
      <p:sp>
        <p:nvSpPr>
          <p:cNvPr id="13" name="TextBox 12"/>
          <p:cNvSpPr txBox="1"/>
          <p:nvPr/>
        </p:nvSpPr>
        <p:spPr>
          <a:xfrm>
            <a:off x="1691680" y="5301208"/>
            <a:ext cx="1391449" cy="523220"/>
          </a:xfrm>
          <a:prstGeom prst="rect">
            <a:avLst/>
          </a:prstGeom>
          <a:noFill/>
        </p:spPr>
        <p:txBody>
          <a:bodyPr wrap="square" rtlCol="0">
            <a:spAutoFit/>
          </a:bodyPr>
          <a:lstStyle/>
          <a:p>
            <a:pPr algn="ctr"/>
            <a:r>
              <a:rPr lang="en-US" sz="2800" dirty="0" smtClean="0">
                <a:solidFill>
                  <a:srgbClr val="FF0000"/>
                </a:solidFill>
                <a:latin typeface="Zapf Dingbats"/>
                <a:ea typeface="Zapf Dingbats"/>
                <a:cs typeface="Zapf Dingbats"/>
                <a:sym typeface="Zapf Dingbats"/>
              </a:rPr>
              <a:t>✔</a:t>
            </a:r>
            <a:endParaRPr lang="en-US" sz="2800" dirty="0">
              <a:solidFill>
                <a:srgbClr val="FF0000"/>
              </a:solidFill>
            </a:endParaRPr>
          </a:p>
        </p:txBody>
      </p:sp>
      <p:sp>
        <p:nvSpPr>
          <p:cNvPr id="14" name="TextBox 13"/>
          <p:cNvSpPr txBox="1"/>
          <p:nvPr/>
        </p:nvSpPr>
        <p:spPr>
          <a:xfrm>
            <a:off x="2771800" y="5301208"/>
            <a:ext cx="6264696" cy="523220"/>
          </a:xfrm>
          <a:prstGeom prst="rect">
            <a:avLst/>
          </a:prstGeom>
          <a:noFill/>
        </p:spPr>
        <p:txBody>
          <a:bodyPr wrap="square" rtlCol="0">
            <a:spAutoFit/>
          </a:bodyPr>
          <a:lstStyle/>
          <a:p>
            <a:r>
              <a:rPr lang="pt-BR" sz="2800" dirty="0" smtClean="0">
                <a:latin typeface="Cambria"/>
                <a:cs typeface="Cambria"/>
              </a:rPr>
              <a:t>Nova forma de se enxergar a disciplina</a:t>
            </a:r>
            <a:endParaRPr lang="pt-BR" sz="2800" dirty="0">
              <a:latin typeface="Cambria"/>
              <a:cs typeface="Cambria"/>
            </a:endParaRPr>
          </a:p>
        </p:txBody>
      </p:sp>
      <p:pic>
        <p:nvPicPr>
          <p:cNvPr id="15" name="Picture 14"/>
          <p:cNvPicPr>
            <a:picLocks noChangeAspect="1"/>
          </p:cNvPicPr>
          <p:nvPr/>
        </p:nvPicPr>
        <p:blipFill>
          <a:blip r:embed="rId4"/>
          <a:stretch>
            <a:fillRect/>
          </a:stretch>
        </p:blipFill>
        <p:spPr>
          <a:xfrm>
            <a:off x="5796136" y="2780928"/>
            <a:ext cx="978109" cy="1080120"/>
          </a:xfrm>
          <a:prstGeom prst="rect">
            <a:avLst/>
          </a:prstGeom>
        </p:spPr>
      </p:pic>
      <p:pic>
        <p:nvPicPr>
          <p:cNvPr id="16" name="Picture 15"/>
          <p:cNvPicPr>
            <a:picLocks noChangeAspect="1"/>
          </p:cNvPicPr>
          <p:nvPr/>
        </p:nvPicPr>
        <p:blipFill>
          <a:blip r:embed="rId5"/>
          <a:stretch>
            <a:fillRect/>
          </a:stretch>
        </p:blipFill>
        <p:spPr>
          <a:xfrm>
            <a:off x="7668344" y="5805264"/>
            <a:ext cx="1115616" cy="836712"/>
          </a:xfrm>
          <a:prstGeom prst="rect">
            <a:avLst/>
          </a:prstGeom>
        </p:spPr>
      </p:pic>
      <p:sp>
        <p:nvSpPr>
          <p:cNvPr id="17" name="TextBox 16"/>
          <p:cNvSpPr txBox="1"/>
          <p:nvPr/>
        </p:nvSpPr>
        <p:spPr>
          <a:xfrm>
            <a:off x="7487816" y="6586837"/>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Tree>
    <p:extLst>
      <p:ext uri="{BB962C8B-B14F-4D97-AF65-F5344CB8AC3E}">
        <p14:creationId xmlns:p14="http://schemas.microsoft.com/office/powerpoint/2010/main" val="197562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97" y="1340768"/>
            <a:ext cx="8496944" cy="400110"/>
          </a:xfrm>
          <a:prstGeom prst="rect">
            <a:avLst/>
          </a:prstGeom>
          <a:noFill/>
        </p:spPr>
        <p:txBody>
          <a:bodyPr wrap="square" rtlCol="0">
            <a:spAutoFit/>
          </a:bodyPr>
          <a:lstStyle/>
          <a:p>
            <a:r>
              <a:rPr lang="en-US" sz="2000" b="1" dirty="0" smtClean="0">
                <a:solidFill>
                  <a:schemeClr val="tx2">
                    <a:lumMod val="75000"/>
                  </a:schemeClr>
                </a:solidFill>
              </a:rPr>
              <a:t>8.  REFERÊNCIAS</a:t>
            </a:r>
          </a:p>
        </p:txBody>
      </p:sp>
      <p:pic>
        <p:nvPicPr>
          <p:cNvPr id="3"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179512" y="1772816"/>
            <a:ext cx="8640960" cy="4616648"/>
          </a:xfrm>
          <a:prstGeom prst="rect">
            <a:avLst/>
          </a:prstGeom>
        </p:spPr>
        <p:txBody>
          <a:bodyPr wrap="square">
            <a:spAutoFit/>
          </a:bodyPr>
          <a:lstStyle/>
          <a:p>
            <a:pPr algn="just"/>
            <a:r>
              <a:rPr lang="pt-BR" sz="1400" dirty="0"/>
              <a:t>BEHAR, P. A.; SIMON, A. &amp; TORREZAN, C. A. W. </a:t>
            </a:r>
            <a:r>
              <a:rPr lang="pt-BR" sz="1400" b="1" dirty="0"/>
              <a:t>PLANETA ROODA 2.0</a:t>
            </a:r>
            <a:r>
              <a:rPr lang="pt-BR" sz="1400" dirty="0"/>
              <a:t>: um olhar no desenvolvimento tecnológico do ambiente virtual social de aprendizagem. RENOTE – Revista Novas Tecnologias na Educação. </a:t>
            </a:r>
            <a:r>
              <a:rPr lang="pt-BR" sz="1400" dirty="0" err="1"/>
              <a:t>v</a:t>
            </a:r>
            <a:r>
              <a:rPr lang="pt-BR" sz="1400" dirty="0"/>
              <a:t> 7: 130-140, 2009.</a:t>
            </a:r>
          </a:p>
          <a:p>
            <a:pPr algn="just"/>
            <a:r>
              <a:rPr lang="pt-BR" sz="1400" dirty="0"/>
              <a:t>CORRÊA, J. </a:t>
            </a:r>
            <a:r>
              <a:rPr lang="pt-BR" sz="1400" b="1" dirty="0"/>
              <a:t>Planejar e avaliar em programas de educação a distância</a:t>
            </a:r>
            <a:r>
              <a:rPr lang="pt-BR" sz="1400" dirty="0"/>
              <a:t>. Disponível em: &lt; </a:t>
            </a:r>
            <a:r>
              <a:rPr lang="pt-BR" sz="1400" dirty="0" err="1"/>
              <a:t>http</a:t>
            </a:r>
            <a:r>
              <a:rPr lang="pt-BR" sz="1400" dirty="0"/>
              <a:t>://</a:t>
            </a:r>
            <a:r>
              <a:rPr lang="pt-BR" sz="1400" dirty="0" err="1"/>
              <a:t>arquivos.unama.br</a:t>
            </a:r>
            <a:r>
              <a:rPr lang="pt-BR" sz="1400" dirty="0"/>
              <a:t>/</a:t>
            </a:r>
            <a:r>
              <a:rPr lang="pt-BR" sz="1400" dirty="0" err="1"/>
              <a:t>nead</a:t>
            </a:r>
            <a:r>
              <a:rPr lang="pt-BR" sz="1400" dirty="0"/>
              <a:t>/</a:t>
            </a:r>
            <a:r>
              <a:rPr lang="pt-BR" sz="1400" dirty="0" err="1"/>
              <a:t>fit</a:t>
            </a:r>
            <a:r>
              <a:rPr lang="pt-BR" sz="1400" dirty="0"/>
              <a:t>/modulo_1/</a:t>
            </a:r>
            <a:r>
              <a:rPr lang="pt-BR" sz="1400" dirty="0" err="1"/>
              <a:t>html</a:t>
            </a:r>
            <a:r>
              <a:rPr lang="pt-BR" sz="1400" dirty="0"/>
              <a:t>/materiais/Unidade04_p33 41.pdf&gt; Acesso em: Maio. 2017. </a:t>
            </a:r>
          </a:p>
          <a:p>
            <a:pPr algn="just"/>
            <a:r>
              <a:rPr lang="pt-BR" sz="1400" dirty="0"/>
              <a:t>KOOHANG, A., &amp; HARMAN, </a:t>
            </a:r>
            <a:r>
              <a:rPr lang="pt-BR" sz="1400" dirty="0" err="1"/>
              <a:t>K</a:t>
            </a:r>
            <a:r>
              <a:rPr lang="pt-BR" sz="1400" dirty="0"/>
              <a:t>. </a:t>
            </a:r>
            <a:r>
              <a:rPr lang="pt-BR" sz="1400" b="1" dirty="0" err="1"/>
              <a:t>Advancing</a:t>
            </a:r>
            <a:r>
              <a:rPr lang="pt-BR" sz="1400" b="1" dirty="0"/>
              <a:t> </a:t>
            </a:r>
            <a:r>
              <a:rPr lang="pt-BR" sz="1400" b="1" dirty="0" err="1"/>
              <a:t>sustainability</a:t>
            </a:r>
            <a:r>
              <a:rPr lang="pt-BR" sz="1400" b="1" dirty="0"/>
              <a:t> </a:t>
            </a:r>
            <a:r>
              <a:rPr lang="pt-BR" sz="1400" b="1" dirty="0" err="1"/>
              <a:t>of</a:t>
            </a:r>
            <a:r>
              <a:rPr lang="pt-BR" sz="1400" b="1" dirty="0"/>
              <a:t> open </a:t>
            </a:r>
            <a:r>
              <a:rPr lang="pt-BR" sz="1400" b="1" dirty="0" err="1"/>
              <a:t>educational</a:t>
            </a:r>
            <a:r>
              <a:rPr lang="pt-BR" sz="1400" b="1" dirty="0"/>
              <a:t> </a:t>
            </a:r>
            <a:r>
              <a:rPr lang="pt-BR" sz="1400" b="1" dirty="0" err="1"/>
              <a:t>resources</a:t>
            </a:r>
            <a:r>
              <a:rPr lang="pt-BR" sz="1400" dirty="0"/>
              <a:t>. </a:t>
            </a:r>
            <a:r>
              <a:rPr lang="pt-BR" sz="1400" dirty="0" err="1"/>
              <a:t>Issues</a:t>
            </a:r>
            <a:r>
              <a:rPr lang="pt-BR" sz="1400" dirty="0"/>
              <a:t> in </a:t>
            </a:r>
            <a:r>
              <a:rPr lang="pt-BR" sz="1400" dirty="0" err="1"/>
              <a:t>Informing</a:t>
            </a:r>
            <a:r>
              <a:rPr lang="pt-BR" sz="1400" dirty="0"/>
              <a:t> Science &amp; </a:t>
            </a:r>
            <a:r>
              <a:rPr lang="pt-BR" sz="1400" dirty="0" err="1"/>
              <a:t>Information</a:t>
            </a:r>
            <a:r>
              <a:rPr lang="pt-BR" sz="1400" dirty="0"/>
              <a:t> Technology, 4, 535–544. 2007.</a:t>
            </a:r>
          </a:p>
          <a:p>
            <a:pPr algn="just"/>
            <a:r>
              <a:rPr lang="pt-BR" sz="1400" dirty="0"/>
              <a:t>MAIA, C. ; MATTAR, J. </a:t>
            </a:r>
            <a:r>
              <a:rPr lang="pt-BR" sz="1400" b="1" i="1" dirty="0"/>
              <a:t>Abc da </a:t>
            </a:r>
            <a:r>
              <a:rPr lang="pt-BR" sz="1400" b="1" i="1" dirty="0" err="1"/>
              <a:t>EaD</a:t>
            </a:r>
            <a:r>
              <a:rPr lang="pt-BR" sz="1400" i="1" dirty="0"/>
              <a:t>: </a:t>
            </a:r>
            <a:r>
              <a:rPr lang="pt-BR" sz="1400" dirty="0"/>
              <a:t>a educação a distância de hoje. São Paulo: Pearson </a:t>
            </a:r>
            <a:r>
              <a:rPr lang="pt-BR" sz="1400" dirty="0" err="1"/>
              <a:t>Education</a:t>
            </a:r>
            <a:r>
              <a:rPr lang="pt-BR" sz="1400" dirty="0"/>
              <a:t>, 2007.</a:t>
            </a:r>
          </a:p>
          <a:p>
            <a:pPr algn="just"/>
            <a:r>
              <a:rPr lang="pt-BR" sz="1400" dirty="0"/>
              <a:t>MENDES, R. M.; SOUZA, V. I. &amp; CAREGNATO, S. E. </a:t>
            </a:r>
            <a:r>
              <a:rPr lang="pt-BR" sz="1400" b="1" dirty="0"/>
              <a:t>A propriedade intelectual na elaboração de objetos de aprendizagem</a:t>
            </a:r>
            <a:r>
              <a:rPr lang="pt-BR" sz="1400" dirty="0"/>
              <a:t>. 2004. Disponível em &lt;</a:t>
            </a:r>
            <a:r>
              <a:rPr lang="pt-BR" sz="1400" dirty="0" err="1"/>
              <a:t>http</a:t>
            </a:r>
            <a:r>
              <a:rPr lang="pt-BR" sz="1400" dirty="0"/>
              <a:t>://</a:t>
            </a:r>
            <a:r>
              <a:rPr lang="pt-BR" sz="1400" dirty="0" err="1"/>
              <a:t>www.cinform.ufba.br</a:t>
            </a:r>
            <a:r>
              <a:rPr lang="pt-BR" sz="1400" dirty="0"/>
              <a:t>/</a:t>
            </a:r>
            <a:r>
              <a:rPr lang="pt-BR" sz="1400" dirty="0" err="1"/>
              <a:t>v_anais</a:t>
            </a:r>
            <a:r>
              <a:rPr lang="pt-BR" sz="1400" dirty="0"/>
              <a:t>/artigos/</a:t>
            </a:r>
            <a:r>
              <a:rPr lang="pt-BR" sz="1400" dirty="0" err="1"/>
              <a:t>rozimaramendes.htm</a:t>
            </a:r>
            <a:r>
              <a:rPr lang="pt-BR" sz="1400" dirty="0"/>
              <a:t>&gt; Acesso em: Maio.2017.</a:t>
            </a:r>
          </a:p>
          <a:p>
            <a:pPr algn="just"/>
            <a:r>
              <a:rPr lang="pt-BR" sz="1400" dirty="0"/>
              <a:t>NOVAIS, J. S. </a:t>
            </a:r>
            <a:r>
              <a:rPr lang="pt-BR" sz="1400" b="1" dirty="0"/>
              <a:t>Metodologia da Pesquisa e do Ensino de Ciências e Biologia em Cursos a Distância</a:t>
            </a:r>
            <a:r>
              <a:rPr lang="pt-BR" sz="1400" dirty="0"/>
              <a:t>: questões Teóricas. Rev. Bras. de Aprendizagem Aberta a Distância. São Paulo. v. 8: 1-20. 2009.</a:t>
            </a:r>
          </a:p>
          <a:p>
            <a:pPr algn="just"/>
            <a:r>
              <a:rPr lang="pt-BR" sz="1400" dirty="0"/>
              <a:t>PRADO, M. E.; VALENTE, J. A. </a:t>
            </a:r>
            <a:r>
              <a:rPr lang="pt-BR" sz="1400" b="1" dirty="0"/>
              <a:t>A educação a distância possibilitando a formação do professor com base no ciclo da prática pedagógica</a:t>
            </a:r>
            <a:r>
              <a:rPr lang="pt-BR" sz="1400" dirty="0"/>
              <a:t>. In: Moraes, M.C. (</a:t>
            </a:r>
            <a:r>
              <a:rPr lang="pt-BR" sz="1400" dirty="0" err="1"/>
              <a:t>Org</a:t>
            </a:r>
            <a:r>
              <a:rPr lang="pt-BR" sz="1400" dirty="0"/>
              <a:t>). Educação à Distância: Fundamentos e Práticas. Campinas, </a:t>
            </a:r>
            <a:r>
              <a:rPr lang="pt-BR" sz="1400" dirty="0" err="1"/>
              <a:t>SP:Unicamp</a:t>
            </a:r>
            <a:r>
              <a:rPr lang="pt-BR" sz="1400" dirty="0"/>
              <a:t>/</a:t>
            </a:r>
            <a:r>
              <a:rPr lang="pt-BR" sz="1400" dirty="0" err="1"/>
              <a:t>Nied</a:t>
            </a:r>
            <a:r>
              <a:rPr lang="pt-BR" sz="1400" dirty="0"/>
              <a:t>, 2002, pp. 27-50.</a:t>
            </a:r>
          </a:p>
          <a:p>
            <a:pPr algn="just"/>
            <a:r>
              <a:rPr lang="pt-BR" sz="1400" dirty="0"/>
              <a:t>SINGH, H. </a:t>
            </a:r>
            <a:r>
              <a:rPr lang="pt-BR" sz="1400" b="1" dirty="0" err="1"/>
              <a:t>Introduction</a:t>
            </a:r>
            <a:r>
              <a:rPr lang="pt-BR" sz="1400" b="1" dirty="0"/>
              <a:t> </a:t>
            </a:r>
            <a:r>
              <a:rPr lang="pt-BR" sz="1400" b="1" dirty="0" err="1"/>
              <a:t>to</a:t>
            </a:r>
            <a:r>
              <a:rPr lang="pt-BR" sz="1400" b="1" dirty="0"/>
              <a:t> Learning </a:t>
            </a:r>
            <a:r>
              <a:rPr lang="pt-BR" sz="1400" b="1" dirty="0" err="1"/>
              <a:t>Objects</a:t>
            </a:r>
            <a:r>
              <a:rPr lang="pt-BR" sz="1400" b="1" dirty="0"/>
              <a:t>.</a:t>
            </a:r>
            <a:r>
              <a:rPr lang="pt-BR" sz="1400" dirty="0"/>
              <a:t> 2001. Disponível em &lt;</a:t>
            </a:r>
            <a:r>
              <a:rPr lang="pt-BR" sz="1400" dirty="0" err="1"/>
              <a:t>http</a:t>
            </a:r>
            <a:r>
              <a:rPr lang="pt-BR" sz="1400" dirty="0"/>
              <a:t>://</a:t>
            </a:r>
            <a:r>
              <a:rPr lang="pt-BR" sz="1400" dirty="0" err="1"/>
              <a:t>www.elearningforum.com</a:t>
            </a:r>
            <a:r>
              <a:rPr lang="pt-BR" sz="1400" dirty="0"/>
              <a:t>/july2001/singh.ppt.2001&gt; Acesso em: Maio.2017.</a:t>
            </a:r>
          </a:p>
          <a:p>
            <a:pPr algn="just"/>
            <a:r>
              <a:rPr lang="en-US" sz="1400" dirty="0"/>
              <a:t>WILEY, D. A. </a:t>
            </a:r>
            <a:r>
              <a:rPr lang="en-US" sz="1400" b="1" dirty="0"/>
              <a:t>Connecting learning objects to instructional design theory: A definition, a metaphor, and a taxonomy. </a:t>
            </a:r>
            <a:r>
              <a:rPr lang="en-US" sz="1400" dirty="0"/>
              <a:t>In D. A. Wiley (Ed.), </a:t>
            </a:r>
            <a:r>
              <a:rPr lang="en-US" sz="1400" i="1" dirty="0"/>
              <a:t>The Instructional Use of Learning Objects: Online Version</a:t>
            </a:r>
            <a:r>
              <a:rPr lang="en-US" sz="1400" dirty="0"/>
              <a:t>. 2000. </a:t>
            </a:r>
            <a:r>
              <a:rPr lang="en-US" sz="1400" dirty="0" err="1"/>
              <a:t>Disponível</a:t>
            </a:r>
            <a:r>
              <a:rPr lang="en-US" sz="1400" dirty="0"/>
              <a:t> </a:t>
            </a:r>
            <a:r>
              <a:rPr lang="en-US" sz="1400" dirty="0" err="1"/>
              <a:t>em</a:t>
            </a:r>
            <a:r>
              <a:rPr lang="en-US" sz="1400" dirty="0"/>
              <a:t>: http://</a:t>
            </a:r>
            <a:r>
              <a:rPr lang="en-US" sz="1400" dirty="0" err="1"/>
              <a:t>reusability.org</a:t>
            </a:r>
            <a:r>
              <a:rPr lang="en-US" sz="1400" dirty="0"/>
              <a:t>/read/chapters/</a:t>
            </a:r>
            <a:r>
              <a:rPr lang="en-US" sz="1400" dirty="0" err="1"/>
              <a:t>wiley.doc</a:t>
            </a:r>
            <a:r>
              <a:rPr lang="en-US" sz="1400" dirty="0"/>
              <a:t>, </a:t>
            </a:r>
            <a:r>
              <a:rPr lang="en-US" sz="1400" dirty="0" err="1"/>
              <a:t>acessado</a:t>
            </a:r>
            <a:r>
              <a:rPr lang="en-US" sz="1400" dirty="0"/>
              <a:t> </a:t>
            </a:r>
            <a:r>
              <a:rPr lang="en-US" sz="1400" dirty="0" err="1"/>
              <a:t>em</a:t>
            </a:r>
            <a:r>
              <a:rPr lang="en-US" sz="1400" dirty="0"/>
              <a:t> </a:t>
            </a:r>
            <a:r>
              <a:rPr lang="en-US" sz="1400" dirty="0" err="1"/>
              <a:t>Maio</a:t>
            </a:r>
            <a:r>
              <a:rPr lang="en-US" sz="1400" dirty="0"/>
              <a:t> de 2017.</a:t>
            </a:r>
            <a:endParaRPr lang="pt-BR" sz="1400" dirty="0"/>
          </a:p>
          <a:p>
            <a:pPr algn="just"/>
            <a:r>
              <a:rPr lang="pt-BR" sz="1400" dirty="0"/>
              <a:t> </a:t>
            </a:r>
          </a:p>
        </p:txBody>
      </p:sp>
    </p:spTree>
    <p:extLst>
      <p:ext uri="{BB962C8B-B14F-4D97-AF65-F5344CB8AC3E}">
        <p14:creationId xmlns:p14="http://schemas.microsoft.com/office/powerpoint/2010/main" val="2919966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pic>
        <p:nvPicPr>
          <p:cNvPr id="3" name="Picture 2"/>
          <p:cNvPicPr>
            <a:picLocks noChangeAspect="1"/>
          </p:cNvPicPr>
          <p:nvPr/>
        </p:nvPicPr>
        <p:blipFill>
          <a:blip r:embed="rId3"/>
          <a:stretch>
            <a:fillRect/>
          </a:stretch>
        </p:blipFill>
        <p:spPr>
          <a:xfrm>
            <a:off x="1259632" y="1556792"/>
            <a:ext cx="6601172" cy="4958438"/>
          </a:xfrm>
          <a:prstGeom prst="rect">
            <a:avLst/>
          </a:prstGeom>
        </p:spPr>
      </p:pic>
    </p:spTree>
    <p:extLst>
      <p:ext uri="{BB962C8B-B14F-4D97-AF65-F5344CB8AC3E}">
        <p14:creationId xmlns:p14="http://schemas.microsoft.com/office/powerpoint/2010/main" val="4249686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4176464" cy="461665"/>
          </a:xfrm>
          <a:prstGeom prst="rect">
            <a:avLst/>
          </a:prstGeom>
          <a:noFill/>
        </p:spPr>
        <p:txBody>
          <a:bodyPr wrap="square" rtlCol="0">
            <a:spAutoFit/>
          </a:bodyPr>
          <a:lstStyle/>
          <a:p>
            <a:r>
              <a:rPr lang="en-US" sz="2400" b="1" dirty="0" smtClean="0">
                <a:solidFill>
                  <a:schemeClr val="tx2">
                    <a:lumMod val="75000"/>
                  </a:schemeClr>
                </a:solidFill>
              </a:rPr>
              <a:t>1. INTRODUÇÃO</a:t>
            </a:r>
            <a:endParaRPr lang="en-US" sz="2400" b="1" dirty="0">
              <a:solidFill>
                <a:schemeClr val="tx2">
                  <a:lumMod val="75000"/>
                </a:schemeClr>
              </a:solidFill>
            </a:endParaRPr>
          </a:p>
        </p:txBody>
      </p:sp>
      <p:pic>
        <p:nvPicPr>
          <p:cNvPr id="3"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467544" y="2348880"/>
            <a:ext cx="8424936" cy="3434787"/>
          </a:xfrm>
          <a:prstGeom prst="rect">
            <a:avLst/>
          </a:prstGeom>
        </p:spPr>
        <p:txBody>
          <a:bodyPr wrap="square">
            <a:spAutoFit/>
          </a:bodyPr>
          <a:lstStyle/>
          <a:p>
            <a:pPr algn="just">
              <a:lnSpc>
                <a:spcPct val="130000"/>
              </a:lnSpc>
            </a:pPr>
            <a:r>
              <a:rPr lang="pt-BR" sz="2400" dirty="0">
                <a:latin typeface="Cambria"/>
                <a:cs typeface="Cambria"/>
              </a:rPr>
              <a:t>A partir dessa perspectiva, o</a:t>
            </a:r>
            <a:r>
              <a:rPr lang="pt-BR" sz="2400" b="1" dirty="0">
                <a:latin typeface="Cambria"/>
                <a:cs typeface="Cambria"/>
              </a:rPr>
              <a:t> objetivo </a:t>
            </a:r>
            <a:r>
              <a:rPr lang="pt-BR" sz="2400" dirty="0">
                <a:latin typeface="Cambria"/>
                <a:cs typeface="Cambria"/>
              </a:rPr>
              <a:t>desse trabalho é apresentar um modelo prático-pedagógico como </a:t>
            </a:r>
            <a:r>
              <a:rPr lang="pt-BR" sz="2400" b="1" dirty="0">
                <a:latin typeface="Cambria"/>
                <a:cs typeface="Cambria"/>
              </a:rPr>
              <a:t>objeto de aprendizagem</a:t>
            </a:r>
            <a:r>
              <a:rPr lang="pt-BR" sz="2400" dirty="0">
                <a:latin typeface="Cambria"/>
                <a:cs typeface="Cambria"/>
              </a:rPr>
              <a:t>, que contempla o curso de </a:t>
            </a:r>
            <a:r>
              <a:rPr lang="pt-BR" sz="2400" b="1" dirty="0">
                <a:latin typeface="Cambria"/>
                <a:cs typeface="Cambria"/>
              </a:rPr>
              <a:t>Ciências Biológicas</a:t>
            </a:r>
            <a:r>
              <a:rPr lang="pt-BR" sz="2400" dirty="0">
                <a:latin typeface="Cambria"/>
                <a:cs typeface="Cambria"/>
              </a:rPr>
              <a:t>, intitulado como </a:t>
            </a:r>
            <a:r>
              <a:rPr lang="pt-BR" sz="2400" b="1" dirty="0">
                <a:latin typeface="Cambria"/>
                <a:cs typeface="Cambria"/>
              </a:rPr>
              <a:t>Biologia na Caixa</a:t>
            </a:r>
            <a:r>
              <a:rPr lang="pt-BR" sz="2400" dirty="0">
                <a:latin typeface="Cambria"/>
                <a:cs typeface="Cambria"/>
              </a:rPr>
              <a:t>, o qual favorece a formação dos futuros professores possibilitando uma prática docente mais </a:t>
            </a:r>
            <a:r>
              <a:rPr lang="pt-BR" sz="2400" b="1" dirty="0">
                <a:latin typeface="Cambria"/>
                <a:cs typeface="Cambria"/>
              </a:rPr>
              <a:t>dinâmica</a:t>
            </a:r>
            <a:r>
              <a:rPr lang="pt-BR" sz="2400" dirty="0">
                <a:latin typeface="Cambria"/>
                <a:cs typeface="Cambria"/>
              </a:rPr>
              <a:t>, </a:t>
            </a:r>
            <a:r>
              <a:rPr lang="pt-BR" sz="2400" b="1" dirty="0">
                <a:latin typeface="Cambria"/>
                <a:cs typeface="Cambria"/>
              </a:rPr>
              <a:t>estimulante</a:t>
            </a:r>
            <a:r>
              <a:rPr lang="pt-BR" sz="2400" dirty="0">
                <a:latin typeface="Cambria"/>
                <a:cs typeface="Cambria"/>
              </a:rPr>
              <a:t>, </a:t>
            </a:r>
            <a:r>
              <a:rPr lang="pt-BR" sz="2400" b="1" dirty="0">
                <a:latin typeface="Cambria"/>
                <a:cs typeface="Cambria"/>
              </a:rPr>
              <a:t>viável</a:t>
            </a:r>
            <a:r>
              <a:rPr lang="pt-BR" sz="2400" dirty="0">
                <a:latin typeface="Cambria"/>
                <a:cs typeface="Cambria"/>
              </a:rPr>
              <a:t> e </a:t>
            </a:r>
            <a:r>
              <a:rPr lang="pt-BR" sz="2400" b="1" dirty="0">
                <a:latin typeface="Cambria"/>
                <a:cs typeface="Cambria"/>
              </a:rPr>
              <a:t>atrativa</a:t>
            </a:r>
            <a:r>
              <a:rPr lang="pt-BR" sz="2400" dirty="0">
                <a:latin typeface="Cambria"/>
                <a:cs typeface="Cambria"/>
              </a:rPr>
              <a:t> para a nova geração de educandos. </a:t>
            </a:r>
          </a:p>
        </p:txBody>
      </p:sp>
    </p:spTree>
    <p:extLst>
      <p:ext uri="{BB962C8B-B14F-4D97-AF65-F5344CB8AC3E}">
        <p14:creationId xmlns:p14="http://schemas.microsoft.com/office/powerpoint/2010/main" val="3119629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4176464" cy="461665"/>
          </a:xfrm>
          <a:prstGeom prst="rect">
            <a:avLst/>
          </a:prstGeom>
          <a:noFill/>
        </p:spPr>
        <p:txBody>
          <a:bodyPr wrap="square" rtlCol="0">
            <a:spAutoFit/>
          </a:bodyPr>
          <a:lstStyle/>
          <a:p>
            <a:r>
              <a:rPr lang="en-US" sz="2400" b="1" dirty="0">
                <a:solidFill>
                  <a:schemeClr val="tx2">
                    <a:lumMod val="75000"/>
                  </a:schemeClr>
                </a:solidFill>
              </a:rPr>
              <a:t>2</a:t>
            </a:r>
            <a:r>
              <a:rPr lang="en-US" sz="2400" b="1" dirty="0" smtClean="0">
                <a:solidFill>
                  <a:schemeClr val="tx2">
                    <a:lumMod val="75000"/>
                  </a:schemeClr>
                </a:solidFill>
              </a:rPr>
              <a:t>. OBJETO DE APRENDIZAGEM</a:t>
            </a:r>
            <a:endParaRPr lang="en-US" sz="2400" b="1" dirty="0">
              <a:solidFill>
                <a:schemeClr val="tx2">
                  <a:lumMod val="75000"/>
                </a:schemeClr>
              </a:solidFill>
            </a:endParaRPr>
          </a:p>
        </p:txBody>
      </p:sp>
      <p:pic>
        <p:nvPicPr>
          <p:cNvPr id="3"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251520" y="2276872"/>
            <a:ext cx="8640960" cy="877163"/>
          </a:xfrm>
          <a:prstGeom prst="rect">
            <a:avLst/>
          </a:prstGeom>
        </p:spPr>
        <p:txBody>
          <a:bodyPr wrap="square">
            <a:spAutoFit/>
          </a:bodyPr>
          <a:lstStyle/>
          <a:p>
            <a:pPr algn="ctr">
              <a:lnSpc>
                <a:spcPct val="130000"/>
              </a:lnSpc>
            </a:pPr>
            <a:r>
              <a:rPr lang="pt-BR" sz="2000" dirty="0"/>
              <a:t>Objetos de Aprendizagem (OA) são recursos educacionais que contribuem na produção do </a:t>
            </a:r>
            <a:r>
              <a:rPr lang="pt-BR" sz="2000" dirty="0" smtClean="0"/>
              <a:t>conhecimento.</a:t>
            </a:r>
            <a:endParaRPr lang="en-US" sz="2000" dirty="0"/>
          </a:p>
        </p:txBody>
      </p:sp>
      <p:sp>
        <p:nvSpPr>
          <p:cNvPr id="5" name="Rectangle 4"/>
          <p:cNvSpPr/>
          <p:nvPr/>
        </p:nvSpPr>
        <p:spPr>
          <a:xfrm>
            <a:off x="2339752" y="3429000"/>
            <a:ext cx="6336704" cy="707886"/>
          </a:xfrm>
          <a:prstGeom prst="rect">
            <a:avLst/>
          </a:prstGeom>
        </p:spPr>
        <p:txBody>
          <a:bodyPr wrap="square">
            <a:spAutoFit/>
          </a:bodyPr>
          <a:lstStyle/>
          <a:p>
            <a:pPr algn="ctr"/>
            <a:r>
              <a:rPr lang="pt-BR" sz="2000" dirty="0" smtClean="0"/>
              <a:t>Ainda </a:t>
            </a:r>
            <a:r>
              <a:rPr lang="pt-BR" sz="2000" dirty="0"/>
              <a:t>não existe um consenso sobre a definição de Objeto de Aprendizagem, segundo </a:t>
            </a:r>
            <a:r>
              <a:rPr lang="pt-BR" sz="2000" dirty="0" err="1" smtClean="0"/>
              <a:t>Wiley</a:t>
            </a:r>
            <a:r>
              <a:rPr lang="pt-BR" sz="2000" dirty="0" smtClean="0"/>
              <a:t> (2000).</a:t>
            </a:r>
            <a:endParaRPr lang="en-US" sz="2000" dirty="0"/>
          </a:p>
        </p:txBody>
      </p:sp>
      <p:sp>
        <p:nvSpPr>
          <p:cNvPr id="6" name="Rectangle 5"/>
          <p:cNvSpPr/>
          <p:nvPr/>
        </p:nvSpPr>
        <p:spPr>
          <a:xfrm>
            <a:off x="4355976" y="4437112"/>
            <a:ext cx="4572000" cy="2239074"/>
          </a:xfrm>
          <a:prstGeom prst="rect">
            <a:avLst/>
          </a:prstGeom>
        </p:spPr>
        <p:txBody>
          <a:bodyPr>
            <a:spAutoFit/>
          </a:bodyPr>
          <a:lstStyle/>
          <a:p>
            <a:pPr algn="just">
              <a:lnSpc>
                <a:spcPct val="130000"/>
              </a:lnSpc>
            </a:pPr>
            <a:r>
              <a:rPr lang="pt-BR" dirty="0" smtClean="0"/>
              <a:t>“</a:t>
            </a:r>
            <a:r>
              <a:rPr lang="pt-BR" i="1" dirty="0"/>
              <a:t>[...] é qualquer recurso digital que pode ser reusado para apoiar a aprendizagem”, porém em 2002 o </a:t>
            </a:r>
            <a:r>
              <a:rPr lang="pt-BR" i="1" dirty="0" err="1"/>
              <a:t>Institute</a:t>
            </a:r>
            <a:r>
              <a:rPr lang="pt-BR" i="1" dirty="0"/>
              <a:t> </a:t>
            </a:r>
            <a:r>
              <a:rPr lang="pt-BR" i="1" dirty="0" err="1"/>
              <a:t>of</a:t>
            </a:r>
            <a:r>
              <a:rPr lang="pt-BR" i="1" dirty="0"/>
              <a:t> </a:t>
            </a:r>
            <a:r>
              <a:rPr lang="pt-BR" i="1" dirty="0" err="1"/>
              <a:t>Eletrical</a:t>
            </a:r>
            <a:r>
              <a:rPr lang="pt-BR" i="1" dirty="0"/>
              <a:t> </a:t>
            </a:r>
            <a:r>
              <a:rPr lang="pt-BR" i="1" dirty="0" err="1"/>
              <a:t>and</a:t>
            </a:r>
            <a:r>
              <a:rPr lang="pt-BR" i="1" dirty="0"/>
              <a:t> </a:t>
            </a:r>
            <a:r>
              <a:rPr lang="pt-BR" i="1" dirty="0" err="1"/>
              <a:t>Eletronics</a:t>
            </a:r>
            <a:r>
              <a:rPr lang="pt-BR" i="1" dirty="0"/>
              <a:t> </a:t>
            </a:r>
            <a:r>
              <a:rPr lang="pt-BR" i="1" dirty="0" err="1"/>
              <a:t>Engineers</a:t>
            </a:r>
            <a:r>
              <a:rPr lang="pt-BR" i="1" dirty="0"/>
              <a:t> definiu OA como “qualquer entidade, digital ou não, que possa ser utilizada na aprendizagem, educação ou treinamento” </a:t>
            </a:r>
            <a:endParaRPr lang="en-US" i="1" dirty="0"/>
          </a:p>
        </p:txBody>
      </p:sp>
      <p:pic>
        <p:nvPicPr>
          <p:cNvPr id="7" name="Picture 6"/>
          <p:cNvPicPr>
            <a:picLocks noChangeAspect="1"/>
          </p:cNvPicPr>
          <p:nvPr/>
        </p:nvPicPr>
        <p:blipFill>
          <a:blip r:embed="rId3"/>
          <a:stretch>
            <a:fillRect/>
          </a:stretch>
        </p:blipFill>
        <p:spPr>
          <a:xfrm>
            <a:off x="1331640" y="2852936"/>
            <a:ext cx="1170830" cy="1656184"/>
          </a:xfrm>
          <a:prstGeom prst="rect">
            <a:avLst/>
          </a:prstGeom>
        </p:spPr>
      </p:pic>
      <p:pic>
        <p:nvPicPr>
          <p:cNvPr id="8" name="Picture 7"/>
          <p:cNvPicPr>
            <a:picLocks noChangeAspect="1"/>
          </p:cNvPicPr>
          <p:nvPr/>
        </p:nvPicPr>
        <p:blipFill>
          <a:blip r:embed="rId4"/>
          <a:stretch>
            <a:fillRect/>
          </a:stretch>
        </p:blipFill>
        <p:spPr>
          <a:xfrm flipH="1">
            <a:off x="2843808" y="4365104"/>
            <a:ext cx="1405462" cy="1132237"/>
          </a:xfrm>
          <a:prstGeom prst="rect">
            <a:avLst/>
          </a:prstGeom>
        </p:spPr>
      </p:pic>
      <p:sp>
        <p:nvSpPr>
          <p:cNvPr id="9" name="TextBox 8"/>
          <p:cNvSpPr txBox="1"/>
          <p:nvPr/>
        </p:nvSpPr>
        <p:spPr>
          <a:xfrm>
            <a:off x="13686" y="6596390"/>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Tree>
    <p:extLst>
      <p:ext uri="{BB962C8B-B14F-4D97-AF65-F5344CB8AC3E}">
        <p14:creationId xmlns:p14="http://schemas.microsoft.com/office/powerpoint/2010/main" val="3752748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4176464" cy="461665"/>
          </a:xfrm>
          <a:prstGeom prst="rect">
            <a:avLst/>
          </a:prstGeom>
          <a:noFill/>
        </p:spPr>
        <p:txBody>
          <a:bodyPr wrap="square" rtlCol="0">
            <a:spAutoFit/>
          </a:bodyPr>
          <a:lstStyle/>
          <a:p>
            <a:r>
              <a:rPr lang="en-US" sz="2400" b="1" dirty="0">
                <a:solidFill>
                  <a:schemeClr val="tx2">
                    <a:lumMod val="75000"/>
                  </a:schemeClr>
                </a:solidFill>
              </a:rPr>
              <a:t>2</a:t>
            </a:r>
            <a:r>
              <a:rPr lang="en-US" sz="2400" b="1" dirty="0" smtClean="0">
                <a:solidFill>
                  <a:schemeClr val="tx2">
                    <a:lumMod val="75000"/>
                  </a:schemeClr>
                </a:solidFill>
              </a:rPr>
              <a:t>. OBJETO DE APRENDIZAGEM</a:t>
            </a:r>
            <a:endParaRPr lang="en-US" sz="24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grpSp>
        <p:nvGrpSpPr>
          <p:cNvPr id="11" name="Group 10"/>
          <p:cNvGrpSpPr/>
          <p:nvPr/>
        </p:nvGrpSpPr>
        <p:grpSpPr>
          <a:xfrm>
            <a:off x="1691680" y="3861048"/>
            <a:ext cx="5442904" cy="1200328"/>
            <a:chOff x="2195736" y="3501008"/>
            <a:chExt cx="5442904" cy="1200328"/>
          </a:xfrm>
        </p:grpSpPr>
        <p:sp>
          <p:nvSpPr>
            <p:cNvPr id="4" name="Rectangle 3"/>
            <p:cNvSpPr/>
            <p:nvPr/>
          </p:nvSpPr>
          <p:spPr>
            <a:xfrm>
              <a:off x="2627784" y="3501008"/>
              <a:ext cx="4572000" cy="1200328"/>
            </a:xfrm>
            <a:prstGeom prst="rect">
              <a:avLst/>
            </a:prstGeom>
          </p:spPr>
          <p:txBody>
            <a:bodyPr>
              <a:spAutoFit/>
            </a:bodyPr>
            <a:lstStyle/>
            <a:p>
              <a:pPr algn="ctr"/>
              <a:r>
                <a:rPr lang="pt-BR" sz="2400" b="1" dirty="0" smtClean="0">
                  <a:latin typeface="Cambria"/>
                  <a:cs typeface="Cambria"/>
                </a:rPr>
                <a:t>OBJETO DE APRENDIZAGEM </a:t>
              </a:r>
            </a:p>
            <a:p>
              <a:pPr algn="ctr"/>
              <a:r>
                <a:rPr lang="pt-BR" sz="2400" dirty="0" smtClean="0">
                  <a:latin typeface="Cambria"/>
                  <a:cs typeface="Cambria"/>
                </a:rPr>
                <a:t>reutilizado </a:t>
              </a:r>
              <a:r>
                <a:rPr lang="pt-BR" sz="2400" dirty="0">
                  <a:latin typeface="Cambria"/>
                  <a:cs typeface="Cambria"/>
                </a:rPr>
                <a:t>em múltiplos contextos disciplinares. </a:t>
              </a:r>
            </a:p>
          </p:txBody>
        </p:sp>
        <p:sp>
          <p:nvSpPr>
            <p:cNvPr id="9" name="Left Arrow 8"/>
            <p:cNvSpPr/>
            <p:nvPr/>
          </p:nvSpPr>
          <p:spPr>
            <a:xfrm>
              <a:off x="2195736" y="3933056"/>
              <a:ext cx="978408" cy="484632"/>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Right Arrow 9"/>
            <p:cNvSpPr/>
            <p:nvPr/>
          </p:nvSpPr>
          <p:spPr>
            <a:xfrm>
              <a:off x="6660232" y="3933056"/>
              <a:ext cx="978408" cy="4846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4"/>
          <a:stretch>
            <a:fillRect/>
          </a:stretch>
        </p:blipFill>
        <p:spPr>
          <a:xfrm>
            <a:off x="7164288" y="4005064"/>
            <a:ext cx="1547664" cy="1076916"/>
          </a:xfrm>
          <a:prstGeom prst="rect">
            <a:avLst/>
          </a:prstGeom>
        </p:spPr>
      </p:pic>
      <p:pic>
        <p:nvPicPr>
          <p:cNvPr id="14" name="Picture 13"/>
          <p:cNvPicPr>
            <a:picLocks noChangeAspect="1"/>
          </p:cNvPicPr>
          <p:nvPr/>
        </p:nvPicPr>
        <p:blipFill>
          <a:blip r:embed="rId5"/>
          <a:stretch>
            <a:fillRect/>
          </a:stretch>
        </p:blipFill>
        <p:spPr>
          <a:xfrm>
            <a:off x="539552" y="4077072"/>
            <a:ext cx="1126654" cy="1016530"/>
          </a:xfrm>
          <a:prstGeom prst="rect">
            <a:avLst/>
          </a:prstGeom>
        </p:spPr>
      </p:pic>
      <p:sp>
        <p:nvSpPr>
          <p:cNvPr id="17" name="Rectangle 16"/>
          <p:cNvSpPr/>
          <p:nvPr/>
        </p:nvSpPr>
        <p:spPr>
          <a:xfrm>
            <a:off x="395536" y="2348880"/>
            <a:ext cx="8136904" cy="900246"/>
          </a:xfrm>
          <a:prstGeom prst="rect">
            <a:avLst/>
          </a:prstGeom>
        </p:spPr>
        <p:txBody>
          <a:bodyPr wrap="square">
            <a:spAutoFit/>
          </a:bodyPr>
          <a:lstStyle/>
          <a:p>
            <a:pPr algn="ctr" defTabSz="457200">
              <a:lnSpc>
                <a:spcPct val="150000"/>
              </a:lnSpc>
              <a:defRPr/>
            </a:pPr>
            <a:r>
              <a:rPr lang="pt-BR" dirty="0"/>
              <a:t>Mesmo havendo a divergência entre ser um recurso digital ou não, o que caracteriza um OA é o fato de ser reutilizado em múltiplos contextos disciplinares. </a:t>
            </a:r>
          </a:p>
        </p:txBody>
      </p:sp>
      <p:sp>
        <p:nvSpPr>
          <p:cNvPr id="18" name="TextBox 17"/>
          <p:cNvSpPr txBox="1"/>
          <p:nvPr/>
        </p:nvSpPr>
        <p:spPr>
          <a:xfrm>
            <a:off x="7487816" y="6586837"/>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Tree>
    <p:extLst>
      <p:ext uri="{BB962C8B-B14F-4D97-AF65-F5344CB8AC3E}">
        <p14:creationId xmlns:p14="http://schemas.microsoft.com/office/powerpoint/2010/main" val="1504445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900" decel="100000" fill="hold"/>
                                        <p:tgtEl>
                                          <p:spTgt spid="1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96752"/>
            <a:ext cx="4176464" cy="461665"/>
          </a:xfrm>
          <a:prstGeom prst="rect">
            <a:avLst/>
          </a:prstGeom>
          <a:noFill/>
        </p:spPr>
        <p:txBody>
          <a:bodyPr wrap="square" rtlCol="0">
            <a:spAutoFit/>
          </a:bodyPr>
          <a:lstStyle/>
          <a:p>
            <a:r>
              <a:rPr lang="en-US" sz="2400" b="1" dirty="0">
                <a:solidFill>
                  <a:schemeClr val="tx2">
                    <a:lumMod val="75000"/>
                  </a:schemeClr>
                </a:solidFill>
              </a:rPr>
              <a:t>2</a:t>
            </a:r>
            <a:r>
              <a:rPr lang="en-US" sz="2400" b="1" dirty="0" smtClean="0">
                <a:solidFill>
                  <a:schemeClr val="tx2">
                    <a:lumMod val="75000"/>
                  </a:schemeClr>
                </a:solidFill>
              </a:rPr>
              <a:t>. OBJETO DE APRENDIZAGEM</a:t>
            </a:r>
            <a:endParaRPr lang="en-US" sz="24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11" name="Rectangle 10"/>
          <p:cNvSpPr/>
          <p:nvPr/>
        </p:nvSpPr>
        <p:spPr>
          <a:xfrm>
            <a:off x="467544" y="1844824"/>
            <a:ext cx="8136904" cy="1878976"/>
          </a:xfrm>
          <a:prstGeom prst="rect">
            <a:avLst/>
          </a:prstGeom>
          <a:solidFill>
            <a:schemeClr val="accent3">
              <a:lumMod val="40000"/>
              <a:lumOff val="60000"/>
            </a:schemeClr>
          </a:solidFill>
          <a:ln>
            <a:solidFill>
              <a:schemeClr val="accent3">
                <a:lumMod val="75000"/>
              </a:schemeClr>
            </a:solidFill>
          </a:ln>
          <a:effectLst>
            <a:glow rad="101600">
              <a:schemeClr val="accent5">
                <a:lumMod val="40000"/>
                <a:lumOff val="60000"/>
                <a:alpha val="75000"/>
              </a:schemeClr>
            </a:glow>
          </a:effectLst>
          <a:scene3d>
            <a:camera prst="orthographicFront"/>
            <a:lightRig rig="threePt" dir="t"/>
          </a:scene3d>
          <a:sp3d>
            <a:bevelT w="152400" h="50800" prst="softRound"/>
            <a:bevelB w="152400" h="50800" prst="softRound"/>
          </a:sp3d>
        </p:spPr>
        <p:txBody>
          <a:bodyPr wrap="square">
            <a:spAutoFit/>
          </a:bodyPr>
          <a:lstStyle/>
          <a:p>
            <a:pPr algn="just" defTabSz="457200">
              <a:lnSpc>
                <a:spcPct val="130000"/>
              </a:lnSpc>
              <a:defRPr/>
            </a:pPr>
            <a:r>
              <a:rPr lang="pt-BR" dirty="0" err="1"/>
              <a:t>Wiley</a:t>
            </a:r>
            <a:r>
              <a:rPr lang="pt-BR" dirty="0"/>
              <a:t> (2000) afirma que a principal ideia dos </a:t>
            </a:r>
            <a:r>
              <a:rPr lang="pt-BR" b="1" dirty="0"/>
              <a:t>objetos de aprendizagem </a:t>
            </a:r>
            <a:r>
              <a:rPr lang="pt-BR" dirty="0"/>
              <a:t>é a fragmentação do conteúdo e sua reutilização em diversos ambientes de aprendizagem, possibilitando a construção gradativa do conteúdo a ser aprendido. O autor compara o OA a um átomo, ou seja, um elemento pequeno que pode ser combinado e recombinado com outros elementos, formando algo maior. </a:t>
            </a:r>
          </a:p>
        </p:txBody>
      </p:sp>
      <p:pic>
        <p:nvPicPr>
          <p:cNvPr id="12" name="Picture 11"/>
          <p:cNvPicPr>
            <a:picLocks noChangeAspect="1"/>
          </p:cNvPicPr>
          <p:nvPr/>
        </p:nvPicPr>
        <p:blipFill>
          <a:blip r:embed="rId4"/>
          <a:stretch>
            <a:fillRect/>
          </a:stretch>
        </p:blipFill>
        <p:spPr>
          <a:xfrm>
            <a:off x="683568" y="4365104"/>
            <a:ext cx="1628800" cy="1628800"/>
          </a:xfrm>
          <a:prstGeom prst="rect">
            <a:avLst/>
          </a:prstGeom>
        </p:spPr>
      </p:pic>
      <p:pic>
        <p:nvPicPr>
          <p:cNvPr id="14" name="Picture 13"/>
          <p:cNvPicPr>
            <a:picLocks noChangeAspect="1"/>
          </p:cNvPicPr>
          <p:nvPr/>
        </p:nvPicPr>
        <p:blipFill>
          <a:blip r:embed="rId5"/>
          <a:stretch>
            <a:fillRect/>
          </a:stretch>
        </p:blipFill>
        <p:spPr>
          <a:xfrm>
            <a:off x="3275856" y="3933056"/>
            <a:ext cx="2187532" cy="1180356"/>
          </a:xfrm>
          <a:prstGeom prst="rect">
            <a:avLst/>
          </a:prstGeom>
        </p:spPr>
      </p:pic>
      <p:pic>
        <p:nvPicPr>
          <p:cNvPr id="18" name="Picture 17"/>
          <p:cNvPicPr>
            <a:picLocks noChangeAspect="1"/>
          </p:cNvPicPr>
          <p:nvPr/>
        </p:nvPicPr>
        <p:blipFill>
          <a:blip r:embed="rId6"/>
          <a:stretch>
            <a:fillRect/>
          </a:stretch>
        </p:blipFill>
        <p:spPr>
          <a:xfrm>
            <a:off x="5940152" y="3933056"/>
            <a:ext cx="2155838" cy="1163254"/>
          </a:xfrm>
          <a:prstGeom prst="rect">
            <a:avLst/>
          </a:prstGeom>
        </p:spPr>
      </p:pic>
      <p:pic>
        <p:nvPicPr>
          <p:cNvPr id="19" name="Picture 18"/>
          <p:cNvPicPr>
            <a:picLocks noChangeAspect="1"/>
          </p:cNvPicPr>
          <p:nvPr/>
        </p:nvPicPr>
        <p:blipFill>
          <a:blip r:embed="rId7"/>
          <a:stretch>
            <a:fillRect/>
          </a:stretch>
        </p:blipFill>
        <p:spPr>
          <a:xfrm>
            <a:off x="3275856" y="5301208"/>
            <a:ext cx="2160240" cy="1296144"/>
          </a:xfrm>
          <a:prstGeom prst="rect">
            <a:avLst/>
          </a:prstGeom>
        </p:spPr>
      </p:pic>
      <p:pic>
        <p:nvPicPr>
          <p:cNvPr id="20" name="Picture 19"/>
          <p:cNvPicPr>
            <a:picLocks noChangeAspect="1"/>
          </p:cNvPicPr>
          <p:nvPr/>
        </p:nvPicPr>
        <p:blipFill>
          <a:blip r:embed="rId8"/>
          <a:stretch>
            <a:fillRect/>
          </a:stretch>
        </p:blipFill>
        <p:spPr>
          <a:xfrm>
            <a:off x="5940152" y="5301208"/>
            <a:ext cx="2232248" cy="1296144"/>
          </a:xfrm>
          <a:prstGeom prst="rect">
            <a:avLst/>
          </a:prstGeom>
        </p:spPr>
      </p:pic>
      <p:sp>
        <p:nvSpPr>
          <p:cNvPr id="21" name="Striped Right Arrow 20"/>
          <p:cNvSpPr/>
          <p:nvPr/>
        </p:nvSpPr>
        <p:spPr>
          <a:xfrm>
            <a:off x="2411760" y="5085184"/>
            <a:ext cx="792088" cy="288032"/>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TextBox 21"/>
          <p:cNvSpPr txBox="1"/>
          <p:nvPr/>
        </p:nvSpPr>
        <p:spPr>
          <a:xfrm>
            <a:off x="7487816" y="6586837"/>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spTree>
    <p:extLst>
      <p:ext uri="{BB962C8B-B14F-4D97-AF65-F5344CB8AC3E}">
        <p14:creationId xmlns:p14="http://schemas.microsoft.com/office/powerpoint/2010/main" val="2115438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40768"/>
            <a:ext cx="4176464" cy="400110"/>
          </a:xfrm>
          <a:prstGeom prst="rect">
            <a:avLst/>
          </a:prstGeom>
          <a:noFill/>
        </p:spPr>
        <p:txBody>
          <a:bodyPr wrap="square" rtlCol="0">
            <a:spAutoFit/>
          </a:bodyPr>
          <a:lstStyle/>
          <a:p>
            <a:r>
              <a:rPr lang="en-US" sz="2000" b="1" dirty="0">
                <a:solidFill>
                  <a:schemeClr val="tx2">
                    <a:lumMod val="75000"/>
                  </a:schemeClr>
                </a:solidFill>
              </a:rPr>
              <a:t>2</a:t>
            </a:r>
            <a:r>
              <a:rPr lang="en-US" sz="2000" b="1" dirty="0" smtClean="0">
                <a:solidFill>
                  <a:schemeClr val="tx2">
                    <a:lumMod val="75000"/>
                  </a:schemeClr>
                </a:solidFill>
              </a:rPr>
              <a:t>. OBJETO DE APRENDIZAGEM</a:t>
            </a:r>
            <a:endParaRPr lang="en-US" sz="20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5" y="18268"/>
            <a:ext cx="9144000" cy="1346318"/>
          </a:xfrm>
          <a:prstGeom prst="rect">
            <a:avLst/>
          </a:prstGeom>
        </p:spPr>
      </p:pic>
      <p:sp>
        <p:nvSpPr>
          <p:cNvPr id="5" name="Rectangle 4"/>
          <p:cNvSpPr/>
          <p:nvPr/>
        </p:nvSpPr>
        <p:spPr>
          <a:xfrm>
            <a:off x="251520" y="1988840"/>
            <a:ext cx="2173642" cy="400110"/>
          </a:xfrm>
          <a:prstGeom prst="rect">
            <a:avLst/>
          </a:prstGeom>
        </p:spPr>
        <p:txBody>
          <a:bodyPr wrap="none">
            <a:spAutoFit/>
          </a:bodyPr>
          <a:lstStyle/>
          <a:p>
            <a:r>
              <a:rPr lang="pt-BR" sz="2000" dirty="0">
                <a:latin typeface="Cambria"/>
                <a:cs typeface="Cambria"/>
              </a:rPr>
              <a:t>Para Singh (2001) </a:t>
            </a:r>
            <a:endParaRPr lang="en-US" sz="2000" dirty="0">
              <a:latin typeface="Cambria"/>
              <a:cs typeface="Cambria"/>
            </a:endParaRPr>
          </a:p>
        </p:txBody>
      </p:sp>
      <p:grpSp>
        <p:nvGrpSpPr>
          <p:cNvPr id="16" name="Group 15"/>
          <p:cNvGrpSpPr/>
          <p:nvPr/>
        </p:nvGrpSpPr>
        <p:grpSpPr>
          <a:xfrm>
            <a:off x="6012160" y="2852936"/>
            <a:ext cx="2852936" cy="2852936"/>
            <a:chOff x="7164288" y="2420888"/>
            <a:chExt cx="2852936" cy="2852936"/>
          </a:xfrm>
        </p:grpSpPr>
        <p:pic>
          <p:nvPicPr>
            <p:cNvPr id="8" name="Picture 7"/>
            <p:cNvPicPr>
              <a:picLocks noChangeAspect="1"/>
            </p:cNvPicPr>
            <p:nvPr/>
          </p:nvPicPr>
          <p:blipFill>
            <a:blip r:embed="rId4"/>
            <a:stretch>
              <a:fillRect/>
            </a:stretch>
          </p:blipFill>
          <p:spPr>
            <a:xfrm>
              <a:off x="7164288" y="2420888"/>
              <a:ext cx="2852936" cy="2852936"/>
            </a:xfrm>
            <a:prstGeom prst="rect">
              <a:avLst/>
            </a:prstGeom>
          </p:spPr>
        </p:pic>
        <p:sp>
          <p:nvSpPr>
            <p:cNvPr id="11" name="TextBox 10"/>
            <p:cNvSpPr txBox="1"/>
            <p:nvPr/>
          </p:nvSpPr>
          <p:spPr>
            <a:xfrm>
              <a:off x="7884368" y="3573016"/>
              <a:ext cx="1512168" cy="646331"/>
            </a:xfrm>
            <a:prstGeom prst="rect">
              <a:avLst/>
            </a:prstGeom>
            <a:noFill/>
          </p:spPr>
          <p:txBody>
            <a:bodyPr wrap="square" rtlCol="0">
              <a:spAutoFit/>
            </a:bodyPr>
            <a:lstStyle/>
            <a:p>
              <a:pPr algn="ctr"/>
              <a:r>
                <a:rPr lang="en-US" b="1" dirty="0" smtClean="0">
                  <a:solidFill>
                    <a:schemeClr val="bg1"/>
                  </a:solidFill>
                </a:rPr>
                <a:t>PRÁTICA E FEEDBACK</a:t>
              </a:r>
              <a:endParaRPr lang="en-US" b="1" dirty="0">
                <a:solidFill>
                  <a:schemeClr val="bg1"/>
                </a:solidFill>
              </a:endParaRPr>
            </a:p>
          </p:txBody>
        </p:sp>
      </p:grpSp>
      <p:sp>
        <p:nvSpPr>
          <p:cNvPr id="12" name="TextBox 11"/>
          <p:cNvSpPr txBox="1"/>
          <p:nvPr/>
        </p:nvSpPr>
        <p:spPr>
          <a:xfrm>
            <a:off x="-31552" y="6603853"/>
            <a:ext cx="1656184" cy="261610"/>
          </a:xfrm>
          <a:prstGeom prst="rect">
            <a:avLst/>
          </a:prstGeom>
          <a:noFill/>
        </p:spPr>
        <p:txBody>
          <a:bodyPr wrap="square" rtlCol="0">
            <a:spAutoFit/>
          </a:bodyPr>
          <a:lstStyle/>
          <a:p>
            <a:r>
              <a:rPr lang="pt-BR" sz="1100" b="1" dirty="0" smtClean="0"/>
              <a:t>Fonte</a:t>
            </a:r>
            <a:r>
              <a:rPr lang="pt-BR" sz="1100" dirty="0" smtClean="0"/>
              <a:t>: </a:t>
            </a:r>
            <a:r>
              <a:rPr lang="pt-BR" sz="1100" dirty="0" err="1" smtClean="0"/>
              <a:t>www.pixabay.com</a:t>
            </a:r>
            <a:endParaRPr lang="pt-BR" sz="1100" dirty="0"/>
          </a:p>
        </p:txBody>
      </p:sp>
      <p:pic>
        <p:nvPicPr>
          <p:cNvPr id="6" name="Picture 5"/>
          <p:cNvPicPr>
            <a:picLocks noChangeAspect="1"/>
          </p:cNvPicPr>
          <p:nvPr/>
        </p:nvPicPr>
        <p:blipFill>
          <a:blip r:embed="rId4"/>
          <a:stretch>
            <a:fillRect/>
          </a:stretch>
        </p:blipFill>
        <p:spPr>
          <a:xfrm>
            <a:off x="323528" y="3212976"/>
            <a:ext cx="2852936" cy="2852936"/>
          </a:xfrm>
          <a:prstGeom prst="rect">
            <a:avLst/>
          </a:prstGeom>
        </p:spPr>
      </p:pic>
      <p:sp>
        <p:nvSpPr>
          <p:cNvPr id="9" name="TextBox 8"/>
          <p:cNvSpPr txBox="1"/>
          <p:nvPr/>
        </p:nvSpPr>
        <p:spPr>
          <a:xfrm>
            <a:off x="971600" y="4509120"/>
            <a:ext cx="1512168" cy="369332"/>
          </a:xfrm>
          <a:prstGeom prst="rect">
            <a:avLst/>
          </a:prstGeom>
          <a:noFill/>
        </p:spPr>
        <p:txBody>
          <a:bodyPr wrap="square" rtlCol="0">
            <a:spAutoFit/>
          </a:bodyPr>
          <a:lstStyle/>
          <a:p>
            <a:pPr algn="ctr"/>
            <a:r>
              <a:rPr lang="en-US" b="1" dirty="0" smtClean="0">
                <a:solidFill>
                  <a:schemeClr val="bg1"/>
                </a:solidFill>
              </a:rPr>
              <a:t>OBJETIVO</a:t>
            </a:r>
            <a:endParaRPr lang="en-US" b="1" dirty="0">
              <a:solidFill>
                <a:schemeClr val="bg1"/>
              </a:solidFill>
            </a:endParaRPr>
          </a:p>
        </p:txBody>
      </p:sp>
      <p:sp>
        <p:nvSpPr>
          <p:cNvPr id="4" name="Rectangle 3"/>
          <p:cNvSpPr/>
          <p:nvPr/>
        </p:nvSpPr>
        <p:spPr>
          <a:xfrm>
            <a:off x="539552" y="5661248"/>
            <a:ext cx="2448272" cy="584776"/>
          </a:xfrm>
          <a:prstGeom prst="rect">
            <a:avLst/>
          </a:prstGeom>
        </p:spPr>
        <p:txBody>
          <a:bodyPr wrap="square">
            <a:spAutoFit/>
          </a:bodyPr>
          <a:lstStyle/>
          <a:p>
            <a:pPr algn="ctr"/>
            <a:r>
              <a:rPr lang="pt-BR" sz="1600" dirty="0">
                <a:latin typeface="Cambria"/>
                <a:cs typeface="Cambria"/>
              </a:rPr>
              <a:t> </a:t>
            </a:r>
            <a:r>
              <a:rPr lang="pt-BR" sz="1600" dirty="0" smtClean="0">
                <a:latin typeface="Cambria"/>
                <a:cs typeface="Cambria"/>
              </a:rPr>
              <a:t>Norteia </a:t>
            </a:r>
            <a:r>
              <a:rPr lang="pt-BR" sz="1600" dirty="0">
                <a:latin typeface="Cambria"/>
                <a:cs typeface="Cambria"/>
              </a:rPr>
              <a:t>o uso do recurso educacional escolhido;</a:t>
            </a:r>
          </a:p>
        </p:txBody>
      </p:sp>
      <p:pic>
        <p:nvPicPr>
          <p:cNvPr id="7" name="Picture 6"/>
          <p:cNvPicPr>
            <a:picLocks noChangeAspect="1"/>
          </p:cNvPicPr>
          <p:nvPr/>
        </p:nvPicPr>
        <p:blipFill>
          <a:blip r:embed="rId4"/>
          <a:stretch>
            <a:fillRect/>
          </a:stretch>
        </p:blipFill>
        <p:spPr>
          <a:xfrm>
            <a:off x="3131840" y="1268760"/>
            <a:ext cx="2852936" cy="2852936"/>
          </a:xfrm>
          <a:prstGeom prst="rect">
            <a:avLst/>
          </a:prstGeom>
        </p:spPr>
      </p:pic>
      <p:sp>
        <p:nvSpPr>
          <p:cNvPr id="10" name="TextBox 9"/>
          <p:cNvSpPr txBox="1"/>
          <p:nvPr/>
        </p:nvSpPr>
        <p:spPr>
          <a:xfrm>
            <a:off x="3779912" y="2348880"/>
            <a:ext cx="1512168" cy="584776"/>
          </a:xfrm>
          <a:prstGeom prst="rect">
            <a:avLst/>
          </a:prstGeom>
          <a:noFill/>
        </p:spPr>
        <p:txBody>
          <a:bodyPr wrap="square" rtlCol="0">
            <a:spAutoFit/>
          </a:bodyPr>
          <a:lstStyle/>
          <a:p>
            <a:pPr algn="ctr"/>
            <a:r>
              <a:rPr lang="en-US" sz="1600" b="1" dirty="0" smtClean="0">
                <a:solidFill>
                  <a:schemeClr val="bg1"/>
                </a:solidFill>
              </a:rPr>
              <a:t>CONTEÚDO INSTRUCIONAL</a:t>
            </a:r>
            <a:endParaRPr lang="en-US" sz="1600" b="1" dirty="0">
              <a:solidFill>
                <a:schemeClr val="bg1"/>
              </a:solidFill>
            </a:endParaRPr>
          </a:p>
        </p:txBody>
      </p:sp>
      <p:sp>
        <p:nvSpPr>
          <p:cNvPr id="13" name="Rectangle 12"/>
          <p:cNvSpPr/>
          <p:nvPr/>
        </p:nvSpPr>
        <p:spPr>
          <a:xfrm>
            <a:off x="3203848" y="3717032"/>
            <a:ext cx="2808312" cy="830997"/>
          </a:xfrm>
          <a:prstGeom prst="rect">
            <a:avLst/>
          </a:prstGeom>
        </p:spPr>
        <p:txBody>
          <a:bodyPr wrap="square">
            <a:spAutoFit/>
          </a:bodyPr>
          <a:lstStyle/>
          <a:p>
            <a:pPr algn="ctr"/>
            <a:r>
              <a:rPr lang="pt-BR" sz="1600" dirty="0" smtClean="0">
                <a:latin typeface="Cambria"/>
                <a:cs typeface="Cambria"/>
              </a:rPr>
              <a:t>Apresenta </a:t>
            </a:r>
            <a:r>
              <a:rPr lang="pt-BR" sz="1600" dirty="0">
                <a:latin typeface="Cambria"/>
                <a:cs typeface="Cambria"/>
              </a:rPr>
              <a:t>o material didático para que possa atingir o objetivo proposto </a:t>
            </a:r>
            <a:endParaRPr lang="en-US" sz="1600" dirty="0">
              <a:latin typeface="Cambria"/>
              <a:cs typeface="Cambria"/>
            </a:endParaRPr>
          </a:p>
        </p:txBody>
      </p:sp>
      <p:sp>
        <p:nvSpPr>
          <p:cNvPr id="18" name="Rectangle 17"/>
          <p:cNvSpPr/>
          <p:nvPr/>
        </p:nvSpPr>
        <p:spPr>
          <a:xfrm>
            <a:off x="5480295" y="5373216"/>
            <a:ext cx="3635896" cy="1107996"/>
          </a:xfrm>
          <a:prstGeom prst="rect">
            <a:avLst/>
          </a:prstGeom>
        </p:spPr>
        <p:txBody>
          <a:bodyPr wrap="square">
            <a:spAutoFit/>
          </a:bodyPr>
          <a:lstStyle/>
          <a:p>
            <a:pPr algn="ctr"/>
            <a:r>
              <a:rPr lang="pt-BR" sz="1600" dirty="0" smtClean="0">
                <a:latin typeface="Cambria"/>
                <a:cs typeface="Cambria"/>
              </a:rPr>
              <a:t>Permite </a:t>
            </a:r>
            <a:r>
              <a:rPr lang="pt-BR" sz="1600" dirty="0">
                <a:latin typeface="Cambria"/>
                <a:cs typeface="Cambria"/>
              </a:rPr>
              <a:t>o aluno utilizar o material e adequar a sua necessidade, atendendo os objetivos propostos no OA.</a:t>
            </a:r>
          </a:p>
          <a:p>
            <a:pPr algn="ctr"/>
            <a:endParaRPr lang="en-US" sz="1600" dirty="0">
              <a:latin typeface="Cambria"/>
              <a:cs typeface="Cambria"/>
            </a:endParaRPr>
          </a:p>
        </p:txBody>
      </p:sp>
    </p:spTree>
    <p:extLst>
      <p:ext uri="{BB962C8B-B14F-4D97-AF65-F5344CB8AC3E}">
        <p14:creationId xmlns:p14="http://schemas.microsoft.com/office/powerpoint/2010/main" val="1334545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628800"/>
            <a:ext cx="4176464" cy="461665"/>
          </a:xfrm>
          <a:prstGeom prst="rect">
            <a:avLst/>
          </a:prstGeom>
          <a:noFill/>
        </p:spPr>
        <p:txBody>
          <a:bodyPr wrap="square" rtlCol="0">
            <a:spAutoFit/>
          </a:bodyPr>
          <a:lstStyle/>
          <a:p>
            <a:r>
              <a:rPr lang="en-US" sz="2400" b="1" dirty="0">
                <a:solidFill>
                  <a:schemeClr val="tx2">
                    <a:lumMod val="75000"/>
                  </a:schemeClr>
                </a:solidFill>
              </a:rPr>
              <a:t>2</a:t>
            </a:r>
            <a:r>
              <a:rPr lang="en-US" sz="2400" b="1" dirty="0" smtClean="0">
                <a:solidFill>
                  <a:schemeClr val="tx2">
                    <a:lumMod val="75000"/>
                  </a:schemeClr>
                </a:solidFill>
              </a:rPr>
              <a:t>. OBJETO DE APRENDIZAGEM</a:t>
            </a:r>
            <a:endParaRPr lang="en-US" sz="2400" b="1" dirty="0">
              <a:solidFill>
                <a:schemeClr val="tx2">
                  <a:lumMod val="75000"/>
                </a:schemeClr>
              </a:solidFill>
            </a:endParaRPr>
          </a:p>
        </p:txBody>
      </p:sp>
      <p:pic>
        <p:nvPicPr>
          <p:cNvPr id="3"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46318"/>
          </a:xfrm>
          <a:prstGeom prst="rect">
            <a:avLst/>
          </a:prstGeom>
        </p:spPr>
      </p:pic>
      <p:sp>
        <p:nvSpPr>
          <p:cNvPr id="4" name="Rectangle 3"/>
          <p:cNvSpPr/>
          <p:nvPr/>
        </p:nvSpPr>
        <p:spPr>
          <a:xfrm>
            <a:off x="251520" y="2420888"/>
            <a:ext cx="3393627" cy="461665"/>
          </a:xfrm>
          <a:prstGeom prst="rect">
            <a:avLst/>
          </a:prstGeom>
        </p:spPr>
        <p:txBody>
          <a:bodyPr wrap="none">
            <a:spAutoFit/>
          </a:bodyPr>
          <a:lstStyle/>
          <a:p>
            <a:r>
              <a:rPr lang="pt-BR" sz="2400" dirty="0">
                <a:latin typeface="Cambria"/>
                <a:cs typeface="Cambria"/>
              </a:rPr>
              <a:t>Segundo Mendes (2004) </a:t>
            </a:r>
            <a:endParaRPr lang="en-US" sz="2400" dirty="0">
              <a:latin typeface="Cambria"/>
              <a:cs typeface="Cambria"/>
            </a:endParaRPr>
          </a:p>
        </p:txBody>
      </p:sp>
      <p:grpSp>
        <p:nvGrpSpPr>
          <p:cNvPr id="13" name="Group 12"/>
          <p:cNvGrpSpPr/>
          <p:nvPr/>
        </p:nvGrpSpPr>
        <p:grpSpPr>
          <a:xfrm>
            <a:off x="179512" y="3501008"/>
            <a:ext cx="2664296" cy="1872208"/>
            <a:chOff x="1115616" y="3645024"/>
            <a:chExt cx="2664296" cy="1872208"/>
          </a:xfrm>
        </p:grpSpPr>
        <p:sp>
          <p:nvSpPr>
            <p:cNvPr id="6" name="Merge 5"/>
            <p:cNvSpPr/>
            <p:nvPr/>
          </p:nvSpPr>
          <p:spPr>
            <a:xfrm>
              <a:off x="1115616" y="3645024"/>
              <a:ext cx="2664296" cy="1872208"/>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75656" y="4005064"/>
              <a:ext cx="1944216" cy="369332"/>
            </a:xfrm>
            <a:prstGeom prst="rect">
              <a:avLst/>
            </a:prstGeom>
            <a:noFill/>
          </p:spPr>
          <p:txBody>
            <a:bodyPr wrap="square" rtlCol="0">
              <a:spAutoFit/>
            </a:bodyPr>
            <a:lstStyle/>
            <a:p>
              <a:pPr algn="ctr"/>
              <a:r>
                <a:rPr lang="en-US" b="1" dirty="0" smtClean="0"/>
                <a:t>REUSABILIDADE</a:t>
              </a:r>
              <a:endParaRPr lang="en-US" b="1" dirty="0"/>
            </a:p>
          </p:txBody>
        </p:sp>
      </p:grpSp>
      <p:grpSp>
        <p:nvGrpSpPr>
          <p:cNvPr id="14" name="Group 13"/>
          <p:cNvGrpSpPr/>
          <p:nvPr/>
        </p:nvGrpSpPr>
        <p:grpSpPr>
          <a:xfrm>
            <a:off x="5796136" y="5517232"/>
            <a:ext cx="2880320" cy="1008112"/>
            <a:chOff x="4644008" y="2204864"/>
            <a:chExt cx="2880320" cy="1008112"/>
          </a:xfrm>
        </p:grpSpPr>
        <p:sp>
          <p:nvSpPr>
            <p:cNvPr id="8" name="Stored Data 7"/>
            <p:cNvSpPr/>
            <p:nvPr/>
          </p:nvSpPr>
          <p:spPr>
            <a:xfrm>
              <a:off x="4644008" y="2204864"/>
              <a:ext cx="2880320" cy="1008112"/>
            </a:xfrm>
            <a:prstGeom prst="flowChartOnlineStora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60032" y="2492896"/>
              <a:ext cx="1944216" cy="369332"/>
            </a:xfrm>
            <a:prstGeom prst="rect">
              <a:avLst/>
            </a:prstGeom>
            <a:noFill/>
          </p:spPr>
          <p:txBody>
            <a:bodyPr wrap="square" rtlCol="0">
              <a:spAutoFit/>
            </a:bodyPr>
            <a:lstStyle/>
            <a:p>
              <a:pPr algn="ctr"/>
              <a:r>
                <a:rPr lang="en-US" b="1" dirty="0" smtClean="0"/>
                <a:t>ADAPTABILIDADE</a:t>
              </a:r>
              <a:endParaRPr lang="en-US" b="1" dirty="0"/>
            </a:p>
          </p:txBody>
        </p:sp>
      </p:grpSp>
      <p:grpSp>
        <p:nvGrpSpPr>
          <p:cNvPr id="15" name="Group 14"/>
          <p:cNvGrpSpPr/>
          <p:nvPr/>
        </p:nvGrpSpPr>
        <p:grpSpPr>
          <a:xfrm>
            <a:off x="3203848" y="3140968"/>
            <a:ext cx="2664296" cy="2016224"/>
            <a:chOff x="5292080" y="3645024"/>
            <a:chExt cx="2664296" cy="2016224"/>
          </a:xfrm>
        </p:grpSpPr>
        <p:sp>
          <p:nvSpPr>
            <p:cNvPr id="10" name="Extract 9"/>
            <p:cNvSpPr/>
            <p:nvPr/>
          </p:nvSpPr>
          <p:spPr>
            <a:xfrm>
              <a:off x="5292080" y="3645024"/>
              <a:ext cx="2664296" cy="2016224"/>
            </a:xfrm>
            <a:prstGeom prst="flowChartExtra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652120" y="5157192"/>
              <a:ext cx="1944216" cy="369332"/>
            </a:xfrm>
            <a:prstGeom prst="rect">
              <a:avLst/>
            </a:prstGeom>
            <a:noFill/>
          </p:spPr>
          <p:txBody>
            <a:bodyPr wrap="square" rtlCol="0">
              <a:spAutoFit/>
            </a:bodyPr>
            <a:lstStyle/>
            <a:p>
              <a:pPr algn="ctr"/>
              <a:r>
                <a:rPr lang="en-US" b="1" dirty="0" smtClean="0"/>
                <a:t>ACESSIBILIDADE</a:t>
              </a:r>
              <a:endParaRPr lang="en-US" b="1" dirty="0"/>
            </a:p>
          </p:txBody>
        </p:sp>
      </p:grpSp>
      <p:grpSp>
        <p:nvGrpSpPr>
          <p:cNvPr id="20" name="Group 19"/>
          <p:cNvGrpSpPr/>
          <p:nvPr/>
        </p:nvGrpSpPr>
        <p:grpSpPr>
          <a:xfrm>
            <a:off x="251520" y="5445224"/>
            <a:ext cx="2952328" cy="1296144"/>
            <a:chOff x="251520" y="5445224"/>
            <a:chExt cx="2952328" cy="1296144"/>
          </a:xfrm>
        </p:grpSpPr>
        <p:sp>
          <p:nvSpPr>
            <p:cNvPr id="12" name="Direct Access Storage 11"/>
            <p:cNvSpPr/>
            <p:nvPr/>
          </p:nvSpPr>
          <p:spPr>
            <a:xfrm>
              <a:off x="251520" y="5445224"/>
              <a:ext cx="2952328" cy="1296144"/>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95536" y="5877272"/>
              <a:ext cx="1944216" cy="369332"/>
            </a:xfrm>
            <a:prstGeom prst="rect">
              <a:avLst/>
            </a:prstGeom>
            <a:noFill/>
          </p:spPr>
          <p:txBody>
            <a:bodyPr wrap="square" rtlCol="0">
              <a:spAutoFit/>
            </a:bodyPr>
            <a:lstStyle/>
            <a:p>
              <a:pPr algn="ctr"/>
              <a:r>
                <a:rPr lang="en-US" b="1" dirty="0" smtClean="0"/>
                <a:t>DURABILIDADE</a:t>
              </a:r>
              <a:endParaRPr lang="en-US" b="1" dirty="0"/>
            </a:p>
          </p:txBody>
        </p:sp>
      </p:grpSp>
      <p:grpSp>
        <p:nvGrpSpPr>
          <p:cNvPr id="17" name="Group 16"/>
          <p:cNvGrpSpPr/>
          <p:nvPr/>
        </p:nvGrpSpPr>
        <p:grpSpPr>
          <a:xfrm>
            <a:off x="6372200" y="3212976"/>
            <a:ext cx="2232248" cy="1872208"/>
            <a:chOff x="4860032" y="3356992"/>
            <a:chExt cx="2232248" cy="1872208"/>
          </a:xfrm>
        </p:grpSpPr>
        <p:sp>
          <p:nvSpPr>
            <p:cNvPr id="18" name="Multidocument 17"/>
            <p:cNvSpPr/>
            <p:nvPr/>
          </p:nvSpPr>
          <p:spPr>
            <a:xfrm>
              <a:off x="4860032" y="3356992"/>
              <a:ext cx="2232248" cy="1872208"/>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932040" y="4077072"/>
              <a:ext cx="1944216" cy="369332"/>
            </a:xfrm>
            <a:prstGeom prst="rect">
              <a:avLst/>
            </a:prstGeom>
            <a:noFill/>
          </p:spPr>
          <p:txBody>
            <a:bodyPr wrap="square" rtlCol="0">
              <a:spAutoFit/>
            </a:bodyPr>
            <a:lstStyle/>
            <a:p>
              <a:pPr algn="ctr"/>
              <a:r>
                <a:rPr lang="en-US" b="1" dirty="0" smtClean="0"/>
                <a:t>METADADOS</a:t>
              </a:r>
              <a:endParaRPr lang="en-US" b="1" dirty="0"/>
            </a:p>
          </p:txBody>
        </p:sp>
      </p:grpSp>
      <p:sp>
        <p:nvSpPr>
          <p:cNvPr id="5" name="Rectangle 4"/>
          <p:cNvSpPr/>
          <p:nvPr/>
        </p:nvSpPr>
        <p:spPr>
          <a:xfrm>
            <a:off x="4139952" y="2348880"/>
            <a:ext cx="4572000" cy="646331"/>
          </a:xfrm>
          <a:prstGeom prst="rect">
            <a:avLst/>
          </a:prstGeom>
        </p:spPr>
        <p:txBody>
          <a:bodyPr>
            <a:spAutoFit/>
          </a:bodyPr>
          <a:lstStyle/>
          <a:p>
            <a:pPr algn="ctr"/>
            <a:r>
              <a:rPr lang="pt-BR" dirty="0" smtClean="0"/>
              <a:t>As características </a:t>
            </a:r>
            <a:r>
              <a:rPr lang="pt-BR" dirty="0"/>
              <a:t>e elementos que compõe os Objetos de aprendizagem </a:t>
            </a:r>
            <a:r>
              <a:rPr lang="pt-BR" dirty="0" smtClean="0"/>
              <a:t>são:</a:t>
            </a:r>
            <a:endParaRPr lang="en-US" dirty="0"/>
          </a:p>
        </p:txBody>
      </p:sp>
    </p:spTree>
    <p:extLst>
      <p:ext uri="{BB962C8B-B14F-4D97-AF65-F5344CB8AC3E}">
        <p14:creationId xmlns:p14="http://schemas.microsoft.com/office/powerpoint/2010/main" val="305996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2000"/>
                                        <p:tgtEl>
                                          <p:spTgt spid="15"/>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435</TotalTime>
  <Words>3818</Words>
  <Application>Microsoft Macintosh PowerPoint</Application>
  <PresentationFormat>On-screen Show (4:3)</PresentationFormat>
  <Paragraphs>252</Paragraphs>
  <Slides>36</Slides>
  <Notes>21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Tema do Office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Dragon</dc:creator>
  <cp:lastModifiedBy>Maria Cristina Prado Vasques</cp:lastModifiedBy>
  <cp:revision>92</cp:revision>
  <cp:lastPrinted>2017-09-15T14:35:48Z</cp:lastPrinted>
  <dcterms:created xsi:type="dcterms:W3CDTF">2014-07-31T15:12:21Z</dcterms:created>
  <dcterms:modified xsi:type="dcterms:W3CDTF">2017-09-20T14:23:25Z</dcterms:modified>
</cp:coreProperties>
</file>