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56" r:id="rId4"/>
    <p:sldId id="266" r:id="rId5"/>
    <p:sldId id="267" r:id="rId6"/>
    <p:sldId id="268" r:id="rId7"/>
    <p:sldId id="271" r:id="rId8"/>
    <p:sldId id="269" r:id="rId9"/>
    <p:sldId id="258" r:id="rId10"/>
    <p:sldId id="270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38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87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13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577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6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80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11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76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43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86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773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62163-D964-4533-A077-82F3DBEC00A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928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janesft@gmail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rogerioband@hotmail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115616" y="2492896"/>
            <a:ext cx="6912768" cy="3133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REESTRUTURAÇÃO METODOLÓGICA DOS CURSOS DE PÓS-GRADUAÇÃO A PARTIR DA METODOLOGIA </a:t>
            </a:r>
            <a:r>
              <a:rPr lang="pt-B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ATIVA</a:t>
            </a:r>
          </a:p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pt-BR" sz="1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pt-BR" sz="16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BR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Janes Fidelis Tomelin</a:t>
            </a:r>
            <a:endParaRPr lang="pt-B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BR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Rogério Bandeira de Melo Moreira</a:t>
            </a:r>
            <a:endParaRPr lang="pt-BR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26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115616" y="2492896"/>
            <a:ext cx="6912768" cy="3803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b="1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REESTRUTURAÇÃO METODOLÓGICA DOS CURSOS DE PÓS-GRADUAÇÃO A PARTIR DA METODOLOGIA </a:t>
            </a:r>
            <a:r>
              <a:rPr lang="pt-BR" sz="2400" b="1" i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ATIVA</a:t>
            </a:r>
          </a:p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pt-BR" sz="1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pt-BR" sz="16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BR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Janes </a:t>
            </a:r>
            <a:r>
              <a:rPr lang="pt-BR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Fidelis </a:t>
            </a:r>
            <a:r>
              <a:rPr lang="pt-BR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Tomelin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BR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janesft@gmail.com</a:t>
            </a:r>
            <a:endParaRPr lang="pt-BR" sz="16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BR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Rogério Bandeira de Melo </a:t>
            </a:r>
            <a:r>
              <a:rPr lang="pt-BR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Moreira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BR" dirty="0" smtClean="0">
                <a:hlinkClick r:id="rId4"/>
              </a:rPr>
              <a:t>rogerioband@hotmail.com</a:t>
            </a:r>
            <a:endParaRPr lang="pt-BR" dirty="0" smtClean="0"/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79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817534" y="2006937"/>
            <a:ext cx="7920880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000" b="1" dirty="0" smtClean="0"/>
              <a:t>DIAGNÓSTICO</a:t>
            </a:r>
            <a:r>
              <a:rPr lang="pt-BR" sz="2000" dirty="0" smtClean="0"/>
              <a:t> – </a:t>
            </a:r>
            <a:r>
              <a:rPr lang="pt-BR" sz="2000" dirty="0" smtClean="0"/>
              <a:t>2015</a:t>
            </a:r>
            <a:r>
              <a:rPr lang="pt-BR" sz="2000" dirty="0"/>
              <a:t>,</a:t>
            </a:r>
            <a:r>
              <a:rPr lang="pt-BR" sz="2000" dirty="0" smtClean="0"/>
              <a:t> o </a:t>
            </a:r>
            <a:r>
              <a:rPr lang="pt-BR" sz="2000" dirty="0"/>
              <a:t>EAD Laureate realizou um grande processo de diagnóstico com os materiais que estavam disponíveis aos estudantes utilizados nos seus cursos.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000" b="1" dirty="0" smtClean="0"/>
              <a:t>CONSTATAÇÃO</a:t>
            </a:r>
            <a:r>
              <a:rPr lang="pt-BR" sz="2000" dirty="0" smtClean="0"/>
              <a:t> - Ao </a:t>
            </a:r>
            <a:r>
              <a:rPr lang="pt-BR" sz="2000" dirty="0"/>
              <a:t>final do processo: constatado que aproximadamente 80% dos materiais necessitavam de revisão na sua </a:t>
            </a:r>
            <a:r>
              <a:rPr lang="pt-BR" sz="2000" dirty="0" smtClean="0"/>
              <a:t>totalidade ou </a:t>
            </a:r>
            <a:r>
              <a:rPr lang="pt-BR" sz="2000" dirty="0"/>
              <a:t>em grande parte.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000" b="1" dirty="0" smtClean="0"/>
              <a:t>REESTRUTURAÇÃO</a:t>
            </a:r>
            <a:r>
              <a:rPr lang="pt-BR" sz="2000" dirty="0" smtClean="0"/>
              <a:t>: </a:t>
            </a:r>
            <a:r>
              <a:rPr lang="pt-BR" sz="2000" dirty="0"/>
              <a:t>grande reestruturação dos materiais instrucionais a partir da Metodologia Ativa e com os fundamentos da Pedagogia da Dúvida e da Aprendizagem Significativa, de </a:t>
            </a:r>
            <a:r>
              <a:rPr lang="pt-BR" sz="2000" dirty="0" err="1" smtClean="0"/>
              <a:t>Ausubel</a:t>
            </a:r>
            <a:r>
              <a:rPr lang="pt-BR" sz="2000" dirty="0"/>
              <a:t> </a:t>
            </a:r>
            <a:r>
              <a:rPr lang="pt-BR" sz="2000" dirty="0"/>
              <a:t>e</a:t>
            </a:r>
            <a:r>
              <a:rPr lang="pt-BR" sz="2000" dirty="0" smtClean="0"/>
              <a:t> Novak.</a:t>
            </a:r>
            <a:endParaRPr lang="pt-BR" sz="2000" dirty="0"/>
          </a:p>
        </p:txBody>
      </p:sp>
      <p:sp>
        <p:nvSpPr>
          <p:cNvPr id="5" name="Retângulo 4"/>
          <p:cNvSpPr/>
          <p:nvPr/>
        </p:nvSpPr>
        <p:spPr>
          <a:xfrm>
            <a:off x="827584" y="1536937"/>
            <a:ext cx="6912768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b="1" dirty="0"/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397777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827584" y="1536937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400" b="1" dirty="0"/>
              <a:t>A METODOLOGIA ATIVA COMO BASE </a:t>
            </a:r>
            <a:endParaRPr lang="pt-BR" sz="2400" dirty="0"/>
          </a:p>
        </p:txBody>
      </p:sp>
      <p:sp>
        <p:nvSpPr>
          <p:cNvPr id="6" name="Retângulo 5"/>
          <p:cNvSpPr/>
          <p:nvPr/>
        </p:nvSpPr>
        <p:spPr>
          <a:xfrm>
            <a:off x="827584" y="2348880"/>
            <a:ext cx="2975722" cy="2814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000" dirty="0"/>
              <a:t>Como detalhamento da metodologia utilizada, quatro pilares alicerçados na Metodologia Ativa foram utilizados na reestruturação dos cursos:</a:t>
            </a:r>
          </a:p>
        </p:txBody>
      </p:sp>
      <p:pic>
        <p:nvPicPr>
          <p:cNvPr id="8" name="Imagem 7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98"/>
          <a:stretch/>
        </p:blipFill>
        <p:spPr bwMode="auto">
          <a:xfrm>
            <a:off x="3779912" y="1536937"/>
            <a:ext cx="6117457" cy="44796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Retângulo 8"/>
          <p:cNvSpPr/>
          <p:nvPr/>
        </p:nvSpPr>
        <p:spPr>
          <a:xfrm>
            <a:off x="3803306" y="6096785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1000"/>
              </a:spcAft>
            </a:pPr>
            <a:r>
              <a:rPr lang="pt-BR" sz="1400" dirty="0"/>
              <a:t>Figura 1. Quatro pilares da metodologia ativa utilizados na Pós-graduação do EAD Laureate. Fonte: OS AUTORES</a:t>
            </a:r>
          </a:p>
        </p:txBody>
      </p:sp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827584" y="1536937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400" b="1" dirty="0"/>
              <a:t>ESTRUTURA PEDAGÓGICA DAS DISCIPLINAS</a:t>
            </a:r>
            <a:endParaRPr lang="pt-BR" sz="2400" dirty="0"/>
          </a:p>
        </p:txBody>
      </p:sp>
      <p:pic>
        <p:nvPicPr>
          <p:cNvPr id="5" name="Imagem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56" r="19761"/>
          <a:stretch/>
        </p:blipFill>
        <p:spPr bwMode="auto">
          <a:xfrm>
            <a:off x="1763688" y="2189221"/>
            <a:ext cx="5504331" cy="404122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tângulo 3"/>
          <p:cNvSpPr/>
          <p:nvPr/>
        </p:nvSpPr>
        <p:spPr>
          <a:xfrm>
            <a:off x="683568" y="6308776"/>
            <a:ext cx="76500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pt-BR" sz="1400" dirty="0"/>
              <a:t>Figura 2. Estruturação Pedagógica das disciplinas da Pós-graduação EAD Laureate. Fonte: OS AUTORES.</a:t>
            </a:r>
          </a:p>
        </p:txBody>
      </p:sp>
    </p:spTree>
    <p:extLst>
      <p:ext uri="{BB962C8B-B14F-4D97-AF65-F5344CB8AC3E}">
        <p14:creationId xmlns:p14="http://schemas.microsoft.com/office/powerpoint/2010/main" val="159696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850120" y="2218399"/>
            <a:ext cx="7898343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Outro pilar importante na construção das disciplinas a partir da metodologia ativa é a </a:t>
            </a: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Aprendizagem Significativa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pt-BR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pt-BR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pt-BR" sz="2000" i="1" dirty="0"/>
              <a:t>A essência do processo de aprendizagem significativa é que as </a:t>
            </a:r>
            <a:r>
              <a:rPr lang="pt-BR" sz="2000" i="1" dirty="0" smtClean="0"/>
              <a:t>ideias </a:t>
            </a:r>
            <a:r>
              <a:rPr lang="pt-BR" sz="2000" i="1" dirty="0"/>
              <a:t>expressas simbolicamente são relacionadas às informações previamente adquiridas pelo aluno através de uma relação não arbitrária e substantiva (não literal</a:t>
            </a:r>
            <a:r>
              <a:rPr lang="pt-BR" sz="2000" i="1" dirty="0" smtClean="0"/>
              <a:t>)”. </a:t>
            </a:r>
            <a:r>
              <a:rPr lang="pt-BR" sz="1400" dirty="0"/>
              <a:t>(AUSUBEL; NOVAK; HANESIAN, 1980, p. 34).</a:t>
            </a:r>
            <a:endParaRPr lang="pt-B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827584" y="1536937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400" b="1" dirty="0"/>
              <a:t>A METODOLOGIA ATIVA COMO BASE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48113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850120" y="2218399"/>
            <a:ext cx="782633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P</a:t>
            </a:r>
            <a:r>
              <a:rPr lang="pt-BR" sz="2800" dirty="0" smtClean="0"/>
              <a:t>ara </a:t>
            </a:r>
            <a:r>
              <a:rPr lang="pt-BR" sz="2800" dirty="0"/>
              <a:t>a construção de todas os </a:t>
            </a:r>
            <a:r>
              <a:rPr lang="pt-BR" sz="2800" dirty="0" smtClean="0"/>
              <a:t>materiais: contratação de professores </a:t>
            </a:r>
            <a:r>
              <a:rPr lang="pt-BR" sz="2800" dirty="0"/>
              <a:t>da casa e outros convidados </a:t>
            </a:r>
            <a:r>
              <a:rPr lang="pt-BR" sz="2800" i="1" dirty="0"/>
              <a:t>experts</a:t>
            </a:r>
            <a:r>
              <a:rPr lang="pt-BR" sz="2800" dirty="0"/>
              <a:t> de suas respectivas áreas. </a:t>
            </a:r>
            <a:endParaRPr lang="pt-BR" sz="2800" dirty="0" smtClean="0"/>
          </a:p>
          <a:p>
            <a:endParaRPr lang="pt-BR" sz="2800" dirty="0" smtClean="0"/>
          </a:p>
          <a:p>
            <a:pPr lvl="1"/>
            <a:r>
              <a:rPr lang="pt-BR" sz="2800" i="1" dirty="0" smtClean="0"/>
              <a:t>Para </a:t>
            </a:r>
            <a:r>
              <a:rPr lang="pt-BR" sz="2800" i="1" dirty="0"/>
              <a:t>cada disciplina, foi convidado um professor(a) que produziu os materiais a partir das ementas estabelecidas pelas coordenações de curso e documentada no Projeto Pedagógico de Curso – PPC. </a:t>
            </a:r>
          </a:p>
          <a:p>
            <a:r>
              <a:rPr lang="pt-BR" sz="2800" dirty="0"/>
              <a:t> </a:t>
            </a:r>
          </a:p>
        </p:txBody>
      </p:sp>
      <p:sp>
        <p:nvSpPr>
          <p:cNvPr id="6" name="Retângulo 5"/>
          <p:cNvSpPr/>
          <p:nvPr/>
        </p:nvSpPr>
        <p:spPr>
          <a:xfrm>
            <a:off x="827584" y="1536937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400" b="1" dirty="0" smtClean="0"/>
              <a:t>CONSIDERAÇÕES FINAIS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72662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850120" y="2218399"/>
            <a:ext cx="81143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/>
              <a:t>Para </a:t>
            </a:r>
            <a:r>
              <a:rPr lang="pt-BR" sz="2800" dirty="0"/>
              <a:t>um dos cursos desenvolvidos, como Comunicação e Marketing que faz parte do portfólio de cursos de Pós-graduação, os resultados foram significativos.  </a:t>
            </a:r>
            <a:endParaRPr lang="pt-BR" sz="2800" dirty="0" smtClean="0"/>
          </a:p>
          <a:p>
            <a:endParaRPr lang="pt-BR" sz="2800" dirty="0" smtClean="0"/>
          </a:p>
          <a:p>
            <a:pPr lvl="1"/>
            <a:r>
              <a:rPr lang="pt-BR" sz="2800" i="1" dirty="0" smtClean="0"/>
              <a:t>O </a:t>
            </a:r>
            <a:r>
              <a:rPr lang="pt-BR" sz="2800" i="1" dirty="0"/>
              <a:t>engajamento dos estudantes, que antes da intervenção era na casa dos 60%, passou para </a:t>
            </a:r>
            <a:r>
              <a:rPr lang="pt-BR" sz="2800" b="1" i="1" dirty="0"/>
              <a:t>significativos 80%. </a:t>
            </a:r>
            <a:r>
              <a:rPr lang="pt-BR" sz="2800" i="1" dirty="0"/>
              <a:t>A participação das </a:t>
            </a:r>
            <a:r>
              <a:rPr lang="pt-BR" sz="2800" i="1" dirty="0" err="1"/>
              <a:t>webconferências</a:t>
            </a:r>
            <a:r>
              <a:rPr lang="pt-BR" sz="2800" i="1" dirty="0"/>
              <a:t> cresceu </a:t>
            </a:r>
            <a:r>
              <a:rPr lang="pt-BR" sz="2800" i="1" dirty="0" smtClean="0"/>
              <a:t>e </a:t>
            </a:r>
            <a:r>
              <a:rPr lang="pt-BR" sz="2800" i="1" dirty="0"/>
              <a:t>a evasão passou da casa de 40% para </a:t>
            </a:r>
            <a:r>
              <a:rPr lang="pt-BR" sz="2800" b="1" i="1" dirty="0"/>
              <a:t>25% </a:t>
            </a:r>
            <a:r>
              <a:rPr lang="pt-BR" sz="2800" i="1" dirty="0"/>
              <a:t>ao final de 2016.</a:t>
            </a:r>
          </a:p>
        </p:txBody>
      </p:sp>
      <p:sp>
        <p:nvSpPr>
          <p:cNvPr id="6" name="Retângulo 5"/>
          <p:cNvSpPr/>
          <p:nvPr/>
        </p:nvSpPr>
        <p:spPr>
          <a:xfrm>
            <a:off x="827584" y="1536937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400" b="1" dirty="0" smtClean="0"/>
              <a:t>CONSIDERAÇÕES FINAIS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65906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850120" y="2218399"/>
            <a:ext cx="739428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A exigência por </a:t>
            </a:r>
            <a:r>
              <a:rPr lang="pt-BR" sz="2800" b="1" dirty="0"/>
              <a:t>conteúdos significativos e ferramentas que possam utilizar rapidamente</a:t>
            </a:r>
            <a:r>
              <a:rPr lang="pt-BR" sz="2800" dirty="0"/>
              <a:t> no seu </a:t>
            </a:r>
            <a:r>
              <a:rPr lang="pt-BR" sz="2800" dirty="0" smtClean="0"/>
              <a:t>trabalho, </a:t>
            </a:r>
            <a:r>
              <a:rPr lang="pt-BR" sz="2800" dirty="0"/>
              <a:t>tem feito com que os cursos se moldem à uma nova realidade. </a:t>
            </a:r>
            <a:endParaRPr lang="pt-BR" sz="2800" dirty="0" smtClean="0"/>
          </a:p>
          <a:p>
            <a:endParaRPr lang="pt-BR" sz="2800" i="1" dirty="0"/>
          </a:p>
          <a:p>
            <a:r>
              <a:rPr lang="pt-BR" sz="2800" dirty="0"/>
              <a:t>A possibilidade de </a:t>
            </a:r>
            <a:r>
              <a:rPr lang="pt-BR" sz="2800" b="1" dirty="0"/>
              <a:t>conectivismo e a facilidade do acesso à informação,</a:t>
            </a:r>
            <a:r>
              <a:rPr lang="pt-BR" sz="2800" dirty="0"/>
              <a:t> faz com que professores e estudantes se tornem cada vez mais próximos com uma troca </a:t>
            </a:r>
            <a:r>
              <a:rPr lang="pt-BR" sz="2800" dirty="0" smtClean="0"/>
              <a:t>de </a:t>
            </a:r>
            <a:r>
              <a:rPr lang="pt-BR" sz="2800" dirty="0"/>
              <a:t>informações. </a:t>
            </a:r>
            <a:endParaRPr lang="pt-BR" sz="2800" dirty="0" smtClean="0"/>
          </a:p>
        </p:txBody>
      </p:sp>
      <p:sp>
        <p:nvSpPr>
          <p:cNvPr id="6" name="Retângulo 5"/>
          <p:cNvSpPr/>
          <p:nvPr/>
        </p:nvSpPr>
        <p:spPr>
          <a:xfrm>
            <a:off x="827584" y="1536937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400" b="1" dirty="0" smtClean="0"/>
              <a:t>CONSIDERAÇÕES FINAIS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24231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850120" y="2218399"/>
            <a:ext cx="775432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/>
              <a:t>O </a:t>
            </a:r>
            <a:r>
              <a:rPr lang="pt-BR" sz="2800" dirty="0"/>
              <a:t>acesso e o desenvolvimento </a:t>
            </a:r>
            <a:r>
              <a:rPr lang="pt-BR" sz="2800" dirty="0" smtClean="0"/>
              <a:t>da </a:t>
            </a:r>
            <a:r>
              <a:rPr lang="pt-BR" sz="2800" dirty="0"/>
              <a:t>tecnologia proporcionam uma possibilidade de </a:t>
            </a:r>
            <a:r>
              <a:rPr lang="pt-BR" sz="2800" b="1" dirty="0"/>
              <a:t>autonomia maior ao professor</a:t>
            </a:r>
            <a:r>
              <a:rPr lang="pt-BR" sz="2800" dirty="0"/>
              <a:t>. </a:t>
            </a:r>
            <a:endParaRPr lang="pt-BR" sz="2800" dirty="0" smtClean="0"/>
          </a:p>
          <a:p>
            <a:endParaRPr lang="pt-BR" sz="2800" i="1" dirty="0"/>
          </a:p>
          <a:p>
            <a:r>
              <a:rPr lang="pt-BR" sz="2800" dirty="0"/>
              <a:t>A experiência com os estudantes conduzidos para a construção do conhecimento através do </a:t>
            </a:r>
            <a:r>
              <a:rPr lang="pt-BR" sz="2800" b="1" i="1" dirty="0"/>
              <a:t>Case</a:t>
            </a:r>
            <a:r>
              <a:rPr lang="pt-BR" sz="2800" b="1" dirty="0"/>
              <a:t>, da Contextualização, Oficina e Atividades avaliativas, </a:t>
            </a:r>
            <a:r>
              <a:rPr lang="pt-BR" sz="2800" dirty="0"/>
              <a:t>apresentam importantes </a:t>
            </a:r>
            <a:r>
              <a:rPr lang="pt-BR" sz="2800" b="1" dirty="0"/>
              <a:t>desafios como a capacitação técnica do corpo docente</a:t>
            </a:r>
            <a:r>
              <a:rPr lang="pt-BR" sz="2800" dirty="0"/>
              <a:t>, curadoria dos professores e uso da linguagem adequada. </a:t>
            </a:r>
            <a:endParaRPr lang="pt-BR" sz="2800" i="1" dirty="0"/>
          </a:p>
        </p:txBody>
      </p:sp>
      <p:sp>
        <p:nvSpPr>
          <p:cNvPr id="6" name="Retângulo 5"/>
          <p:cNvSpPr/>
          <p:nvPr/>
        </p:nvSpPr>
        <p:spPr>
          <a:xfrm>
            <a:off x="827584" y="1536937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400" b="1" dirty="0" smtClean="0"/>
              <a:t>CONSIDERAÇÕES FINAIS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82826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501</Words>
  <Application>Microsoft Office PowerPoint</Application>
  <PresentationFormat>Apresentação na tela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Janes Fidélis Tomelin</cp:lastModifiedBy>
  <cp:revision>11</cp:revision>
  <dcterms:created xsi:type="dcterms:W3CDTF">2014-07-31T15:12:21Z</dcterms:created>
  <dcterms:modified xsi:type="dcterms:W3CDTF">2017-09-20T14:08:18Z</dcterms:modified>
</cp:coreProperties>
</file>