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3"/>
  </p:notesMasterIdLst>
  <p:sldIdLst>
    <p:sldId id="256" r:id="rId2"/>
    <p:sldId id="371" r:id="rId3"/>
    <p:sldId id="345" r:id="rId4"/>
    <p:sldId id="373" r:id="rId5"/>
    <p:sldId id="374" r:id="rId6"/>
    <p:sldId id="375" r:id="rId7"/>
    <p:sldId id="372" r:id="rId8"/>
    <p:sldId id="349" r:id="rId9"/>
    <p:sldId id="355" r:id="rId10"/>
    <p:sldId id="354" r:id="rId11"/>
    <p:sldId id="353" r:id="rId12"/>
    <p:sldId id="347" r:id="rId13"/>
    <p:sldId id="346" r:id="rId14"/>
    <p:sldId id="350" r:id="rId15"/>
    <p:sldId id="352" r:id="rId16"/>
    <p:sldId id="356" r:id="rId17"/>
    <p:sldId id="357" r:id="rId18"/>
    <p:sldId id="358" r:id="rId19"/>
    <p:sldId id="359" r:id="rId20"/>
    <p:sldId id="360" r:id="rId21"/>
    <p:sldId id="361" r:id="rId22"/>
    <p:sldId id="362" r:id="rId23"/>
    <p:sldId id="364" r:id="rId24"/>
    <p:sldId id="365" r:id="rId25"/>
    <p:sldId id="366" r:id="rId26"/>
    <p:sldId id="367" r:id="rId27"/>
    <p:sldId id="368" r:id="rId28"/>
    <p:sldId id="369" r:id="rId29"/>
    <p:sldId id="370" r:id="rId30"/>
    <p:sldId id="376" r:id="rId31"/>
    <p:sldId id="377"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2"/>
    <a:srgbClr val="FFF10B"/>
    <a:srgbClr val="CC006A"/>
    <a:srgbClr val="F3AAC8"/>
    <a:srgbClr val="00B0F0"/>
    <a:srgbClr val="FFFF99"/>
    <a:srgbClr val="FF99FF"/>
    <a:srgbClr val="66CCFF"/>
    <a:srgbClr val="FFCCFF"/>
    <a:srgbClr val="F9D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5179"/>
  </p:normalViewPr>
  <p:slideViewPr>
    <p:cSldViewPr snapToGrid="0">
      <p:cViewPr>
        <p:scale>
          <a:sx n="120" d="100"/>
          <a:sy n="120" d="100"/>
        </p:scale>
        <p:origin x="240" y="4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14A01-20D6-D440-A2B4-1725DAACC8CC}" type="datetimeFigureOut">
              <a:rPr lang="pt-BR" smtClean="0"/>
              <a:t>19/09/2017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Clique para editar os estilos de texto mestres</a:t>
            </a:r>
          </a:p>
          <a:p>
            <a:pPr lvl="1"/>
            <a:r>
              <a:rPr lang="en-US" smtClean="0"/>
              <a:t>Segundo nível</a:t>
            </a:r>
          </a:p>
          <a:p>
            <a:pPr lvl="2"/>
            <a:r>
              <a:rPr lang="en-US" smtClean="0"/>
              <a:t>Terceiro nível</a:t>
            </a:r>
          </a:p>
          <a:p>
            <a:pPr lvl="3"/>
            <a:r>
              <a:rPr lang="en-US" smtClean="0"/>
              <a:t>Quarto nível</a:t>
            </a:r>
          </a:p>
          <a:p>
            <a:pPr lvl="4"/>
            <a:r>
              <a:rPr lang="en-US"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1F87F-FCDF-5445-A954-51FAC100E887}" type="slidenum">
              <a:rPr lang="pt-BR" smtClean="0"/>
              <a:t>‹nº›</a:t>
            </a:fld>
            <a:endParaRPr lang="pt-BR"/>
          </a:p>
        </p:txBody>
      </p:sp>
    </p:spTree>
    <p:extLst>
      <p:ext uri="{BB962C8B-B14F-4D97-AF65-F5344CB8AC3E}">
        <p14:creationId xmlns:p14="http://schemas.microsoft.com/office/powerpoint/2010/main" val="116643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365676A1-A9D3-48B1-B5EC-D52B9098ACD0}" type="slidenum">
              <a:rPr lang="pt-BR" smtClean="0"/>
              <a:pPr/>
              <a:t>16</a:t>
            </a:fld>
            <a:endParaRPr lang="pt-BR"/>
          </a:p>
        </p:txBody>
      </p:sp>
    </p:spTree>
    <p:extLst>
      <p:ext uri="{BB962C8B-B14F-4D97-AF65-F5344CB8AC3E}">
        <p14:creationId xmlns:p14="http://schemas.microsoft.com/office/powerpoint/2010/main" val="4065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userDrawn="1"/>
        </p:nvSpPr>
        <p:spPr>
          <a:xfrm>
            <a:off x="0" y="0"/>
            <a:ext cx="9144000" cy="33488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028949" y="3843140"/>
            <a:ext cx="5556319" cy="1463040"/>
          </a:xfrm>
        </p:spPr>
        <p:txBody>
          <a:bodyPr anchor="t">
            <a:normAutofit/>
          </a:bodyPr>
          <a:lstStyle>
            <a:lvl1pPr algn="l">
              <a:defRPr sz="4400" spc="200" baseline="0">
                <a:solidFill>
                  <a:srgbClr val="00B0F0"/>
                </a:solidFill>
              </a:defRPr>
            </a:lvl1pPr>
          </a:lstStyle>
          <a:p>
            <a:r>
              <a:rPr lang="pt-BR" dirty="0" smtClean="0"/>
              <a:t>Clique para editar o título mestre</a:t>
            </a:r>
            <a:endParaRPr lang="en-US" dirty="0"/>
          </a:p>
        </p:txBody>
      </p:sp>
      <p:sp>
        <p:nvSpPr>
          <p:cNvPr id="3" name="Subtitle 2"/>
          <p:cNvSpPr>
            <a:spLocks noGrp="1"/>
          </p:cNvSpPr>
          <p:nvPr>
            <p:ph type="subTitle" idx="1" hasCustomPrompt="1"/>
          </p:nvPr>
        </p:nvSpPr>
        <p:spPr>
          <a:xfrm>
            <a:off x="3037860" y="5175555"/>
            <a:ext cx="5677890" cy="1153993"/>
          </a:xfrm>
        </p:spPr>
        <p:txBody>
          <a:bodyPr lIns="91440" rIns="91440" anchor="t">
            <a:normAutofit/>
          </a:bodyPr>
          <a:lstStyle>
            <a:lvl1pPr marL="0" indent="0" algn="l">
              <a:lnSpc>
                <a:spcPct val="100000"/>
              </a:lnSpc>
              <a:spcBef>
                <a:spcPts val="0"/>
              </a:spcBef>
              <a:buNone/>
              <a:defRPr sz="1600">
                <a:solidFill>
                  <a:schemeClr val="bg1">
                    <a:lumMod val="50000"/>
                  </a:schemeClr>
                </a:solidFill>
                <a:latin typeface="+mn-lt"/>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pt-BR" dirty="0" smtClean="0"/>
              <a:t>Prof. Dr. Patrícia </a:t>
            </a:r>
            <a:r>
              <a:rPr lang="pt-BR" dirty="0" err="1" smtClean="0"/>
              <a:t>Lupion</a:t>
            </a:r>
            <a:r>
              <a:rPr lang="pt-BR" dirty="0" smtClean="0"/>
              <a:t> Torres</a:t>
            </a:r>
          </a:p>
        </p:txBody>
      </p:sp>
      <p:sp>
        <p:nvSpPr>
          <p:cNvPr id="5" name="Footer Placeholder 4"/>
          <p:cNvSpPr>
            <a:spLocks noGrp="1"/>
          </p:cNvSpPr>
          <p:nvPr>
            <p:ph type="ftr" sz="quarter" idx="11"/>
          </p:nvPr>
        </p:nvSpPr>
        <p:spPr>
          <a:xfrm>
            <a:off x="3016332" y="6470704"/>
            <a:ext cx="5041961" cy="274320"/>
          </a:xfrm>
        </p:spPr>
        <p:txBody>
          <a:bodyPr/>
          <a:lstStyle/>
          <a:p>
            <a:endParaRPr lang="pt-BR" dirty="0"/>
          </a:p>
        </p:txBody>
      </p:sp>
      <p:sp>
        <p:nvSpPr>
          <p:cNvPr id="6" name="Slide Number Placeholder 5"/>
          <p:cNvSpPr>
            <a:spLocks noGrp="1"/>
          </p:cNvSpPr>
          <p:nvPr>
            <p:ph type="sldNum" sz="quarter" idx="12"/>
          </p:nvPr>
        </p:nvSpPr>
        <p:spPr/>
        <p:txBody>
          <a:bodyPr/>
          <a:lstStyle/>
          <a:p>
            <a:fld id="{18F72EEC-9886-4CAA-8133-EE015400D2C0}" type="slidenum">
              <a:rPr lang="pt-BR" smtClean="0"/>
              <a:pPr/>
              <a:t>‹nº›</a:t>
            </a:fld>
            <a:endParaRPr lang="pt-BR"/>
          </a:p>
        </p:txBody>
      </p:sp>
    </p:spTree>
    <p:extLst>
      <p:ext uri="{BB962C8B-B14F-4D97-AF65-F5344CB8AC3E}">
        <p14:creationId xmlns:p14="http://schemas.microsoft.com/office/powerpoint/2010/main" val="163208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251D5120-5A44-4403-8E0C-163C0F7E6A0A}" type="datetimeFigureOut">
              <a:rPr lang="pt-BR" smtClean="0"/>
              <a:pPr/>
              <a:t>19/09/2017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8F72EEC-9886-4CAA-8133-EE015400D2C0}" type="slidenum">
              <a:rPr lang="pt-BR" smtClean="0"/>
              <a:pPr/>
              <a:t>‹nº›</a:t>
            </a:fld>
            <a:endParaRPr lang="pt-BR"/>
          </a:p>
        </p:txBody>
      </p:sp>
    </p:spTree>
    <p:extLst>
      <p:ext uri="{BB962C8B-B14F-4D97-AF65-F5344CB8AC3E}">
        <p14:creationId xmlns:p14="http://schemas.microsoft.com/office/powerpoint/2010/main" val="156020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0600" y="1066474"/>
            <a:ext cx="7497649" cy="616613"/>
          </a:xfrm>
        </p:spPr>
        <p:txBody>
          <a:bodyPr anchor="t">
            <a:normAutofit/>
          </a:bodyPr>
          <a:lstStyle>
            <a:lvl1pPr algn="l">
              <a:defRPr sz="3450" b="1" spc="200" baseline="0">
                <a:solidFill>
                  <a:schemeClr val="bg1">
                    <a:lumMod val="75000"/>
                  </a:schemeClr>
                </a:solidFill>
              </a:defRPr>
            </a:lvl1pPr>
          </a:lstStyle>
          <a:p>
            <a:r>
              <a:rPr lang="pt-BR" dirty="0" smtClean="0"/>
              <a:t>Clique para editar o título mestre</a:t>
            </a:r>
            <a:endParaRPr lang="en-US" dirty="0"/>
          </a:p>
        </p:txBody>
      </p:sp>
      <p:sp>
        <p:nvSpPr>
          <p:cNvPr id="3" name="Text Placeholder 2"/>
          <p:cNvSpPr>
            <a:spLocks noGrp="1"/>
          </p:cNvSpPr>
          <p:nvPr>
            <p:ph type="body" idx="1"/>
          </p:nvPr>
        </p:nvSpPr>
        <p:spPr>
          <a:xfrm>
            <a:off x="1324975" y="1914199"/>
            <a:ext cx="7533273" cy="3884237"/>
          </a:xfrm>
        </p:spPr>
        <p:txBody>
          <a:bodyPr lIns="91440" rIns="91440" anchor="t">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pt-BR" dirty="0" smtClean="0"/>
              <a:t>Clique para editar o texto mestre</a:t>
            </a:r>
          </a:p>
        </p:txBody>
      </p:sp>
      <p:sp>
        <p:nvSpPr>
          <p:cNvPr id="5" name="Footer Placeholder 4"/>
          <p:cNvSpPr>
            <a:spLocks noGrp="1"/>
          </p:cNvSpPr>
          <p:nvPr>
            <p:ph type="ftr" sz="quarter" idx="11"/>
          </p:nvPr>
        </p:nvSpPr>
        <p:spPr>
          <a:xfrm>
            <a:off x="1324975" y="6470704"/>
            <a:ext cx="6733319" cy="274320"/>
          </a:xfrm>
        </p:spPr>
        <p:txBody>
          <a:bodyPr/>
          <a:lstStyle/>
          <a:p>
            <a:endParaRPr lang="pt-BR"/>
          </a:p>
        </p:txBody>
      </p:sp>
      <p:sp>
        <p:nvSpPr>
          <p:cNvPr id="6" name="Slide Number Placeholder 5"/>
          <p:cNvSpPr>
            <a:spLocks noGrp="1"/>
          </p:cNvSpPr>
          <p:nvPr>
            <p:ph type="sldNum" sz="quarter" idx="12"/>
          </p:nvPr>
        </p:nvSpPr>
        <p:spPr/>
        <p:txBody>
          <a:bodyPr/>
          <a:lstStyle/>
          <a:p>
            <a:fld id="{18F72EEC-9886-4CAA-8133-EE015400D2C0}" type="slidenum">
              <a:rPr lang="pt-BR" smtClean="0"/>
              <a:pPr/>
              <a:t>‹nº›</a:t>
            </a:fld>
            <a:endParaRPr lang="pt-BR"/>
          </a:p>
        </p:txBody>
      </p:sp>
      <p:sp>
        <p:nvSpPr>
          <p:cNvPr id="8" name="Rectangle 6"/>
          <p:cNvSpPr/>
          <p:nvPr userDrawn="1"/>
        </p:nvSpPr>
        <p:spPr>
          <a:xfrm>
            <a:off x="0" y="0"/>
            <a:ext cx="9144000" cy="700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aixaDeTexto 8"/>
          <p:cNvSpPr txBox="1">
            <a:spLocks noChangeArrowheads="1"/>
          </p:cNvSpPr>
          <p:nvPr userDrawn="1"/>
        </p:nvSpPr>
        <p:spPr bwMode="auto">
          <a:xfrm>
            <a:off x="1292225" y="30163"/>
            <a:ext cx="4114800" cy="708025"/>
          </a:xfrm>
          <a:prstGeom prst="rect">
            <a:avLst/>
          </a:prstGeom>
          <a:noFill/>
          <a:ln>
            <a:noFill/>
          </a:ln>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defRPr/>
            </a:pPr>
            <a:r>
              <a:rPr lang="pt-BR" altLang="pt-BR" sz="4000" dirty="0" smtClean="0">
                <a:solidFill>
                  <a:schemeClr val="bg1"/>
                </a:solidFill>
                <a:latin typeface="Tw Cen MT Condensed" panose="020B0606020104020203" pitchFamily="34" charset="0"/>
              </a:rPr>
              <a:t>PRAPETEC</a:t>
            </a:r>
          </a:p>
        </p:txBody>
      </p:sp>
      <p:pic>
        <p:nvPicPr>
          <p:cNvPr id="11" name="Picture 7" descr="colearn-CHOSEN-hires-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38100"/>
            <a:ext cx="1482725" cy="776288"/>
          </a:xfrm>
          <a:prstGeom prst="rect">
            <a:avLst/>
          </a:prstGeom>
          <a:noFill/>
          <a:ln w="9525">
            <a:noFill/>
            <a:miter lim="800000"/>
            <a:headEnd/>
            <a:tailEnd/>
          </a:ln>
        </p:spPr>
      </p:pic>
      <p:sp>
        <p:nvSpPr>
          <p:cNvPr id="12" name="Retângulo 11"/>
          <p:cNvSpPr/>
          <p:nvPr userDrawn="1"/>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pic>
        <p:nvPicPr>
          <p:cNvPr id="13" name="Picture 5" descr="logo_azul.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Tree>
    <p:extLst>
      <p:ext uri="{BB962C8B-B14F-4D97-AF65-F5344CB8AC3E}">
        <p14:creationId xmlns:p14="http://schemas.microsoft.com/office/powerpoint/2010/main" val="82356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85613" y="2214750"/>
            <a:ext cx="35661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109507" y="2214750"/>
            <a:ext cx="35661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6" name="Footer Placeholder 5"/>
          <p:cNvSpPr>
            <a:spLocks noGrp="1"/>
          </p:cNvSpPr>
          <p:nvPr>
            <p:ph type="ftr" sz="quarter" idx="11"/>
          </p:nvPr>
        </p:nvSpPr>
        <p:spPr>
          <a:xfrm>
            <a:off x="1385613" y="6470704"/>
            <a:ext cx="6672681" cy="274320"/>
          </a:xfrm>
        </p:spPr>
        <p:txBody>
          <a:bodyPr/>
          <a:lstStyle/>
          <a:p>
            <a:endParaRPr lang="pt-BR"/>
          </a:p>
        </p:txBody>
      </p:sp>
      <p:sp>
        <p:nvSpPr>
          <p:cNvPr id="7" name="Slide Number Placeholder 6"/>
          <p:cNvSpPr>
            <a:spLocks noGrp="1"/>
          </p:cNvSpPr>
          <p:nvPr>
            <p:ph type="sldNum" sz="quarter" idx="12"/>
          </p:nvPr>
        </p:nvSpPr>
        <p:spPr/>
        <p:txBody>
          <a:bodyPr/>
          <a:lstStyle/>
          <a:p>
            <a:fld id="{18F72EEC-9886-4CAA-8133-EE015400D2C0}" type="slidenum">
              <a:rPr lang="pt-BR" smtClean="0"/>
              <a:pPr/>
              <a:t>‹nº›</a:t>
            </a:fld>
            <a:endParaRPr lang="pt-BR"/>
          </a:p>
        </p:txBody>
      </p:sp>
      <p:sp>
        <p:nvSpPr>
          <p:cNvPr id="9" name="Title 1"/>
          <p:cNvSpPr>
            <a:spLocks noGrp="1"/>
          </p:cNvSpPr>
          <p:nvPr>
            <p:ph type="title"/>
          </p:nvPr>
        </p:nvSpPr>
        <p:spPr>
          <a:xfrm>
            <a:off x="1360600" y="1066474"/>
            <a:ext cx="7497649" cy="616613"/>
          </a:xfrm>
        </p:spPr>
        <p:txBody>
          <a:bodyPr anchor="t">
            <a:normAutofit/>
          </a:bodyPr>
          <a:lstStyle>
            <a:lvl1pPr algn="l">
              <a:defRPr sz="3600" b="0" spc="200" baseline="0">
                <a:solidFill>
                  <a:schemeClr val="bg1">
                    <a:lumMod val="75000"/>
                  </a:schemeClr>
                </a:solidFill>
              </a:defRPr>
            </a:lvl1pPr>
          </a:lstStyle>
          <a:p>
            <a:r>
              <a:rPr lang="pt-BR" dirty="0" smtClean="0"/>
              <a:t>Clique para editar o título mestre</a:t>
            </a:r>
            <a:endParaRPr lang="en-US" dirty="0"/>
          </a:p>
        </p:txBody>
      </p:sp>
      <p:sp>
        <p:nvSpPr>
          <p:cNvPr id="11" name="Rectangle 6"/>
          <p:cNvSpPr/>
          <p:nvPr userDrawn="1"/>
        </p:nvSpPr>
        <p:spPr>
          <a:xfrm>
            <a:off x="0" y="0"/>
            <a:ext cx="9144000" cy="700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CaixaDeTexto 11"/>
          <p:cNvSpPr txBox="1">
            <a:spLocks noChangeArrowheads="1"/>
          </p:cNvSpPr>
          <p:nvPr userDrawn="1"/>
        </p:nvSpPr>
        <p:spPr bwMode="auto">
          <a:xfrm>
            <a:off x="1292225" y="30163"/>
            <a:ext cx="4114800" cy="708025"/>
          </a:xfrm>
          <a:prstGeom prst="rect">
            <a:avLst/>
          </a:prstGeom>
          <a:noFill/>
          <a:ln>
            <a:noFill/>
          </a:ln>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defRPr/>
            </a:pPr>
            <a:r>
              <a:rPr lang="pt-BR" altLang="pt-BR" sz="4000" dirty="0" smtClean="0">
                <a:solidFill>
                  <a:schemeClr val="bg1"/>
                </a:solidFill>
                <a:latin typeface="Tw Cen MT Condensed" panose="020B0606020104020203" pitchFamily="34" charset="0"/>
              </a:rPr>
              <a:t>PRAPETEC</a:t>
            </a:r>
          </a:p>
        </p:txBody>
      </p:sp>
      <p:pic>
        <p:nvPicPr>
          <p:cNvPr id="13" name="Picture 7" descr="colearn-CHOSEN-hires-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38100"/>
            <a:ext cx="1482725" cy="776288"/>
          </a:xfrm>
          <a:prstGeom prst="rect">
            <a:avLst/>
          </a:prstGeom>
          <a:noFill/>
          <a:ln w="9525">
            <a:noFill/>
            <a:miter lim="800000"/>
            <a:headEnd/>
            <a:tailEnd/>
          </a:ln>
        </p:spPr>
      </p:pic>
      <p:sp>
        <p:nvSpPr>
          <p:cNvPr id="14" name="Retângulo 13"/>
          <p:cNvSpPr/>
          <p:nvPr userDrawn="1"/>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pic>
        <p:nvPicPr>
          <p:cNvPr id="15" name="Picture 5" descr="logo_azul.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Tree>
    <p:extLst>
      <p:ext uri="{BB962C8B-B14F-4D97-AF65-F5344CB8AC3E}">
        <p14:creationId xmlns:p14="http://schemas.microsoft.com/office/powerpoint/2010/main" val="226156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91" y="2132136"/>
            <a:ext cx="3566160" cy="822960"/>
          </a:xfrm>
        </p:spPr>
        <p:txBody>
          <a:bodyPr lIns="137160" rIns="137160" anchor="ctr">
            <a:normAutofit/>
          </a:bodyPr>
          <a:lstStyle>
            <a:lvl1pPr marL="0" indent="0">
              <a:spcBef>
                <a:spcPts val="0"/>
              </a:spcBef>
              <a:spcAft>
                <a:spcPts val="0"/>
              </a:spcAft>
              <a:buNone/>
              <a:defRPr sz="2200" b="0" cap="none" baseline="0">
                <a:solidFill>
                  <a:schemeClr val="bg1">
                    <a:lumMod val="6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49991" y="2920288"/>
            <a:ext cx="3566160" cy="33415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73885" y="21321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bg1">
                    <a:lumMod val="6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pt-BR" smtClean="0"/>
              <a:t>Clique para editar o texto mestre</a:t>
            </a:r>
          </a:p>
        </p:txBody>
      </p:sp>
      <p:sp>
        <p:nvSpPr>
          <p:cNvPr id="6" name="Content Placeholder 5"/>
          <p:cNvSpPr>
            <a:spLocks noGrp="1"/>
          </p:cNvSpPr>
          <p:nvPr>
            <p:ph sz="quarter" idx="4"/>
          </p:nvPr>
        </p:nvSpPr>
        <p:spPr>
          <a:xfrm>
            <a:off x="5073885" y="2920288"/>
            <a:ext cx="3566160" cy="33415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8" name="Footer Placeholder 7"/>
          <p:cNvSpPr>
            <a:spLocks noGrp="1"/>
          </p:cNvSpPr>
          <p:nvPr>
            <p:ph type="ftr" sz="quarter" idx="11"/>
          </p:nvPr>
        </p:nvSpPr>
        <p:spPr>
          <a:xfrm>
            <a:off x="1360600" y="6470704"/>
            <a:ext cx="6697694" cy="274320"/>
          </a:xfrm>
        </p:spPr>
        <p:txBody>
          <a:bodyPr/>
          <a:lstStyle/>
          <a:p>
            <a:endParaRPr lang="pt-BR" dirty="0"/>
          </a:p>
        </p:txBody>
      </p:sp>
      <p:sp>
        <p:nvSpPr>
          <p:cNvPr id="9" name="Slide Number Placeholder 8"/>
          <p:cNvSpPr>
            <a:spLocks noGrp="1"/>
          </p:cNvSpPr>
          <p:nvPr>
            <p:ph type="sldNum" sz="quarter" idx="12"/>
          </p:nvPr>
        </p:nvSpPr>
        <p:spPr/>
        <p:txBody>
          <a:bodyPr/>
          <a:lstStyle/>
          <a:p>
            <a:fld id="{18F72EEC-9886-4CAA-8133-EE015400D2C0}" type="slidenum">
              <a:rPr lang="pt-BR" smtClean="0"/>
              <a:pPr/>
              <a:t>‹nº›</a:t>
            </a:fld>
            <a:endParaRPr lang="pt-BR"/>
          </a:p>
        </p:txBody>
      </p:sp>
      <p:sp>
        <p:nvSpPr>
          <p:cNvPr id="12" name="Title 1"/>
          <p:cNvSpPr>
            <a:spLocks noGrp="1"/>
          </p:cNvSpPr>
          <p:nvPr>
            <p:ph type="title"/>
          </p:nvPr>
        </p:nvSpPr>
        <p:spPr>
          <a:xfrm>
            <a:off x="1360600" y="1066474"/>
            <a:ext cx="7497649" cy="616613"/>
          </a:xfrm>
        </p:spPr>
        <p:txBody>
          <a:bodyPr anchor="t">
            <a:normAutofit/>
          </a:bodyPr>
          <a:lstStyle>
            <a:lvl1pPr algn="l">
              <a:defRPr sz="3600" b="0" spc="200" baseline="0">
                <a:solidFill>
                  <a:schemeClr val="bg1">
                    <a:lumMod val="75000"/>
                  </a:schemeClr>
                </a:solidFill>
              </a:defRPr>
            </a:lvl1pPr>
          </a:lstStyle>
          <a:p>
            <a:r>
              <a:rPr lang="pt-BR" dirty="0" smtClean="0"/>
              <a:t>Clique para editar o título mestre</a:t>
            </a:r>
            <a:endParaRPr lang="en-US" dirty="0"/>
          </a:p>
        </p:txBody>
      </p:sp>
      <p:sp>
        <p:nvSpPr>
          <p:cNvPr id="14" name="Rectangle 6"/>
          <p:cNvSpPr/>
          <p:nvPr userDrawn="1"/>
        </p:nvSpPr>
        <p:spPr>
          <a:xfrm>
            <a:off x="0" y="0"/>
            <a:ext cx="9144000" cy="700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aixaDeTexto 14"/>
          <p:cNvSpPr txBox="1">
            <a:spLocks noChangeArrowheads="1"/>
          </p:cNvSpPr>
          <p:nvPr userDrawn="1"/>
        </p:nvSpPr>
        <p:spPr bwMode="auto">
          <a:xfrm>
            <a:off x="1292225" y="30163"/>
            <a:ext cx="4114800" cy="708025"/>
          </a:xfrm>
          <a:prstGeom prst="rect">
            <a:avLst/>
          </a:prstGeom>
          <a:noFill/>
          <a:ln>
            <a:noFill/>
          </a:ln>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defRPr/>
            </a:pPr>
            <a:r>
              <a:rPr lang="pt-BR" altLang="pt-BR" sz="4000" dirty="0" smtClean="0">
                <a:solidFill>
                  <a:schemeClr val="bg1"/>
                </a:solidFill>
                <a:latin typeface="Tw Cen MT Condensed" panose="020B0606020104020203" pitchFamily="34" charset="0"/>
              </a:rPr>
              <a:t>PRAPETEC</a:t>
            </a:r>
          </a:p>
        </p:txBody>
      </p:sp>
      <p:pic>
        <p:nvPicPr>
          <p:cNvPr id="16" name="Picture 7" descr="colearn-CHOSEN-hires-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38100"/>
            <a:ext cx="1482725" cy="776288"/>
          </a:xfrm>
          <a:prstGeom prst="rect">
            <a:avLst/>
          </a:prstGeom>
          <a:noFill/>
          <a:ln w="9525">
            <a:noFill/>
            <a:miter lim="800000"/>
            <a:headEnd/>
            <a:tailEnd/>
          </a:ln>
        </p:spPr>
      </p:pic>
      <p:sp>
        <p:nvSpPr>
          <p:cNvPr id="17" name="Retângulo 16"/>
          <p:cNvSpPr/>
          <p:nvPr userDrawn="1"/>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pic>
        <p:nvPicPr>
          <p:cNvPr id="18" name="Picture 5" descr="logo_azul.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Tree>
    <p:extLst>
      <p:ext uri="{BB962C8B-B14F-4D97-AF65-F5344CB8AC3E}">
        <p14:creationId xmlns:p14="http://schemas.microsoft.com/office/powerpoint/2010/main" val="257363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448790" y="6470704"/>
            <a:ext cx="6609504" cy="274320"/>
          </a:xfrm>
        </p:spPr>
        <p:txBody>
          <a:bodyPr/>
          <a:lstStyle/>
          <a:p>
            <a:endParaRPr lang="pt-BR"/>
          </a:p>
        </p:txBody>
      </p:sp>
      <p:sp>
        <p:nvSpPr>
          <p:cNvPr id="5" name="Slide Number Placeholder 4"/>
          <p:cNvSpPr>
            <a:spLocks noGrp="1"/>
          </p:cNvSpPr>
          <p:nvPr>
            <p:ph type="sldNum" sz="quarter" idx="12"/>
          </p:nvPr>
        </p:nvSpPr>
        <p:spPr/>
        <p:txBody>
          <a:bodyPr/>
          <a:lstStyle/>
          <a:p>
            <a:fld id="{18F72EEC-9886-4CAA-8133-EE015400D2C0}" type="slidenum">
              <a:rPr lang="pt-BR" smtClean="0"/>
              <a:pPr/>
              <a:t>‹nº›</a:t>
            </a:fld>
            <a:endParaRPr lang="pt-BR"/>
          </a:p>
        </p:txBody>
      </p:sp>
      <p:sp>
        <p:nvSpPr>
          <p:cNvPr id="7" name="Title 1"/>
          <p:cNvSpPr>
            <a:spLocks noGrp="1"/>
          </p:cNvSpPr>
          <p:nvPr>
            <p:ph type="title"/>
          </p:nvPr>
        </p:nvSpPr>
        <p:spPr>
          <a:xfrm>
            <a:off x="1360600" y="1066474"/>
            <a:ext cx="7497649" cy="616613"/>
          </a:xfrm>
        </p:spPr>
        <p:txBody>
          <a:bodyPr anchor="t">
            <a:normAutofit/>
          </a:bodyPr>
          <a:lstStyle>
            <a:lvl1pPr algn="l">
              <a:defRPr sz="3600" b="0" spc="200" baseline="0">
                <a:solidFill>
                  <a:schemeClr val="bg1">
                    <a:lumMod val="75000"/>
                  </a:schemeClr>
                </a:solidFill>
              </a:defRPr>
            </a:lvl1pPr>
          </a:lstStyle>
          <a:p>
            <a:r>
              <a:rPr lang="pt-BR" dirty="0" smtClean="0"/>
              <a:t>Clique para editar o título mestre</a:t>
            </a:r>
            <a:endParaRPr lang="en-US" dirty="0"/>
          </a:p>
        </p:txBody>
      </p:sp>
      <p:sp>
        <p:nvSpPr>
          <p:cNvPr id="9" name="Rectangle 6"/>
          <p:cNvSpPr/>
          <p:nvPr userDrawn="1"/>
        </p:nvSpPr>
        <p:spPr>
          <a:xfrm>
            <a:off x="0" y="0"/>
            <a:ext cx="9144000" cy="700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p:cNvSpPr txBox="1">
            <a:spLocks noChangeArrowheads="1"/>
          </p:cNvSpPr>
          <p:nvPr userDrawn="1"/>
        </p:nvSpPr>
        <p:spPr bwMode="auto">
          <a:xfrm>
            <a:off x="1292225" y="30163"/>
            <a:ext cx="4114800" cy="708025"/>
          </a:xfrm>
          <a:prstGeom prst="rect">
            <a:avLst/>
          </a:prstGeom>
          <a:noFill/>
          <a:ln>
            <a:noFill/>
          </a:ln>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defRPr/>
            </a:pPr>
            <a:r>
              <a:rPr lang="pt-BR" altLang="pt-BR" sz="4000" dirty="0" smtClean="0">
                <a:solidFill>
                  <a:schemeClr val="bg1"/>
                </a:solidFill>
                <a:latin typeface="Tw Cen MT Condensed" panose="020B0606020104020203" pitchFamily="34" charset="0"/>
              </a:rPr>
              <a:t>PRAPETEC</a:t>
            </a:r>
          </a:p>
        </p:txBody>
      </p:sp>
      <p:pic>
        <p:nvPicPr>
          <p:cNvPr id="11" name="Picture 7" descr="colearn-CHOSEN-hires-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38100"/>
            <a:ext cx="1482725" cy="776288"/>
          </a:xfrm>
          <a:prstGeom prst="rect">
            <a:avLst/>
          </a:prstGeom>
          <a:noFill/>
          <a:ln w="9525">
            <a:noFill/>
            <a:miter lim="800000"/>
            <a:headEnd/>
            <a:tailEnd/>
          </a:ln>
        </p:spPr>
      </p:pic>
      <p:sp>
        <p:nvSpPr>
          <p:cNvPr id="12" name="Retângulo 11"/>
          <p:cNvSpPr/>
          <p:nvPr userDrawn="1"/>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pic>
        <p:nvPicPr>
          <p:cNvPr id="13" name="Picture 5" descr="logo_azul.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Tree>
    <p:extLst>
      <p:ext uri="{BB962C8B-B14F-4D97-AF65-F5344CB8AC3E}">
        <p14:creationId xmlns:p14="http://schemas.microsoft.com/office/powerpoint/2010/main" val="118400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 branc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76894" y="6470704"/>
            <a:ext cx="7381400" cy="274320"/>
          </a:xfrm>
        </p:spPr>
        <p:txBody>
          <a:bodyPr/>
          <a:lstStyle/>
          <a:p>
            <a:endParaRPr lang="pt-BR"/>
          </a:p>
        </p:txBody>
      </p:sp>
      <p:sp>
        <p:nvSpPr>
          <p:cNvPr id="4" name="Slide Number Placeholder 3"/>
          <p:cNvSpPr>
            <a:spLocks noGrp="1"/>
          </p:cNvSpPr>
          <p:nvPr>
            <p:ph type="sldNum" sz="quarter" idx="12"/>
          </p:nvPr>
        </p:nvSpPr>
        <p:spPr/>
        <p:txBody>
          <a:bodyPr/>
          <a:lstStyle/>
          <a:p>
            <a:fld id="{18F72EEC-9886-4CAA-8133-EE015400D2C0}" type="slidenum">
              <a:rPr lang="pt-BR" smtClean="0"/>
              <a:pPr/>
              <a:t>‹nº›</a:t>
            </a:fld>
            <a:endParaRPr lang="pt-BR"/>
          </a:p>
        </p:txBody>
      </p:sp>
      <p:sp>
        <p:nvSpPr>
          <p:cNvPr id="6" name="Rectangle 6"/>
          <p:cNvSpPr/>
          <p:nvPr userDrawn="1"/>
        </p:nvSpPr>
        <p:spPr>
          <a:xfrm>
            <a:off x="0" y="0"/>
            <a:ext cx="9144000" cy="700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aixaDeTexto 7"/>
          <p:cNvSpPr txBox="1">
            <a:spLocks noChangeArrowheads="1"/>
          </p:cNvSpPr>
          <p:nvPr userDrawn="1"/>
        </p:nvSpPr>
        <p:spPr bwMode="auto">
          <a:xfrm>
            <a:off x="1292225" y="30163"/>
            <a:ext cx="4114800" cy="708025"/>
          </a:xfrm>
          <a:prstGeom prst="rect">
            <a:avLst/>
          </a:prstGeom>
          <a:noFill/>
          <a:ln>
            <a:noFill/>
          </a:ln>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defRPr/>
            </a:pPr>
            <a:r>
              <a:rPr lang="pt-BR" altLang="pt-BR" sz="4000" dirty="0" smtClean="0">
                <a:solidFill>
                  <a:schemeClr val="bg1"/>
                </a:solidFill>
                <a:latin typeface="Tw Cen MT Condensed" panose="020B0606020104020203" pitchFamily="34" charset="0"/>
              </a:rPr>
              <a:t>PRAPETEC</a:t>
            </a:r>
          </a:p>
        </p:txBody>
      </p:sp>
      <p:pic>
        <p:nvPicPr>
          <p:cNvPr id="9" name="Picture 7" descr="colearn-CHOSEN-hires-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38100"/>
            <a:ext cx="1482725" cy="776288"/>
          </a:xfrm>
          <a:prstGeom prst="rect">
            <a:avLst/>
          </a:prstGeom>
          <a:noFill/>
          <a:ln w="9525">
            <a:noFill/>
            <a:miter lim="800000"/>
            <a:headEnd/>
            <a:tailEnd/>
          </a:ln>
        </p:spPr>
      </p:pic>
      <p:sp>
        <p:nvSpPr>
          <p:cNvPr id="10" name="Retângulo 9"/>
          <p:cNvSpPr/>
          <p:nvPr userDrawn="1"/>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pic>
        <p:nvPicPr>
          <p:cNvPr id="11" name="Picture 5" descr="logo_azul.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Tree>
    <p:extLst>
      <p:ext uri="{BB962C8B-B14F-4D97-AF65-F5344CB8AC3E}">
        <p14:creationId xmlns:p14="http://schemas.microsoft.com/office/powerpoint/2010/main" val="219751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pt-BR" smtClean="0"/>
              <a:t>Clique para editar o texto mestre</a:t>
            </a:r>
          </a:p>
        </p:txBody>
      </p:sp>
      <p:sp>
        <p:nvSpPr>
          <p:cNvPr id="6" name="Footer Placeholder 5"/>
          <p:cNvSpPr>
            <a:spLocks noGrp="1"/>
          </p:cNvSpPr>
          <p:nvPr>
            <p:ph type="ftr" sz="quarter" idx="11"/>
          </p:nvPr>
        </p:nvSpPr>
        <p:spPr>
          <a:xfrm>
            <a:off x="768096" y="6470704"/>
            <a:ext cx="7290198" cy="274320"/>
          </a:xfrm>
        </p:spPr>
        <p:txBody>
          <a:bodyPr/>
          <a:lstStyle/>
          <a:p>
            <a:endParaRPr lang="pt-BR"/>
          </a:p>
        </p:txBody>
      </p:sp>
      <p:sp>
        <p:nvSpPr>
          <p:cNvPr id="7" name="Slide Number Placeholder 6"/>
          <p:cNvSpPr>
            <a:spLocks noGrp="1"/>
          </p:cNvSpPr>
          <p:nvPr>
            <p:ph type="sldNum" sz="quarter" idx="12"/>
          </p:nvPr>
        </p:nvSpPr>
        <p:spPr/>
        <p:txBody>
          <a:bodyPr/>
          <a:lstStyle/>
          <a:p>
            <a:fld id="{18F72EEC-9886-4CAA-8133-EE015400D2C0}" type="slidenum">
              <a:rPr lang="pt-BR" smtClean="0"/>
              <a:pPr/>
              <a:t>‹nº›</a:t>
            </a:fld>
            <a:endParaRPr lang="pt-BR"/>
          </a:p>
        </p:txBody>
      </p:sp>
      <p:sp>
        <p:nvSpPr>
          <p:cNvPr id="10" name="Title 1"/>
          <p:cNvSpPr txBox="1">
            <a:spLocks/>
          </p:cNvSpPr>
          <p:nvPr userDrawn="1"/>
        </p:nvSpPr>
        <p:spPr>
          <a:xfrm>
            <a:off x="630351" y="990150"/>
            <a:ext cx="3429585" cy="1132639"/>
          </a:xfrm>
          <a:prstGeom prst="rect">
            <a:avLst/>
          </a:prstGeom>
        </p:spPr>
        <p:txBody>
          <a:bodyPr vert="horz" lIns="91440" tIns="45720" rIns="91440" bIns="45720" rtlCol="0" anchor="t">
            <a:normAutofit/>
          </a:bodyPr>
          <a:lstStyle>
            <a:lvl1pPr algn="l" defTabSz="914377" rtl="0" eaLnBrk="1" latinLnBrk="0" hangingPunct="1">
              <a:lnSpc>
                <a:spcPct val="80000"/>
              </a:lnSpc>
              <a:spcBef>
                <a:spcPct val="0"/>
              </a:spcBef>
              <a:buNone/>
              <a:defRPr sz="3600" b="0" kern="1200" cap="all" spc="200" baseline="0">
                <a:solidFill>
                  <a:schemeClr val="bg1">
                    <a:lumMod val="75000"/>
                  </a:schemeClr>
                </a:solidFill>
                <a:latin typeface="+mj-lt"/>
                <a:ea typeface="+mj-ea"/>
                <a:cs typeface="+mj-cs"/>
              </a:defRPr>
            </a:lvl1pPr>
          </a:lstStyle>
          <a:p>
            <a:r>
              <a:rPr lang="pt-BR" dirty="0" smtClean="0"/>
              <a:t>Clique para editar o título mestre</a:t>
            </a:r>
            <a:endParaRPr lang="en-US" dirty="0"/>
          </a:p>
        </p:txBody>
      </p:sp>
      <p:sp>
        <p:nvSpPr>
          <p:cNvPr id="12" name="Rectangle 6"/>
          <p:cNvSpPr/>
          <p:nvPr userDrawn="1"/>
        </p:nvSpPr>
        <p:spPr>
          <a:xfrm>
            <a:off x="0" y="0"/>
            <a:ext cx="9144000" cy="700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CaixaDeTexto 12"/>
          <p:cNvSpPr txBox="1">
            <a:spLocks noChangeArrowheads="1"/>
          </p:cNvSpPr>
          <p:nvPr userDrawn="1"/>
        </p:nvSpPr>
        <p:spPr bwMode="auto">
          <a:xfrm>
            <a:off x="1292225" y="30163"/>
            <a:ext cx="4114800" cy="708025"/>
          </a:xfrm>
          <a:prstGeom prst="rect">
            <a:avLst/>
          </a:prstGeom>
          <a:noFill/>
          <a:ln>
            <a:noFill/>
          </a:ln>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defRPr/>
            </a:pPr>
            <a:r>
              <a:rPr lang="pt-BR" altLang="pt-BR" sz="4000" dirty="0" smtClean="0">
                <a:solidFill>
                  <a:schemeClr val="bg1"/>
                </a:solidFill>
                <a:latin typeface="Tw Cen MT Condensed" panose="020B0606020104020203" pitchFamily="34" charset="0"/>
              </a:rPr>
              <a:t>PRAPETEC</a:t>
            </a:r>
          </a:p>
        </p:txBody>
      </p:sp>
      <p:pic>
        <p:nvPicPr>
          <p:cNvPr id="14" name="Picture 7" descr="colearn-CHOSEN-hires-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38100"/>
            <a:ext cx="1482725" cy="776288"/>
          </a:xfrm>
          <a:prstGeom prst="rect">
            <a:avLst/>
          </a:prstGeom>
          <a:noFill/>
          <a:ln w="9525">
            <a:noFill/>
            <a:miter lim="800000"/>
            <a:headEnd/>
            <a:tailEnd/>
          </a:ln>
        </p:spPr>
      </p:pic>
      <p:sp>
        <p:nvSpPr>
          <p:cNvPr id="15" name="Retângulo 14"/>
          <p:cNvSpPr/>
          <p:nvPr userDrawn="1"/>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pic>
        <p:nvPicPr>
          <p:cNvPr id="16" name="Picture 5" descr="logo_azul.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Tree>
    <p:extLst>
      <p:ext uri="{BB962C8B-B14F-4D97-AF65-F5344CB8AC3E}">
        <p14:creationId xmlns:p14="http://schemas.microsoft.com/office/powerpoint/2010/main" val="61289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Footer Placeholder 4"/>
          <p:cNvSpPr>
            <a:spLocks noGrp="1"/>
          </p:cNvSpPr>
          <p:nvPr>
            <p:ph type="ftr" sz="quarter" idx="3"/>
          </p:nvPr>
        </p:nvSpPr>
        <p:spPr>
          <a:xfrm>
            <a:off x="768096" y="6510528"/>
            <a:ext cx="7290198" cy="234496"/>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pt-BR"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8F72EEC-9886-4CAA-8133-EE015400D2C0}" type="slidenum">
              <a:rPr lang="pt-BR" smtClean="0"/>
              <a:pPr/>
              <a:t>‹nº›</a:t>
            </a:fld>
            <a:endParaRPr lang="pt-BR"/>
          </a:p>
        </p:txBody>
      </p:sp>
    </p:spTree>
    <p:extLst>
      <p:ext uri="{BB962C8B-B14F-4D97-AF65-F5344CB8AC3E}">
        <p14:creationId xmlns:p14="http://schemas.microsoft.com/office/powerpoint/2010/main" val="241014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patorres@terra.com.br" TargetMode="External"/><Relationship Id="rId7" Type="http://schemas.openxmlformats.org/officeDocument/2006/relationships/image" Target="../media/image10.png"/><Relationship Id="rId2" Type="http://schemas.openxmlformats.org/officeDocument/2006/relationships/hyperlink" Target="http://engagingscience.eu"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mailto:raquel.pasternak@pucpr.br" TargetMode="External"/><Relationship Id="rId4" Type="http://schemas.openxmlformats.org/officeDocument/2006/relationships/hyperlink" Target="mailto:alexandra.okada@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ítulo 1"/>
          <p:cNvSpPr>
            <a:spLocks noGrp="1"/>
          </p:cNvSpPr>
          <p:nvPr>
            <p:ph type="ctrTitle"/>
          </p:nvPr>
        </p:nvSpPr>
        <p:spPr>
          <a:xfrm>
            <a:off x="1322388" y="3354915"/>
            <a:ext cx="7582528" cy="2003425"/>
          </a:xfrm>
        </p:spPr>
        <p:txBody>
          <a:bodyPr>
            <a:normAutofit/>
          </a:bodyPr>
          <a:lstStyle/>
          <a:p>
            <a:pPr>
              <a:defRPr/>
            </a:pPr>
            <a:r>
              <a:rPr lang="pt-BR" sz="3600" b="1" dirty="0"/>
              <a:t>responsabilidade pesquisa e </a:t>
            </a:r>
            <a:r>
              <a:rPr lang="pt-BR" sz="3600" b="1" dirty="0" smtClean="0"/>
              <a:t>inovação: A </a:t>
            </a:r>
            <a:r>
              <a:rPr lang="pt-BR" sz="3600" b="1" dirty="0"/>
              <a:t>EXPERIÊNCIA DO PROJETO ENGAGE. </a:t>
            </a:r>
            <a:br>
              <a:rPr lang="pt-BR" sz="3600" b="1" dirty="0"/>
            </a:br>
            <a:endParaRPr lang="pt-BR" sz="3200" b="1" dirty="0"/>
          </a:p>
        </p:txBody>
      </p:sp>
      <p:sp>
        <p:nvSpPr>
          <p:cNvPr id="72" name="Subtítulo 2"/>
          <p:cNvSpPr>
            <a:spLocks noGrp="1"/>
          </p:cNvSpPr>
          <p:nvPr>
            <p:ph type="subTitle" idx="1"/>
          </p:nvPr>
        </p:nvSpPr>
        <p:spPr>
          <a:xfrm>
            <a:off x="1365250" y="5025477"/>
            <a:ext cx="7496175" cy="1154112"/>
          </a:xfrm>
        </p:spPr>
        <p:txBody>
          <a:bodyPr rtlCol="0">
            <a:normAutofit fontScale="92500"/>
          </a:bodyPr>
          <a:lstStyle/>
          <a:p>
            <a:pPr>
              <a:defRPr/>
            </a:pPr>
            <a:r>
              <a:rPr lang="pt-BR" b="1" dirty="0"/>
              <a:t>Patrícia </a:t>
            </a:r>
            <a:r>
              <a:rPr lang="pt-BR" b="1" dirty="0" err="1"/>
              <a:t>Lupion</a:t>
            </a:r>
            <a:r>
              <a:rPr lang="pt-BR" b="1" dirty="0"/>
              <a:t> </a:t>
            </a:r>
            <a:r>
              <a:rPr lang="pt-BR" b="1" dirty="0" smtClean="0"/>
              <a:t>TORRES </a:t>
            </a:r>
            <a:r>
              <a:rPr lang="pt-BR" dirty="0" smtClean="0"/>
              <a:t>- Pontifícia </a:t>
            </a:r>
            <a:r>
              <a:rPr lang="pt-BR" dirty="0"/>
              <a:t>Universidade Católica do </a:t>
            </a:r>
            <a:r>
              <a:rPr lang="pt-BR" dirty="0" smtClean="0"/>
              <a:t>Paraná - Curitiba</a:t>
            </a:r>
            <a:r>
              <a:rPr lang="pt-BR" dirty="0"/>
              <a:t>, Paraná, </a:t>
            </a:r>
            <a:r>
              <a:rPr lang="pt-BR" dirty="0" smtClean="0"/>
              <a:t>Brasil</a:t>
            </a:r>
          </a:p>
          <a:p>
            <a:pPr>
              <a:defRPr/>
            </a:pPr>
            <a:r>
              <a:rPr lang="pt-BR" b="1" dirty="0" smtClean="0"/>
              <a:t>Alexandra OKADA </a:t>
            </a:r>
            <a:r>
              <a:rPr lang="pt-BR" dirty="0" smtClean="0"/>
              <a:t>- Open </a:t>
            </a:r>
            <a:r>
              <a:rPr lang="pt-BR" dirty="0" err="1" smtClean="0"/>
              <a:t>University</a:t>
            </a:r>
            <a:r>
              <a:rPr lang="pt-BR" dirty="0" smtClean="0"/>
              <a:t> - Milton </a:t>
            </a:r>
            <a:r>
              <a:rPr lang="pt-BR" dirty="0"/>
              <a:t>Keynes, </a:t>
            </a:r>
            <a:r>
              <a:rPr lang="pt-BR" dirty="0" smtClean="0"/>
              <a:t>UK</a:t>
            </a:r>
          </a:p>
          <a:p>
            <a:pPr>
              <a:defRPr/>
            </a:pPr>
            <a:r>
              <a:rPr lang="pt-BR" b="1" dirty="0" smtClean="0"/>
              <a:t>Raquel Pasternak </a:t>
            </a:r>
            <a:r>
              <a:rPr lang="pt-BR" b="1" dirty="0" err="1"/>
              <a:t>Glitz</a:t>
            </a:r>
            <a:r>
              <a:rPr lang="pt-BR" b="1" dirty="0"/>
              <a:t> </a:t>
            </a:r>
            <a:r>
              <a:rPr lang="pt-BR" b="1" dirty="0" smtClean="0"/>
              <a:t>KOWALSKI </a:t>
            </a:r>
            <a:r>
              <a:rPr lang="pt-BR" dirty="0" smtClean="0"/>
              <a:t>- Pontifícia </a:t>
            </a:r>
            <a:r>
              <a:rPr lang="pt-BR" dirty="0"/>
              <a:t>Universidade Católica do </a:t>
            </a:r>
            <a:r>
              <a:rPr lang="pt-BR" dirty="0" smtClean="0"/>
              <a:t>Paraná - Curitiba</a:t>
            </a:r>
            <a:r>
              <a:rPr lang="pt-BR" dirty="0"/>
              <a:t>, Paraná, Brasil</a:t>
            </a:r>
          </a:p>
        </p:txBody>
      </p:sp>
      <p:cxnSp>
        <p:nvCxnSpPr>
          <p:cNvPr id="74" name="Conector reto 73"/>
          <p:cNvCxnSpPr/>
          <p:nvPr/>
        </p:nvCxnSpPr>
        <p:spPr>
          <a:xfrm>
            <a:off x="1412875" y="4978382"/>
            <a:ext cx="743426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Conector reto 74"/>
          <p:cNvCxnSpPr/>
          <p:nvPr/>
        </p:nvCxnSpPr>
        <p:spPr>
          <a:xfrm>
            <a:off x="1412875" y="6167941"/>
            <a:ext cx="72088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Retângulo 75"/>
          <p:cNvSpPr/>
          <p:nvPr/>
        </p:nvSpPr>
        <p:spPr>
          <a:xfrm>
            <a:off x="8858250" y="0"/>
            <a:ext cx="28575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rgbClr val="FF6600"/>
              </a:solidFill>
            </a:endParaRPr>
          </a:p>
        </p:txBody>
      </p:sp>
      <p:pic>
        <p:nvPicPr>
          <p:cNvPr id="78" name="Picture 5" descr="logo_azu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0413" y="-77260"/>
            <a:ext cx="7410451" cy="3432175"/>
          </a:xfrm>
          <a:prstGeom prst="rect">
            <a:avLst/>
          </a:prstGeom>
          <a:noFill/>
          <a:ln w="9525">
            <a:noFill/>
            <a:miter lim="800000"/>
            <a:headEnd/>
            <a:tailEnd/>
          </a:ln>
        </p:spPr>
      </p:pic>
      <p:pic>
        <p:nvPicPr>
          <p:cNvPr id="79" name="Picture 11" descr="by-nc-nd.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17" y="6483899"/>
            <a:ext cx="991452" cy="344793"/>
          </a:xfrm>
          <a:prstGeom prst="rect">
            <a:avLst/>
          </a:prstGeom>
          <a:noFill/>
          <a:ln w="9525">
            <a:noFill/>
            <a:miter lim="800000"/>
            <a:headEnd/>
            <a:tailEnd/>
          </a:ln>
        </p:spPr>
      </p:pic>
      <p:pic>
        <p:nvPicPr>
          <p:cNvPr id="80" name="Picture 12" descr="colearn-CHOSEN-hires-2.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31895" y="93422"/>
            <a:ext cx="860425" cy="1641475"/>
          </a:xfrm>
          <a:prstGeom prst="rect">
            <a:avLst/>
          </a:prstGeom>
          <a:noFill/>
          <a:ln w="9525">
            <a:noFill/>
            <a:miter lim="800000"/>
            <a:headEnd/>
            <a:tailEnd/>
          </a:ln>
        </p:spPr>
      </p:pic>
      <p:sp>
        <p:nvSpPr>
          <p:cNvPr id="81" name="CaixaDeTexto 9"/>
          <p:cNvSpPr txBox="1"/>
          <p:nvPr/>
        </p:nvSpPr>
        <p:spPr>
          <a:xfrm rot="16200000">
            <a:off x="6852323" y="1242666"/>
            <a:ext cx="1939925" cy="677862"/>
          </a:xfrm>
          <a:prstGeom prst="rect">
            <a:avLst/>
          </a:prstGeom>
          <a:noFill/>
        </p:spPr>
        <p:txBody>
          <a:bodyPr>
            <a:spAutoFit/>
          </a:bodyPr>
          <a:lstStyle/>
          <a:p>
            <a:pPr eaLnBrk="1" fontAlgn="auto" hangingPunct="1">
              <a:spcBef>
                <a:spcPts val="0"/>
              </a:spcBef>
              <a:spcAft>
                <a:spcPts val="0"/>
              </a:spcAft>
              <a:defRPr/>
            </a:pPr>
            <a:r>
              <a:rPr lang="pt-BR" sz="3800" dirty="0">
                <a:solidFill>
                  <a:schemeClr val="bg1"/>
                </a:solidFill>
                <a:latin typeface="+mj-lt"/>
              </a:rPr>
              <a:t>PRAPETEC</a:t>
            </a:r>
          </a:p>
        </p:txBody>
      </p:sp>
      <p:pic>
        <p:nvPicPr>
          <p:cNvPr id="2" name="Picture 1" descr="logo_engage_vetorizada.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7694837" y="1983360"/>
            <a:ext cx="1478815" cy="1042326"/>
          </a:xfrm>
          <a:prstGeom prst="rect">
            <a:avLst/>
          </a:prstGeom>
        </p:spPr>
      </p:pic>
    </p:spTree>
    <p:extLst>
      <p:ext uri="{BB962C8B-B14F-4D97-AF65-F5344CB8AC3E}">
        <p14:creationId xmlns:p14="http://schemas.microsoft.com/office/powerpoint/2010/main" val="3888392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pic>
        <p:nvPicPr>
          <p:cNvPr id="9" name="Picture 8" descr="Captura de Tela 2015-11-18 às 12.12.1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1829" y="1211384"/>
            <a:ext cx="6752017" cy="5658380"/>
          </a:xfrm>
          <a:prstGeom prst="rect">
            <a:avLst/>
          </a:prstGeom>
        </p:spPr>
      </p:pic>
    </p:spTree>
    <p:extLst>
      <p:ext uri="{BB962C8B-B14F-4D97-AF65-F5344CB8AC3E}">
        <p14:creationId xmlns:p14="http://schemas.microsoft.com/office/powerpoint/2010/main" val="156250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88988" y="2324100"/>
            <a:ext cx="7532687" cy="3883025"/>
          </a:xfrm>
        </p:spPr>
        <p:txBody>
          <a:bodyPr>
            <a:normAutofit/>
          </a:bodyPr>
          <a:lstStyle/>
          <a:p>
            <a:r>
              <a:rPr lang="pt-BR" sz="2000" dirty="0" smtClean="0"/>
              <a:t>As atividades realizadas em sala de aula, envolveram professores e alunos do ensino médio e superior, com aulas expositivas e práticas sobre o assunto </a:t>
            </a:r>
          </a:p>
          <a:p>
            <a:r>
              <a:rPr lang="pt-BR" sz="2000" dirty="0" err="1" smtClean="0"/>
              <a:t>Agrobiodiversidade</a:t>
            </a:r>
            <a:r>
              <a:rPr lang="pt-BR" sz="2000" dirty="0" smtClean="0"/>
              <a:t> – Transgênicos.</a:t>
            </a:r>
          </a:p>
          <a:p>
            <a:endParaRPr lang="pt-BR" sz="2000" dirty="0"/>
          </a:p>
          <a:p>
            <a:endParaRPr lang="pt-BR" sz="2000" dirty="0" smtClean="0"/>
          </a:p>
          <a:p>
            <a:r>
              <a:rPr lang="pt-BR" sz="2000" dirty="0" smtClean="0"/>
              <a:t>Número de turmas na educação superior - 12</a:t>
            </a:r>
          </a:p>
          <a:p>
            <a:r>
              <a:rPr lang="pt-BR" sz="2000" dirty="0" smtClean="0"/>
              <a:t>Número de turmas no ensino médio - 28</a:t>
            </a:r>
          </a:p>
          <a:p>
            <a:endParaRPr lang="pt-BR" sz="2000" dirty="0" smtClean="0"/>
          </a:p>
          <a:p>
            <a:r>
              <a:rPr lang="pt-BR" sz="2000" dirty="0"/>
              <a:t>Número de </a:t>
            </a:r>
            <a:r>
              <a:rPr lang="pt-BR" sz="2000" dirty="0" smtClean="0"/>
              <a:t>professores </a:t>
            </a:r>
            <a:r>
              <a:rPr lang="pt-BR" sz="2000" dirty="0"/>
              <a:t>participantes </a:t>
            </a:r>
            <a:r>
              <a:rPr lang="pt-BR" sz="2000" dirty="0" smtClean="0"/>
              <a:t>– 6</a:t>
            </a:r>
            <a:endParaRPr lang="pt-BR" sz="2000" dirty="0"/>
          </a:p>
          <a:p>
            <a:r>
              <a:rPr lang="pt-BR" sz="2000" dirty="0" smtClean="0"/>
              <a:t>Número de alunos participantes - 583</a:t>
            </a:r>
            <a:endParaRPr lang="pt-BR" sz="2000" dirty="0"/>
          </a:p>
        </p:txBody>
      </p:sp>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7497762" cy="615950"/>
          </a:xfrm>
        </p:spPr>
        <p:txBody>
          <a:bodyPr>
            <a:normAutofit fontScale="90000"/>
          </a:bodyPr>
          <a:lstStyle/>
          <a:p>
            <a:r>
              <a:rPr lang="pt-BR" sz="3400" cap="none" dirty="0" smtClean="0">
                <a:solidFill>
                  <a:srgbClr val="BFBFBF"/>
                </a:solidFill>
                <a:latin typeface="Tw Cen MT Condensed" charset="0"/>
              </a:rPr>
              <a:t>ATIVIDADES REALIZADAS EM SALA DE AULA</a:t>
            </a:r>
            <a:endParaRPr lang="pt-BR" sz="3400" cap="none" dirty="0">
              <a:solidFill>
                <a:srgbClr val="BFBFBF"/>
              </a:solidFill>
              <a:latin typeface="Tw Cen MT Condensed" charset="0"/>
            </a:endParaRP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46026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88988" y="2324100"/>
            <a:ext cx="7532687" cy="3883025"/>
          </a:xfrm>
        </p:spPr>
        <p:txBody>
          <a:bodyPr/>
          <a:lstStyle/>
          <a:p>
            <a:pPr>
              <a:spcBef>
                <a:spcPct val="0"/>
              </a:spcBef>
            </a:pPr>
            <a:r>
              <a:rPr lang="pt-BR" sz="2000" dirty="0" smtClean="0">
                <a:solidFill>
                  <a:srgbClr val="474233"/>
                </a:solidFill>
                <a:latin typeface="Tw Cen MT" charset="0"/>
              </a:rPr>
              <a:t>Turma: Ilustração Digital Aplicada</a:t>
            </a:r>
          </a:p>
          <a:p>
            <a:pPr>
              <a:spcBef>
                <a:spcPct val="0"/>
              </a:spcBef>
            </a:pPr>
            <a:r>
              <a:rPr lang="pt-BR" sz="2000" dirty="0" smtClean="0">
                <a:solidFill>
                  <a:srgbClr val="474233"/>
                </a:solidFill>
                <a:latin typeface="Tw Cen MT" charset="0"/>
              </a:rPr>
              <a:t>Curso Superior de Design Digital</a:t>
            </a:r>
          </a:p>
          <a:p>
            <a:pPr>
              <a:spcBef>
                <a:spcPct val="0"/>
              </a:spcBef>
            </a:pPr>
            <a:endParaRPr lang="pt-BR" sz="2000" dirty="0" smtClean="0">
              <a:solidFill>
                <a:srgbClr val="474233"/>
              </a:solidFill>
              <a:latin typeface="Tw Cen MT" charset="0"/>
            </a:endParaRPr>
          </a:p>
          <a:p>
            <a:pPr>
              <a:spcBef>
                <a:spcPct val="0"/>
              </a:spcBef>
            </a:pPr>
            <a:r>
              <a:rPr lang="pt-BR" sz="2000" dirty="0" smtClean="0">
                <a:solidFill>
                  <a:srgbClr val="474233"/>
                </a:solidFill>
                <a:latin typeface="Tw Cen MT" charset="0"/>
              </a:rPr>
              <a:t>Descrição da atividade:</a:t>
            </a:r>
          </a:p>
          <a:p>
            <a:pPr>
              <a:spcBef>
                <a:spcPct val="0"/>
              </a:spcBef>
            </a:pPr>
            <a:r>
              <a:rPr lang="pt-BR" sz="2000" dirty="0" smtClean="0">
                <a:solidFill>
                  <a:srgbClr val="474233"/>
                </a:solidFill>
                <a:latin typeface="Tw Cen MT" charset="0"/>
              </a:rPr>
              <a:t>Na disciplina de Ilustração Aplicada,  praticamos a composição de imagens ilustradas. A imagem como espécie de crônica autoral dos alunos, que sintetizando o conteúdo, representam graficamente suas ideias. As artes criadas representam ao mesmo tempo, a compreensão (ou não) dos alunos/ilustradores referente ao tema dos alimentos transgênicos, e potencializa o uso de imagens digitais ilustradas como interface na educação.</a:t>
            </a:r>
          </a:p>
          <a:p>
            <a:pPr>
              <a:spcBef>
                <a:spcPct val="0"/>
              </a:spcBef>
            </a:pPr>
            <a:endParaRPr lang="en-US" sz="2600" i="1" dirty="0">
              <a:solidFill>
                <a:srgbClr val="474233"/>
              </a:solidFill>
              <a:latin typeface="Tw Cen MT" charset="0"/>
            </a:endParaRPr>
          </a:p>
        </p:txBody>
      </p:sp>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7497762" cy="615950"/>
          </a:xfrm>
        </p:spPr>
        <p:txBody>
          <a:bodyPr/>
          <a:lstStyle/>
          <a:p>
            <a:r>
              <a:rPr lang="pt-BR" sz="3400" cap="none">
                <a:solidFill>
                  <a:srgbClr val="BFBFBF"/>
                </a:solidFill>
                <a:latin typeface="Tw Cen MT Condensed" charset="0"/>
              </a:rPr>
              <a:t>TRANSGÊNICOS ILUSTRADOS</a:t>
            </a: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037763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pic>
        <p:nvPicPr>
          <p:cNvPr id="11268" name="Picture 13" descr="image_model_ilustra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63675"/>
            <a:ext cx="91440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ogo_engage_vetorizad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270229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88988" y="2324100"/>
            <a:ext cx="7532687" cy="3883025"/>
          </a:xfrm>
        </p:spPr>
        <p:txBody>
          <a:bodyPr>
            <a:normAutofit/>
          </a:bodyPr>
          <a:lstStyle/>
          <a:p>
            <a:pPr>
              <a:spcBef>
                <a:spcPct val="0"/>
              </a:spcBef>
            </a:pPr>
            <a:r>
              <a:rPr lang="pt-BR" sz="2000" dirty="0" smtClean="0">
                <a:solidFill>
                  <a:srgbClr val="474233"/>
                </a:solidFill>
                <a:latin typeface="Tw Cen MT" charset="0"/>
              </a:rPr>
              <a:t>Turma: Ambientes Interativos</a:t>
            </a:r>
          </a:p>
          <a:p>
            <a:pPr>
              <a:spcBef>
                <a:spcPct val="0"/>
              </a:spcBef>
            </a:pPr>
            <a:r>
              <a:rPr lang="pt-BR" sz="2000" dirty="0" smtClean="0">
                <a:solidFill>
                  <a:srgbClr val="474233"/>
                </a:solidFill>
                <a:latin typeface="Tw Cen MT" charset="0"/>
              </a:rPr>
              <a:t>Curso Superior de Design Digital</a:t>
            </a:r>
          </a:p>
          <a:p>
            <a:pPr>
              <a:spcBef>
                <a:spcPct val="0"/>
              </a:spcBef>
            </a:pPr>
            <a:endParaRPr lang="pt-BR" sz="2000" dirty="0" smtClean="0">
              <a:solidFill>
                <a:srgbClr val="474233"/>
              </a:solidFill>
              <a:latin typeface="Tw Cen MT" charset="0"/>
            </a:endParaRPr>
          </a:p>
          <a:p>
            <a:pPr>
              <a:spcBef>
                <a:spcPct val="0"/>
              </a:spcBef>
            </a:pPr>
            <a:r>
              <a:rPr lang="pt-BR" sz="2000" dirty="0" smtClean="0">
                <a:solidFill>
                  <a:srgbClr val="474233"/>
                </a:solidFill>
                <a:latin typeface="Tw Cen MT" charset="0"/>
              </a:rPr>
              <a:t>Descrição da atividade:</a:t>
            </a:r>
          </a:p>
          <a:p>
            <a:pPr>
              <a:spcBef>
                <a:spcPct val="0"/>
              </a:spcBef>
            </a:pPr>
            <a:r>
              <a:rPr lang="pt-BR" sz="2000" dirty="0" smtClean="0">
                <a:solidFill>
                  <a:srgbClr val="474233"/>
                </a:solidFill>
                <a:latin typeface="Tw Cen MT" charset="0"/>
              </a:rPr>
              <a:t>Na disciplina de Ambientes Interativos pratica-se a criação de recursos instrucionais, focando a criação de conteúdos online interativos. A atividades proposta foi realizar inicialmente uma pesquisa sobre o tema Transgênicos e assim criar um vídeo informando os conteúdos pesquisados. Entre </a:t>
            </a:r>
            <a:r>
              <a:rPr lang="pt-BR" sz="2000" dirty="0">
                <a:solidFill>
                  <a:srgbClr val="474233"/>
                </a:solidFill>
                <a:latin typeface="Tw Cen MT" charset="0"/>
              </a:rPr>
              <a:t>os produtos criados estão, </a:t>
            </a:r>
            <a:r>
              <a:rPr lang="pt-BR" sz="2000" dirty="0" smtClean="0">
                <a:solidFill>
                  <a:srgbClr val="474233"/>
                </a:solidFill>
                <a:latin typeface="Tw Cen MT" charset="0"/>
              </a:rPr>
              <a:t>vídeos instrucionais, revistas </a:t>
            </a:r>
            <a:r>
              <a:rPr lang="pt-BR" sz="2000" dirty="0">
                <a:solidFill>
                  <a:srgbClr val="474233"/>
                </a:solidFill>
                <a:latin typeface="Tw Cen MT" charset="0"/>
              </a:rPr>
              <a:t>digitais, games a aplicativos interativos</a:t>
            </a:r>
            <a:r>
              <a:rPr lang="pt-BR" sz="2000" dirty="0" smtClean="0">
                <a:solidFill>
                  <a:srgbClr val="474233"/>
                </a:solidFill>
                <a:latin typeface="Tw Cen MT" charset="0"/>
              </a:rPr>
              <a:t>. Os resultados foram todos postados no </a:t>
            </a:r>
            <a:r>
              <a:rPr lang="pt-BR" sz="2000" dirty="0" err="1" smtClean="0">
                <a:solidFill>
                  <a:srgbClr val="474233"/>
                </a:solidFill>
                <a:latin typeface="Tw Cen MT" charset="0"/>
              </a:rPr>
              <a:t>Youtube</a:t>
            </a:r>
            <a:r>
              <a:rPr lang="pt-BR" sz="2000" dirty="0">
                <a:solidFill>
                  <a:srgbClr val="474233"/>
                </a:solidFill>
                <a:latin typeface="Tw Cen MT" charset="0"/>
              </a:rPr>
              <a:t> </a:t>
            </a:r>
            <a:r>
              <a:rPr lang="pt-BR" sz="2000" dirty="0" smtClean="0">
                <a:solidFill>
                  <a:srgbClr val="474233"/>
                </a:solidFill>
                <a:latin typeface="Tw Cen MT" charset="0"/>
              </a:rPr>
              <a:t>sob a licença CC.</a:t>
            </a:r>
          </a:p>
          <a:p>
            <a:pPr>
              <a:spcBef>
                <a:spcPct val="0"/>
              </a:spcBef>
            </a:pPr>
            <a:endParaRPr lang="en-US" sz="2600" i="1" dirty="0">
              <a:solidFill>
                <a:srgbClr val="474233"/>
              </a:solidFill>
              <a:latin typeface="Tw Cen MT" charset="0"/>
            </a:endParaRPr>
          </a:p>
        </p:txBody>
      </p:sp>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7497762" cy="615950"/>
          </a:xfrm>
        </p:spPr>
        <p:txBody>
          <a:bodyPr>
            <a:normAutofit fontScale="90000"/>
          </a:bodyPr>
          <a:lstStyle/>
          <a:p>
            <a:r>
              <a:rPr lang="pt-BR" sz="3400" cap="none" dirty="0" smtClean="0">
                <a:solidFill>
                  <a:srgbClr val="BFBFBF"/>
                </a:solidFill>
                <a:latin typeface="Tw Cen MT Condensed" charset="0"/>
              </a:rPr>
              <a:t>VÍDEO INSTRUCIONAL SOBRE TRANSGÊNICOS</a:t>
            </a:r>
            <a:endParaRPr lang="pt-BR" sz="3400" cap="none" dirty="0">
              <a:solidFill>
                <a:srgbClr val="BFBFBF"/>
              </a:solidFill>
              <a:latin typeface="Tw Cen MT Condensed" charset="0"/>
            </a:endParaRP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239257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pic>
        <p:nvPicPr>
          <p:cNvPr id="3" name="Picture 2" descr="Video0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9492" y="1152768"/>
            <a:ext cx="3490872" cy="1963616"/>
          </a:xfrm>
          <a:prstGeom prst="rect">
            <a:avLst/>
          </a:prstGeom>
          <a:ln>
            <a:noFill/>
          </a:ln>
          <a:effectLst>
            <a:outerShdw blurRad="292100" dist="139700" dir="2700000" algn="tl" rotWithShape="0">
              <a:srgbClr val="333333">
                <a:alpha val="65000"/>
              </a:srgbClr>
            </a:outerShdw>
          </a:effectLst>
        </p:spPr>
      </p:pic>
      <p:pic>
        <p:nvPicPr>
          <p:cNvPr id="7" name="Picture 6" descr="Grupo 7 _ transgÍnicos.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8386" y="2901460"/>
            <a:ext cx="2608386" cy="1953767"/>
          </a:xfrm>
          <a:prstGeom prst="rect">
            <a:avLst/>
          </a:prstGeom>
          <a:ln>
            <a:noFill/>
          </a:ln>
          <a:effectLst>
            <a:outerShdw blurRad="292100" dist="139700" dir="2700000" algn="tl" rotWithShape="0">
              <a:srgbClr val="333333">
                <a:alpha val="65000"/>
              </a:srgbClr>
            </a:outerShdw>
          </a:effectLst>
        </p:spPr>
      </p:pic>
      <p:pic>
        <p:nvPicPr>
          <p:cNvPr id="4" name="Picture 3" descr="Grupo 3 _ Preview_Artur_Matheus.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3770" y="4669691"/>
            <a:ext cx="3467231" cy="1953847"/>
          </a:xfrm>
          <a:prstGeom prst="rect">
            <a:avLst/>
          </a:prstGeom>
          <a:ln>
            <a:noFill/>
          </a:ln>
          <a:effectLst>
            <a:outerShdw blurRad="292100" dist="139700" dir="2700000" algn="tl" rotWithShape="0">
              <a:srgbClr val="333333">
                <a:alpha val="65000"/>
              </a:srgbClr>
            </a:outerShdw>
          </a:effectLst>
        </p:spPr>
      </p:pic>
      <p:pic>
        <p:nvPicPr>
          <p:cNvPr id="9" name="Picture 8" descr="Grupo 13 _ Capa_ELIXI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924" y="3050492"/>
            <a:ext cx="2393462" cy="3576781"/>
          </a:xfrm>
          <a:prstGeom prst="rect">
            <a:avLst/>
          </a:prstGeom>
          <a:ln>
            <a:noFill/>
          </a:ln>
          <a:effectLst>
            <a:outerShdw blurRad="292100" dist="139700" dir="2700000" algn="tl" rotWithShape="0">
              <a:srgbClr val="333333">
                <a:alpha val="65000"/>
              </a:srgbClr>
            </a:outerShdw>
          </a:effectLst>
        </p:spPr>
      </p:pic>
      <p:sp>
        <p:nvSpPr>
          <p:cNvPr id="11" name="Espaço Reservado para Texto 2"/>
          <p:cNvSpPr>
            <a:spLocks noGrp="1"/>
          </p:cNvSpPr>
          <p:nvPr>
            <p:ph type="body" idx="1"/>
          </p:nvPr>
        </p:nvSpPr>
        <p:spPr>
          <a:xfrm>
            <a:off x="2752608" y="721944"/>
            <a:ext cx="1008550" cy="538285"/>
          </a:xfrm>
        </p:spPr>
        <p:txBody>
          <a:bodyPr>
            <a:normAutofit/>
          </a:bodyPr>
          <a:lstStyle/>
          <a:p>
            <a:pPr>
              <a:spcBef>
                <a:spcPct val="0"/>
              </a:spcBef>
            </a:pPr>
            <a:r>
              <a:rPr lang="pt-BR" sz="2000" dirty="0" smtClean="0">
                <a:solidFill>
                  <a:srgbClr val="474233"/>
                </a:solidFill>
                <a:latin typeface="Tw Cen MT" charset="0"/>
              </a:rPr>
              <a:t>Vídeo</a:t>
            </a:r>
          </a:p>
          <a:p>
            <a:pPr>
              <a:spcBef>
                <a:spcPct val="0"/>
              </a:spcBef>
            </a:pPr>
            <a:endParaRPr lang="en-US" sz="2600" i="1" dirty="0">
              <a:solidFill>
                <a:srgbClr val="474233"/>
              </a:solidFill>
              <a:latin typeface="Tw Cen MT" charset="0"/>
            </a:endParaRPr>
          </a:p>
        </p:txBody>
      </p:sp>
      <p:sp>
        <p:nvSpPr>
          <p:cNvPr id="12" name="Espaço Reservado para Texto 2"/>
          <p:cNvSpPr txBox="1">
            <a:spLocks/>
          </p:cNvSpPr>
          <p:nvPr/>
        </p:nvSpPr>
        <p:spPr>
          <a:xfrm>
            <a:off x="91469" y="2613267"/>
            <a:ext cx="1008550" cy="538285"/>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9pPr>
          </a:lstStyle>
          <a:p>
            <a:pPr>
              <a:spcBef>
                <a:spcPct val="0"/>
              </a:spcBef>
            </a:pPr>
            <a:r>
              <a:rPr lang="pt-BR" sz="2000" dirty="0" smtClean="0">
                <a:solidFill>
                  <a:srgbClr val="474233"/>
                </a:solidFill>
                <a:latin typeface="Tw Cen MT" charset="0"/>
              </a:rPr>
              <a:t>Revista</a:t>
            </a:r>
          </a:p>
          <a:p>
            <a:pPr>
              <a:spcBef>
                <a:spcPct val="0"/>
              </a:spcBef>
            </a:pPr>
            <a:endParaRPr lang="en-US" sz="2600" i="1" dirty="0">
              <a:solidFill>
                <a:srgbClr val="474233"/>
              </a:solidFill>
              <a:latin typeface="Tw Cen MT" charset="0"/>
            </a:endParaRPr>
          </a:p>
        </p:txBody>
      </p:sp>
      <p:sp>
        <p:nvSpPr>
          <p:cNvPr id="13" name="Espaço Reservado para Texto 2"/>
          <p:cNvSpPr txBox="1">
            <a:spLocks/>
          </p:cNvSpPr>
          <p:nvPr/>
        </p:nvSpPr>
        <p:spPr>
          <a:xfrm>
            <a:off x="6418023" y="2472590"/>
            <a:ext cx="1008550" cy="538285"/>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9pPr>
          </a:lstStyle>
          <a:p>
            <a:pPr>
              <a:spcBef>
                <a:spcPct val="0"/>
              </a:spcBef>
            </a:pPr>
            <a:r>
              <a:rPr lang="pt-BR" sz="2000" dirty="0" smtClean="0">
                <a:solidFill>
                  <a:srgbClr val="474233"/>
                </a:solidFill>
                <a:latin typeface="Tw Cen MT" charset="0"/>
              </a:rPr>
              <a:t>Game</a:t>
            </a:r>
          </a:p>
          <a:p>
            <a:pPr>
              <a:spcBef>
                <a:spcPct val="0"/>
              </a:spcBef>
            </a:pPr>
            <a:endParaRPr lang="en-US" sz="2600" i="1" dirty="0">
              <a:solidFill>
                <a:srgbClr val="474233"/>
              </a:solidFill>
              <a:latin typeface="Tw Cen MT" charset="0"/>
            </a:endParaRPr>
          </a:p>
        </p:txBody>
      </p:sp>
      <p:sp>
        <p:nvSpPr>
          <p:cNvPr id="14" name="Espaço Reservado para Texto 2"/>
          <p:cNvSpPr txBox="1">
            <a:spLocks/>
          </p:cNvSpPr>
          <p:nvPr/>
        </p:nvSpPr>
        <p:spPr>
          <a:xfrm>
            <a:off x="2809269" y="4227144"/>
            <a:ext cx="1557579" cy="538285"/>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9pPr>
          </a:lstStyle>
          <a:p>
            <a:pPr>
              <a:spcBef>
                <a:spcPct val="0"/>
              </a:spcBef>
            </a:pPr>
            <a:r>
              <a:rPr lang="pt-BR" sz="2000" dirty="0" smtClean="0">
                <a:solidFill>
                  <a:srgbClr val="474233"/>
                </a:solidFill>
                <a:latin typeface="Tw Cen MT" charset="0"/>
              </a:rPr>
              <a:t>Aplicativo</a:t>
            </a:r>
          </a:p>
          <a:p>
            <a:pPr>
              <a:spcBef>
                <a:spcPct val="0"/>
              </a:spcBef>
            </a:pPr>
            <a:endParaRPr lang="en-US" sz="2600" i="1" dirty="0">
              <a:solidFill>
                <a:srgbClr val="474233"/>
              </a:solidFill>
              <a:latin typeface="Tw Cen MT" charset="0"/>
            </a:endParaRPr>
          </a:p>
        </p:txBody>
      </p:sp>
      <p:pic>
        <p:nvPicPr>
          <p:cNvPr id="15" name="Picture 3" descr="logo_engage_vetorizada.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559255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0" y="1618640"/>
            <a:ext cx="9144000" cy="5239360"/>
          </a:xfrm>
        </p:spPr>
        <p:txBody>
          <a:bodyPr>
            <a:noAutofit/>
          </a:bodyPr>
          <a:lstStyle/>
          <a:p>
            <a:pPr algn="just"/>
            <a:r>
              <a:rPr lang="pt-BR" sz="2000" i="1" dirty="0" smtClean="0"/>
              <a:t>Turma: Ensino Superior</a:t>
            </a:r>
          </a:p>
          <a:p>
            <a:pPr algn="just"/>
            <a:r>
              <a:rPr lang="pt-BR" sz="2000" i="1" dirty="0" smtClean="0"/>
              <a:t>Cursos de Licenciaturas: Química; Física; Matemática; Educação Física; Ciências Sociais; Letras-Língua Portuguesa; Letras-Língua Inglesa; Letras-Língua Espanhola; Ciências Biológicas; História; Filosofia; Música. Também, cursos de Psicologia; Gastronomia; Engenharia Elétrica; </a:t>
            </a:r>
            <a:r>
              <a:rPr lang="pt-BR" sz="2000" dirty="0" smtClean="0"/>
              <a:t>Jornalismo; Design Industrial.</a:t>
            </a:r>
          </a:p>
          <a:p>
            <a:pPr algn="just"/>
            <a:endParaRPr lang="pt-BR" sz="2000" i="1" dirty="0" smtClean="0"/>
          </a:p>
          <a:p>
            <a:pPr algn="just"/>
            <a:r>
              <a:rPr lang="pt-BR" sz="2000" i="1" dirty="0" smtClean="0"/>
              <a:t>Descri</a:t>
            </a:r>
            <a:r>
              <a:rPr lang="en-US" sz="2000" i="1" dirty="0" smtClean="0"/>
              <a:t>ções das atividades: </a:t>
            </a:r>
            <a:r>
              <a:rPr lang="pt-BR" sz="2000" dirty="0" smtClean="0"/>
              <a:t>Com as participações 350 alunos, futuros docentes e profissionais considerados como elementos de acessibilidades às informações para pessoas surdas na Língua Brasileira de Sinais – LIBRAS, desenvolveu-se as práticas pedagógicas, com fins de “sinalizar em LIBRAS os vocabulários relacionados aos TRANSGÊNICOS, contextualizando-os em situações comunicativas. Para tal, os alunos pesquisaram; elaboraram textos; utilizaram Alfabeto digital; realizaram o processo intertextual e interlingual; registraram as opiniões e sinalizações em vídeos e fotografias. Assim, constata-se que assegurou-se aos surdos o acesso às discussões sobre o tema, com interação comunicativa legitimando-os como sujeitos críticos e sociais na busca de soluções coletivas e conscientes. </a:t>
            </a:r>
            <a:endParaRPr lang="en-US" sz="2000" i="1" dirty="0" smtClean="0"/>
          </a:p>
        </p:txBody>
      </p:sp>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logo_azul.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1371232" y="946528"/>
            <a:ext cx="7497649" cy="616613"/>
          </a:xfrm>
        </p:spPr>
        <p:txBody>
          <a:bodyPr>
            <a:normAutofit/>
          </a:bodyPr>
          <a:lstStyle/>
          <a:p>
            <a:r>
              <a:rPr lang="pt-BR" dirty="0" smtClean="0"/>
              <a:t>os Transgênicos em libras</a:t>
            </a:r>
            <a:endParaRPr lang="pt-BR" dirty="0"/>
          </a:p>
        </p:txBody>
      </p:sp>
      <p:pic>
        <p:nvPicPr>
          <p:cNvPr id="7" name="Picture 3" descr="logo_engage_vetorizad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284327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7" y="1364484"/>
            <a:ext cx="4009218" cy="2335610"/>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9501" y="1376428"/>
            <a:ext cx="4524497" cy="2334037"/>
          </a:xfrm>
          <a:prstGeom prst="rect">
            <a:avLst/>
          </a:prstGeom>
          <a:noFill/>
          <a:ln w="9525">
            <a:noFill/>
            <a:miter lim="800000"/>
            <a:headEnd/>
            <a:tailEnd/>
          </a:ln>
        </p:spPr>
      </p:pic>
      <p:pic>
        <p:nvPicPr>
          <p:cNvPr id="7" name="Imagem 6" descr="20151112_23231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50" y="4246913"/>
            <a:ext cx="4019136" cy="2260764"/>
          </a:xfrm>
          <a:prstGeom prst="rect">
            <a:avLst/>
          </a:prstGeom>
        </p:spPr>
      </p:pic>
      <p:pic>
        <p:nvPicPr>
          <p:cNvPr id="8" name="Imagem 7" descr="20151113_19213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1377" y="4226873"/>
            <a:ext cx="4512623" cy="2268929"/>
          </a:xfrm>
          <a:prstGeom prst="rect">
            <a:avLst/>
          </a:prstGeom>
        </p:spPr>
      </p:pic>
      <p:sp>
        <p:nvSpPr>
          <p:cNvPr id="9" name="CaixaDeTexto 8"/>
          <p:cNvSpPr txBox="1"/>
          <p:nvPr/>
        </p:nvSpPr>
        <p:spPr>
          <a:xfrm>
            <a:off x="4538228" y="3619002"/>
            <a:ext cx="4251366" cy="369332"/>
          </a:xfrm>
          <a:prstGeom prst="rect">
            <a:avLst/>
          </a:prstGeom>
          <a:noFill/>
        </p:spPr>
        <p:txBody>
          <a:bodyPr wrap="square" rtlCol="0">
            <a:spAutoFit/>
          </a:bodyPr>
          <a:lstStyle/>
          <a:p>
            <a:r>
              <a:rPr lang="pt-BR" dirty="0" smtClean="0"/>
              <a:t>Alunos dos cursos de Matemática/ Física</a:t>
            </a:r>
            <a:endParaRPr lang="pt-BR" dirty="0"/>
          </a:p>
        </p:txBody>
      </p:sp>
      <p:sp>
        <p:nvSpPr>
          <p:cNvPr id="10" name="CaixaDeTexto 9"/>
          <p:cNvSpPr txBox="1"/>
          <p:nvPr/>
        </p:nvSpPr>
        <p:spPr>
          <a:xfrm>
            <a:off x="-29324" y="3602113"/>
            <a:ext cx="3740727" cy="369332"/>
          </a:xfrm>
          <a:prstGeom prst="rect">
            <a:avLst/>
          </a:prstGeom>
          <a:noFill/>
        </p:spPr>
        <p:txBody>
          <a:bodyPr wrap="square" rtlCol="0">
            <a:spAutoFit/>
          </a:bodyPr>
          <a:lstStyle/>
          <a:p>
            <a:r>
              <a:rPr lang="pt-BR" dirty="0" smtClean="0"/>
              <a:t>Cursos de Educação Física</a:t>
            </a:r>
            <a:endParaRPr lang="pt-BR" dirty="0"/>
          </a:p>
        </p:txBody>
      </p:sp>
      <p:sp>
        <p:nvSpPr>
          <p:cNvPr id="12" name="CaixaDeTexto 11"/>
          <p:cNvSpPr txBox="1"/>
          <p:nvPr/>
        </p:nvSpPr>
        <p:spPr>
          <a:xfrm>
            <a:off x="-57151" y="6421950"/>
            <a:ext cx="4904508" cy="369332"/>
          </a:xfrm>
          <a:prstGeom prst="rect">
            <a:avLst/>
          </a:prstGeom>
          <a:noFill/>
        </p:spPr>
        <p:txBody>
          <a:bodyPr wrap="square" rtlCol="0">
            <a:spAutoFit/>
          </a:bodyPr>
          <a:lstStyle/>
          <a:p>
            <a:r>
              <a:rPr lang="pt-BR" dirty="0" smtClean="0"/>
              <a:t>Cursos de </a:t>
            </a:r>
            <a:r>
              <a:rPr lang="pt-BR" dirty="0" err="1" smtClean="0"/>
              <a:t>Letras-Espanhol</a:t>
            </a:r>
            <a:r>
              <a:rPr lang="pt-BR" dirty="0" smtClean="0"/>
              <a:t>, Matemática, Música...</a:t>
            </a:r>
            <a:endParaRPr lang="pt-BR" dirty="0"/>
          </a:p>
        </p:txBody>
      </p:sp>
      <p:sp>
        <p:nvSpPr>
          <p:cNvPr id="13" name="CaixaDeTexto 12"/>
          <p:cNvSpPr txBox="1"/>
          <p:nvPr/>
        </p:nvSpPr>
        <p:spPr>
          <a:xfrm>
            <a:off x="4524498" y="6419430"/>
            <a:ext cx="4987637" cy="338554"/>
          </a:xfrm>
          <a:prstGeom prst="rect">
            <a:avLst/>
          </a:prstGeom>
          <a:noFill/>
        </p:spPr>
        <p:txBody>
          <a:bodyPr wrap="square" rtlCol="0">
            <a:spAutoFit/>
          </a:bodyPr>
          <a:lstStyle/>
          <a:p>
            <a:r>
              <a:rPr lang="pt-BR" sz="1600" dirty="0" smtClean="0"/>
              <a:t>Cursos de Ciências Sociais, Jornalismo, Biologia...</a:t>
            </a:r>
            <a:endParaRPr lang="pt-BR" sz="1600" dirty="0"/>
          </a:p>
        </p:txBody>
      </p:sp>
      <p:pic>
        <p:nvPicPr>
          <p:cNvPr id="11" name="Picture 3" descr="logo_engage_vetorizada.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3262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SC0017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520" y="1264721"/>
            <a:ext cx="3694429" cy="2315690"/>
          </a:xfrm>
          <a:prstGeom prst="rect">
            <a:avLst/>
          </a:prstGeom>
        </p:spPr>
      </p:pic>
      <p:pic>
        <p:nvPicPr>
          <p:cNvPr id="8" name="Imagem 7" descr="DSC0016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2623" y="1283437"/>
            <a:ext cx="3788229" cy="2286211"/>
          </a:xfrm>
          <a:prstGeom prst="rect">
            <a:avLst/>
          </a:prstGeom>
        </p:spPr>
      </p:pic>
      <p:pic>
        <p:nvPicPr>
          <p:cNvPr id="9" name="Imagem 8" descr="DSC0020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591" y="4083888"/>
            <a:ext cx="3966358" cy="2369283"/>
          </a:xfrm>
          <a:prstGeom prst="rect">
            <a:avLst/>
          </a:prstGeom>
        </p:spPr>
      </p:pic>
      <p:pic>
        <p:nvPicPr>
          <p:cNvPr id="10" name="Imagem 9" descr="qm la.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2623" y="4083888"/>
            <a:ext cx="3921498" cy="2306042"/>
          </a:xfrm>
          <a:prstGeom prst="rect">
            <a:avLst/>
          </a:prstGeom>
        </p:spPr>
      </p:pic>
      <p:sp>
        <p:nvSpPr>
          <p:cNvPr id="11" name="CaixaDeTexto 10"/>
          <p:cNvSpPr txBox="1"/>
          <p:nvPr/>
        </p:nvSpPr>
        <p:spPr>
          <a:xfrm>
            <a:off x="631805" y="3553341"/>
            <a:ext cx="7683335" cy="368135"/>
          </a:xfrm>
          <a:prstGeom prst="rect">
            <a:avLst/>
          </a:prstGeom>
          <a:noFill/>
        </p:spPr>
        <p:txBody>
          <a:bodyPr wrap="square" rtlCol="0">
            <a:spAutoFit/>
          </a:bodyPr>
          <a:lstStyle/>
          <a:p>
            <a:r>
              <a:rPr lang="pt-BR" dirty="0" smtClean="0"/>
              <a:t>Curso de Química noturno; Engenharia Elétrica; Letras-Português...</a:t>
            </a:r>
            <a:endParaRPr lang="pt-BR" dirty="0"/>
          </a:p>
        </p:txBody>
      </p:sp>
      <p:sp>
        <p:nvSpPr>
          <p:cNvPr id="12" name="CaixaDeTexto 11"/>
          <p:cNvSpPr txBox="1"/>
          <p:nvPr/>
        </p:nvSpPr>
        <p:spPr>
          <a:xfrm>
            <a:off x="950025" y="6374364"/>
            <a:ext cx="8763990" cy="369332"/>
          </a:xfrm>
          <a:prstGeom prst="rect">
            <a:avLst/>
          </a:prstGeom>
          <a:noFill/>
        </p:spPr>
        <p:txBody>
          <a:bodyPr wrap="square" rtlCol="0">
            <a:spAutoFit/>
          </a:bodyPr>
          <a:lstStyle/>
          <a:p>
            <a:r>
              <a:rPr lang="pt-BR" dirty="0" smtClean="0"/>
              <a:t>Curso de Química diurno; </a:t>
            </a:r>
            <a:r>
              <a:rPr lang="pt-BR" dirty="0" err="1" smtClean="0"/>
              <a:t>Psciologia</a:t>
            </a:r>
            <a:r>
              <a:rPr lang="pt-BR" dirty="0" smtClean="0"/>
              <a:t>; Gastronomia; Música; Filosofia...</a:t>
            </a:r>
            <a:endParaRPr lang="pt-BR" dirty="0"/>
          </a:p>
        </p:txBody>
      </p:sp>
      <p:pic>
        <p:nvPicPr>
          <p:cNvPr id="13" name="Picture 3" descr="logo_engage_vetorizada.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74416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normAutofit fontScale="85000" lnSpcReduction="10000"/>
          </a:bodyPr>
          <a:lstStyle/>
          <a:p>
            <a:r>
              <a:rPr lang="pt-BR" sz="2600" i="1" dirty="0" smtClean="0"/>
              <a:t>Turma: Projeto Digital Aplicado – 5º período</a:t>
            </a:r>
          </a:p>
          <a:p>
            <a:r>
              <a:rPr lang="pt-BR" sz="2600" i="1" dirty="0" smtClean="0"/>
              <a:t>Curso Superior de Design Digital</a:t>
            </a:r>
          </a:p>
          <a:p>
            <a:endParaRPr lang="pt-BR" sz="2600" i="1" dirty="0" smtClean="0"/>
          </a:p>
          <a:p>
            <a:r>
              <a:rPr lang="pt-BR" sz="2600" i="1" dirty="0" smtClean="0"/>
              <a:t>Descrição da atividade: os alunos foram desafiados a buscar soluções para que as pessoas possam ter um vida mais saudável. Primeiramente tiveram que pesquisar a respeito e colocar suas considerações e pesquisa, bem como fotos, nas redes sociais da disciplina. Neste momento surgiram várias colocações acerca da alimentação, dos alimentos e de sua origem. Após isto discutiram em grupo acerca do levantado, fizeram mapas mentais das propostas e ideias e depois foram para os computadores desenvolver as soluções em formato de aplicativo.</a:t>
            </a:r>
          </a:p>
        </p:txBody>
      </p:sp>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lstStyle/>
          <a:p>
            <a:r>
              <a:rPr lang="pt-BR" dirty="0" smtClean="0"/>
              <a:t>Desafio vidas saudáveis</a:t>
            </a:r>
            <a:endParaRPr lang="pt-BR" dirty="0"/>
          </a:p>
        </p:txBody>
      </p:sp>
      <p:pic>
        <p:nvPicPr>
          <p:cNvPr id="7"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955798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88988" y="2324100"/>
            <a:ext cx="7532687" cy="4333875"/>
          </a:xfrm>
        </p:spPr>
        <p:txBody>
          <a:bodyPr>
            <a:normAutofit/>
          </a:bodyPr>
          <a:lstStyle/>
          <a:p>
            <a:r>
              <a:rPr lang="pt-BR" sz="2800" dirty="0"/>
              <a:t>Equipar os alunos com o conhecimento e as ferramentas para a participação responsável na sociedade para poder desenvolver opiniões baseadas em evidências sobre os riscos e benefícios de inovações científicas.</a:t>
            </a:r>
            <a:endParaRPr lang="en-US" sz="2800" dirty="0" smtClean="0"/>
          </a:p>
          <a:p>
            <a:endParaRPr lang="en-US" sz="2800" dirty="0"/>
          </a:p>
          <a:p>
            <a:endParaRPr lang="pt-BR" sz="2800" dirty="0"/>
          </a:p>
        </p:txBody>
      </p:sp>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7497762" cy="615950"/>
          </a:xfrm>
        </p:spPr>
        <p:txBody>
          <a:bodyPr/>
          <a:lstStyle/>
          <a:p>
            <a:r>
              <a:rPr lang="pt-BR" sz="3400" cap="none" dirty="0" smtClean="0">
                <a:solidFill>
                  <a:srgbClr val="BFBFBF"/>
                </a:solidFill>
                <a:latin typeface="Tw Cen MT Condensed" charset="0"/>
              </a:rPr>
              <a:t>CONCEITO DE RRI</a:t>
            </a:r>
            <a:endParaRPr lang="pt-BR" sz="3400" cap="none" dirty="0">
              <a:solidFill>
                <a:srgbClr val="BFBFBF"/>
              </a:solidFill>
              <a:latin typeface="Tw Cen MT Condensed" charset="0"/>
            </a:endParaRP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2876789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7422" y="2487006"/>
            <a:ext cx="2097194" cy="2097194"/>
          </a:xfrm>
          <a:prstGeom prst="rect">
            <a:avLst/>
          </a:prstGeom>
        </p:spPr>
      </p:pic>
      <p:pic>
        <p:nvPicPr>
          <p:cNvPr id="8" name="Image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7422" y="4652451"/>
            <a:ext cx="2097194" cy="2097194"/>
          </a:xfrm>
          <a:prstGeom prst="rect">
            <a:avLst/>
          </a:prstGeom>
        </p:spPr>
      </p:pic>
      <p:pic>
        <p:nvPicPr>
          <p:cNvPr id="9" name="Imagem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7585" y="4652450"/>
            <a:ext cx="2097194" cy="2097194"/>
          </a:xfrm>
          <a:prstGeom prst="rect">
            <a:avLst/>
          </a:prstGeom>
        </p:spPr>
      </p:pic>
      <p:pic>
        <p:nvPicPr>
          <p:cNvPr id="10" name="Imagem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7585" y="2487006"/>
            <a:ext cx="2097194" cy="2097194"/>
          </a:xfrm>
          <a:prstGeom prst="rect">
            <a:avLst/>
          </a:prstGeom>
        </p:spPr>
      </p:pic>
      <p:pic>
        <p:nvPicPr>
          <p:cNvPr id="11" name="Imagem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36853" y="2487006"/>
            <a:ext cx="2097194" cy="2097194"/>
          </a:xfrm>
          <a:prstGeom prst="rect">
            <a:avLst/>
          </a:prstGeom>
        </p:spPr>
      </p:pic>
      <p:pic>
        <p:nvPicPr>
          <p:cNvPr id="13" name="Imagem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47485" y="922288"/>
            <a:ext cx="4336329" cy="1477715"/>
          </a:xfrm>
          <a:prstGeom prst="rect">
            <a:avLst/>
          </a:prstGeom>
        </p:spPr>
      </p:pic>
      <p:pic>
        <p:nvPicPr>
          <p:cNvPr id="12" name="Picture 3" descr="logo_engage_vetorizada.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791251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018" y="3994992"/>
            <a:ext cx="2865837" cy="2148114"/>
          </a:xfrm>
          <a:prstGeom prst="rect">
            <a:avLst/>
          </a:prstGeom>
        </p:spPr>
      </p:pic>
      <p:pic>
        <p:nvPicPr>
          <p:cNvPr id="3" name="Imagem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018" y="1636805"/>
            <a:ext cx="2865837" cy="2148114"/>
          </a:xfrm>
          <a:prstGeom prst="rect">
            <a:avLst/>
          </a:prstGeom>
        </p:spPr>
      </p:pic>
      <p:pic>
        <p:nvPicPr>
          <p:cNvPr id="4" name="Imagem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7855" y="1617870"/>
            <a:ext cx="2889400" cy="2167050"/>
          </a:xfrm>
          <a:prstGeom prst="rect">
            <a:avLst/>
          </a:prstGeom>
        </p:spPr>
      </p:pic>
      <p:pic>
        <p:nvPicPr>
          <p:cNvPr id="5" name="Imagem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2735" y="1617870"/>
            <a:ext cx="2891099" cy="2167049"/>
          </a:xfrm>
          <a:prstGeom prst="rect">
            <a:avLst/>
          </a:prstGeom>
        </p:spPr>
      </p:pic>
      <p:pic>
        <p:nvPicPr>
          <p:cNvPr id="6" name="Imagem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91417" y="3994992"/>
            <a:ext cx="2865838" cy="2148114"/>
          </a:xfrm>
          <a:prstGeom prst="rect">
            <a:avLst/>
          </a:prstGeom>
        </p:spPr>
      </p:pic>
      <p:pic>
        <p:nvPicPr>
          <p:cNvPr id="7" name="Imagem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57255" y="3994992"/>
            <a:ext cx="2876579" cy="2159127"/>
          </a:xfrm>
          <a:prstGeom prst="rect">
            <a:avLst/>
          </a:prstGeom>
        </p:spPr>
      </p:pic>
      <p:pic>
        <p:nvPicPr>
          <p:cNvPr id="8" name="Picture 3" descr="logo_engage_vetorizada.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85931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pic>
        <p:nvPicPr>
          <p:cNvPr id="21" name="Imagem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2881" y="1243020"/>
            <a:ext cx="3098316" cy="3259840"/>
          </a:xfrm>
          <a:prstGeom prst="rect">
            <a:avLst/>
          </a:prstGeom>
          <a:effectLst>
            <a:outerShdw blurRad="50800" dist="38100" dir="2700000" algn="tl" rotWithShape="0">
              <a:prstClr val="black">
                <a:alpha val="40000"/>
              </a:prstClr>
            </a:outerShdw>
          </a:effectLst>
        </p:spPr>
      </p:pic>
      <p:pic>
        <p:nvPicPr>
          <p:cNvPr id="20" name="Imagem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4256" y="103190"/>
            <a:ext cx="3056196" cy="2924618"/>
          </a:xfrm>
          <a:prstGeom prst="rect">
            <a:avLst/>
          </a:prstGeom>
          <a:effectLst>
            <a:outerShdw blurRad="50800" dist="38100" dir="2700000" algn="tl" rotWithShape="0">
              <a:prstClr val="black">
                <a:alpha val="40000"/>
              </a:prstClr>
            </a:outerShdw>
          </a:effectLst>
        </p:spPr>
      </p:pic>
      <p:pic>
        <p:nvPicPr>
          <p:cNvPr id="19" name="Imagem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4146" y="3342351"/>
            <a:ext cx="3012329" cy="3116004"/>
          </a:xfrm>
          <a:prstGeom prst="rect">
            <a:avLst/>
          </a:prstGeom>
          <a:effectLst>
            <a:outerShdw blurRad="50800" dist="38100" dir="2700000" algn="tl" rotWithShape="0">
              <a:prstClr val="black">
                <a:alpha val="40000"/>
              </a:prstClr>
            </a:outerShdw>
          </a:effectLst>
        </p:spPr>
      </p:pic>
      <p:pic>
        <p:nvPicPr>
          <p:cNvPr id="18" name="Imagem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98174" y="3587491"/>
            <a:ext cx="3199735" cy="3116004"/>
          </a:xfrm>
          <a:prstGeom prst="rect">
            <a:avLst/>
          </a:prstGeom>
          <a:effectLst>
            <a:outerShdw blurRad="50800" dist="38100" dir="2700000" algn="tl" rotWithShape="0">
              <a:prstClr val="black">
                <a:alpha val="40000"/>
              </a:prstClr>
            </a:outerShdw>
          </a:effectLst>
        </p:spPr>
      </p:pic>
      <p:pic>
        <p:nvPicPr>
          <p:cNvPr id="17" name="Imagem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9933" y="1251184"/>
            <a:ext cx="2717170" cy="32598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4844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60600" y="2414261"/>
            <a:ext cx="7533273" cy="3884237"/>
          </a:xfrm>
        </p:spPr>
        <p:txBody>
          <a:bodyPr>
            <a:normAutofit fontScale="92500" lnSpcReduction="20000"/>
          </a:bodyPr>
          <a:lstStyle/>
          <a:p>
            <a:r>
              <a:rPr lang="pt-BR" sz="2600" i="1" dirty="0" smtClean="0"/>
              <a:t>Turma:1ª, 2ª e 3ª séries</a:t>
            </a:r>
          </a:p>
          <a:p>
            <a:r>
              <a:rPr lang="pt-BR" sz="2600" i="1" dirty="0" smtClean="0"/>
              <a:t>Curso: Ensino Médio</a:t>
            </a:r>
          </a:p>
          <a:p>
            <a:endParaRPr lang="pt-BR" sz="2600" i="1" dirty="0" smtClean="0"/>
          </a:p>
          <a:p>
            <a:r>
              <a:rPr lang="pt-BR" sz="2600" i="1" dirty="0" smtClean="0"/>
              <a:t>Descri</a:t>
            </a:r>
            <a:r>
              <a:rPr lang="en-US" sz="2600" i="1" dirty="0" smtClean="0"/>
              <a:t>ção da atividade:</a:t>
            </a:r>
          </a:p>
          <a:p>
            <a:r>
              <a:rPr lang="en-US" sz="2600" i="1" dirty="0" smtClean="0"/>
              <a:t>Promoção da pesquisa com estudantes do Ensino Médio da rede pública estadual de ensino do Paraná. Realização de consulta em fontes abertas na Internet (artigos, vídeos, fotos). Busca de evidências na merenda escolar (transgênicos). Entrevista com profissionais da área da Biologia e Agronomia. </a:t>
            </a:r>
            <a:r>
              <a:rPr lang="en-US" sz="2600" i="1" dirty="0"/>
              <a:t>C</a:t>
            </a:r>
            <a:r>
              <a:rPr lang="en-US" sz="2600" i="1" dirty="0" smtClean="0"/>
              <a:t>omunicação de informações em plenária e produção de breve mapa conceitual. Divulgação interna por meio de exposição no colégio e elaboração de vídeo.</a:t>
            </a:r>
          </a:p>
        </p:txBody>
      </p:sp>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normAutofit fontScale="90000"/>
          </a:bodyPr>
          <a:lstStyle/>
          <a:p>
            <a:r>
              <a:rPr lang="pt-BR" dirty="0" smtClean="0"/>
              <a:t>Representantes de turma em pesquisa: sabemos o que comemos?</a:t>
            </a:r>
            <a:endParaRPr lang="pt-BR" dirty="0"/>
          </a:p>
        </p:txBody>
      </p:sp>
      <p:pic>
        <p:nvPicPr>
          <p:cNvPr id="7"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318333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normAutofit fontScale="90000"/>
          </a:bodyPr>
          <a:lstStyle/>
          <a:p>
            <a:r>
              <a:rPr lang="pt-BR" dirty="0"/>
              <a:t>Representantes de turma em pesquisa: sabemos o que </a:t>
            </a:r>
            <a:r>
              <a:rPr lang="pt-BR" dirty="0" smtClean="0"/>
              <a:t>comemos?</a:t>
            </a:r>
            <a:endParaRPr lang="pt-BR" dirty="0"/>
          </a:p>
        </p:txBody>
      </p:sp>
      <p:pic>
        <p:nvPicPr>
          <p:cNvPr id="11" name="Picture 3" descr="C:\pesquisa flavia\WP_20151105_04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629" y="2047980"/>
            <a:ext cx="5216351" cy="2930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pesquisa flavia\WP_20151105_04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4509" y="3907972"/>
            <a:ext cx="5109491" cy="2870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logo_engage_vetorizada.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normAutofit/>
          </a:bodyPr>
          <a:lstStyle/>
          <a:p>
            <a:endParaRPr lang="pt-BR" sz="2600" i="1" dirty="0"/>
          </a:p>
        </p:txBody>
      </p:sp>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normAutofit fontScale="90000"/>
          </a:bodyPr>
          <a:lstStyle/>
          <a:p>
            <a:r>
              <a:rPr lang="pt-BR" dirty="0"/>
              <a:t>Representantes de turma em pesquisa: sabemos o que </a:t>
            </a:r>
            <a:r>
              <a:rPr lang="pt-BR" dirty="0" smtClean="0"/>
              <a:t>comemos?</a:t>
            </a:r>
            <a:endParaRPr lang="pt-BR" dirty="0"/>
          </a:p>
        </p:txBody>
      </p:sp>
      <p:grpSp>
        <p:nvGrpSpPr>
          <p:cNvPr id="7" name="Grupo 6"/>
          <p:cNvGrpSpPr/>
          <p:nvPr/>
        </p:nvGrpSpPr>
        <p:grpSpPr>
          <a:xfrm>
            <a:off x="1594073" y="1945008"/>
            <a:ext cx="5710936" cy="3817840"/>
            <a:chOff x="1594073" y="1945008"/>
            <a:chExt cx="5710936" cy="3817840"/>
          </a:xfrm>
        </p:grpSpPr>
        <p:pic>
          <p:nvPicPr>
            <p:cNvPr id="8" name="Picture 2" descr="C:\pesquisa flavia\WP_20151105_0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4073" y="1945008"/>
              <a:ext cx="2144589" cy="3817840"/>
            </a:xfrm>
            <a:prstGeom prst="rect">
              <a:avLst/>
            </a:prstGeom>
            <a:noFill/>
            <a:extLst>
              <a:ext uri="{909E8E84-426E-40DD-AFC4-6F175D3DCCD1}">
                <a14:hiddenFill xmlns:a14="http://schemas.microsoft.com/office/drawing/2010/main">
                  <a:solidFill>
                    <a:srgbClr val="FFFFFF"/>
                  </a:solidFill>
                </a14:hiddenFill>
              </a:ext>
            </a:extLst>
          </p:spPr>
        </p:pic>
        <p:sp>
          <p:nvSpPr>
            <p:cNvPr id="9" name="Seta dobrada 8"/>
            <p:cNvSpPr/>
            <p:nvPr/>
          </p:nvSpPr>
          <p:spPr>
            <a:xfrm>
              <a:off x="3487072" y="3615138"/>
              <a:ext cx="1398587" cy="647699"/>
            </a:xfrm>
            <a:prstGeom prst="bentArrow">
              <a:avLst>
                <a:gd name="adj1" fmla="val 25000"/>
                <a:gd name="adj2" fmla="val 22488"/>
                <a:gd name="adj3" fmla="val 25000"/>
                <a:gd name="adj4" fmla="val 43750"/>
              </a:avLst>
            </a:prstGeom>
            <a:solidFill>
              <a:srgbClr val="CC00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CC006A"/>
                </a:solidFill>
              </a:endParaRPr>
            </a:p>
          </p:txBody>
        </p:sp>
        <p:sp>
          <p:nvSpPr>
            <p:cNvPr id="10" name="CaixaDeTexto 9"/>
            <p:cNvSpPr txBox="1"/>
            <p:nvPr/>
          </p:nvSpPr>
          <p:spPr>
            <a:xfrm>
              <a:off x="4885659" y="3536362"/>
              <a:ext cx="2419350" cy="477054"/>
            </a:xfrm>
            <a:prstGeom prst="rect">
              <a:avLst/>
            </a:prstGeom>
            <a:noFill/>
          </p:spPr>
          <p:txBody>
            <a:bodyPr wrap="square" rtlCol="0">
              <a:spAutoFit/>
            </a:bodyPr>
            <a:lstStyle/>
            <a:p>
              <a:r>
                <a:rPr lang="pt-BR" sz="2500" b="1" dirty="0" smtClean="0">
                  <a:solidFill>
                    <a:srgbClr val="FFC000"/>
                  </a:solidFill>
                </a:rPr>
                <a:t>TRANSGÊNICO</a:t>
              </a:r>
              <a:endParaRPr lang="pt-BR" sz="2500" b="1" dirty="0">
                <a:solidFill>
                  <a:srgbClr val="FFC000"/>
                </a:solidFill>
              </a:endParaRPr>
            </a:p>
          </p:txBody>
        </p:sp>
      </p:grpSp>
      <p:pic>
        <p:nvPicPr>
          <p:cNvPr id="11" name="Picture 3" descr="logo_engage_vetorizad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090438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normAutofit/>
          </a:bodyPr>
          <a:lstStyle/>
          <a:p>
            <a:endParaRPr lang="pt-BR" sz="2600" i="1" dirty="0"/>
          </a:p>
        </p:txBody>
      </p:sp>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normAutofit fontScale="90000"/>
          </a:bodyPr>
          <a:lstStyle/>
          <a:p>
            <a:r>
              <a:rPr lang="pt-BR" dirty="0"/>
              <a:t>Representantes de turma em pesquisa: sabemos o que </a:t>
            </a:r>
            <a:r>
              <a:rPr lang="pt-BR" dirty="0" smtClean="0"/>
              <a:t>comemos?</a:t>
            </a:r>
            <a:endParaRPr lang="pt-BR" dirty="0"/>
          </a:p>
        </p:txBody>
      </p:sp>
      <p:pic>
        <p:nvPicPr>
          <p:cNvPr id="11" name="Picture 2" descr="C:\pesquisa flavia\WP_20151106_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95646"/>
            <a:ext cx="9144000" cy="5136445"/>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2661685" y="6343782"/>
            <a:ext cx="6096000" cy="369332"/>
          </a:xfrm>
          <a:prstGeom prst="rect">
            <a:avLst/>
          </a:prstGeom>
          <a:noFill/>
        </p:spPr>
        <p:txBody>
          <a:bodyPr wrap="square" rtlCol="0">
            <a:spAutoFit/>
          </a:bodyPr>
          <a:lstStyle/>
          <a:p>
            <a:r>
              <a:rPr lang="pt-BR" dirty="0" smtClean="0"/>
              <a:t>Eric Vinicius de Melo Lopes  - Acadêmico de Agronomia - UFPR</a:t>
            </a:r>
            <a:endParaRPr lang="pt-BR" dirty="0"/>
          </a:p>
        </p:txBody>
      </p:sp>
      <p:pic>
        <p:nvPicPr>
          <p:cNvPr id="8" name="Picture 3" descr="logo_engage_vetorizad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428674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normAutofit/>
          </a:bodyPr>
          <a:lstStyle/>
          <a:p>
            <a:endParaRPr lang="pt-BR" sz="2600" i="1" dirty="0"/>
          </a:p>
        </p:txBody>
      </p:sp>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normAutofit fontScale="90000"/>
          </a:bodyPr>
          <a:lstStyle/>
          <a:p>
            <a:r>
              <a:rPr lang="pt-BR" dirty="0"/>
              <a:t>Representantes de turma em pesquisa: sabemos o que </a:t>
            </a:r>
            <a:r>
              <a:rPr lang="pt-BR" dirty="0" smtClean="0"/>
              <a:t>comemos?</a:t>
            </a:r>
            <a:endParaRPr lang="pt-BR" dirty="0"/>
          </a:p>
        </p:txBody>
      </p:sp>
      <p:grpSp>
        <p:nvGrpSpPr>
          <p:cNvPr id="11" name="Grupo 10"/>
          <p:cNvGrpSpPr/>
          <p:nvPr/>
        </p:nvGrpSpPr>
        <p:grpSpPr>
          <a:xfrm>
            <a:off x="1701209" y="1887854"/>
            <a:ext cx="6385516" cy="4912995"/>
            <a:chOff x="0" y="0"/>
            <a:chExt cx="6610350" cy="5981700"/>
          </a:xfrm>
        </p:grpSpPr>
        <p:sp>
          <p:nvSpPr>
            <p:cNvPr id="12" name="Retângulo 11"/>
            <p:cNvSpPr/>
            <p:nvPr/>
          </p:nvSpPr>
          <p:spPr>
            <a:xfrm>
              <a:off x="2152650" y="2152650"/>
              <a:ext cx="1514475" cy="647700"/>
            </a:xfrm>
            <a:prstGeom prst="rect">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pt-BR" sz="1400" b="1" dirty="0">
                  <a:solidFill>
                    <a:schemeClr val="bg1"/>
                  </a:solidFill>
                  <a:effectLst/>
                  <a:ea typeface="Calibri"/>
                  <a:cs typeface="Times New Roman"/>
                </a:rPr>
                <a:t>ALIMENTOS </a:t>
              </a:r>
              <a:endParaRPr lang="pt-BR" sz="1100" dirty="0">
                <a:solidFill>
                  <a:schemeClr val="bg1"/>
                </a:solidFill>
                <a:effectLst/>
                <a:ea typeface="Calibri"/>
                <a:cs typeface="Times New Roman"/>
              </a:endParaRPr>
            </a:p>
            <a:p>
              <a:pPr algn="ctr">
                <a:lnSpc>
                  <a:spcPct val="115000"/>
                </a:lnSpc>
                <a:spcAft>
                  <a:spcPts val="1000"/>
                </a:spcAft>
              </a:pPr>
              <a:r>
                <a:rPr lang="pt-BR" sz="1400" b="1" dirty="0">
                  <a:solidFill>
                    <a:schemeClr val="bg1"/>
                  </a:solidFill>
                  <a:effectLst/>
                  <a:ea typeface="Calibri"/>
                  <a:cs typeface="Times New Roman"/>
                </a:rPr>
                <a:t>TRANSGÊNICOS</a:t>
              </a:r>
              <a:endParaRPr lang="pt-BR" sz="1100" dirty="0">
                <a:solidFill>
                  <a:schemeClr val="bg1"/>
                </a:solidFill>
                <a:effectLst/>
                <a:ea typeface="Calibri"/>
                <a:cs typeface="Times New Roman"/>
              </a:endParaRPr>
            </a:p>
          </p:txBody>
        </p:sp>
        <p:sp>
          <p:nvSpPr>
            <p:cNvPr id="13" name="Fluxograma: Preparação 12"/>
            <p:cNvSpPr/>
            <p:nvPr/>
          </p:nvSpPr>
          <p:spPr>
            <a:xfrm>
              <a:off x="4476750" y="1333500"/>
              <a:ext cx="1543050" cy="62865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200"/>
                </a:spcBef>
                <a:spcAft>
                  <a:spcPts val="1000"/>
                </a:spcAft>
              </a:pPr>
              <a:r>
                <a:rPr lang="pt-BR" sz="1100" b="1" dirty="0">
                  <a:solidFill>
                    <a:srgbClr val="FFC000"/>
                  </a:solidFill>
                  <a:effectLst/>
                  <a:ea typeface="Calibri"/>
                  <a:cs typeface="Times New Roman"/>
                </a:rPr>
                <a:t>DEFINIÇÃO</a:t>
              </a:r>
              <a:endParaRPr lang="pt-BR" sz="1100" dirty="0">
                <a:effectLst/>
                <a:ea typeface="Calibri"/>
                <a:cs typeface="Times New Roman"/>
              </a:endParaRPr>
            </a:p>
          </p:txBody>
        </p:sp>
        <p:sp>
          <p:nvSpPr>
            <p:cNvPr id="14" name="Fluxograma: Preparação 13"/>
            <p:cNvSpPr/>
            <p:nvPr/>
          </p:nvSpPr>
          <p:spPr>
            <a:xfrm>
              <a:off x="2152650" y="590550"/>
              <a:ext cx="1543050" cy="62865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1000"/>
                </a:spcAft>
              </a:pPr>
              <a:r>
                <a:rPr lang="pt-BR" sz="1300" b="1" dirty="0">
                  <a:solidFill>
                    <a:srgbClr val="FFC000"/>
                  </a:solidFill>
                  <a:effectLst/>
                  <a:ea typeface="Calibri"/>
                  <a:cs typeface="Times New Roman"/>
                </a:rPr>
                <a:t>BRASIL</a:t>
              </a:r>
              <a:endParaRPr lang="pt-BR" sz="1100" dirty="0">
                <a:effectLst/>
                <a:ea typeface="Calibri"/>
                <a:cs typeface="Times New Roman"/>
              </a:endParaRPr>
            </a:p>
          </p:txBody>
        </p:sp>
        <p:sp>
          <p:nvSpPr>
            <p:cNvPr id="15" name="Fluxograma: Preparação 14"/>
            <p:cNvSpPr/>
            <p:nvPr/>
          </p:nvSpPr>
          <p:spPr>
            <a:xfrm>
              <a:off x="1352550" y="3162300"/>
              <a:ext cx="1543050" cy="62865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1000"/>
                </a:spcAft>
              </a:pPr>
              <a:r>
                <a:rPr lang="pt-BR" sz="1300" b="1" dirty="0">
                  <a:solidFill>
                    <a:srgbClr val="FFC000"/>
                  </a:solidFill>
                  <a:effectLst/>
                  <a:ea typeface="Calibri"/>
                  <a:cs typeface="Times New Roman"/>
                </a:rPr>
                <a:t> MAL</a:t>
              </a:r>
              <a:endParaRPr lang="pt-BR" sz="1100" dirty="0">
                <a:effectLst/>
                <a:ea typeface="Calibri"/>
                <a:cs typeface="Times New Roman"/>
              </a:endParaRPr>
            </a:p>
          </p:txBody>
        </p:sp>
        <p:sp>
          <p:nvSpPr>
            <p:cNvPr id="16" name="Fluxograma: Preparação 15"/>
            <p:cNvSpPr/>
            <p:nvPr/>
          </p:nvSpPr>
          <p:spPr>
            <a:xfrm>
              <a:off x="2895600" y="3162300"/>
              <a:ext cx="1543050" cy="62865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1000"/>
                </a:spcAft>
              </a:pPr>
              <a:r>
                <a:rPr lang="pt-BR" sz="1100" b="1" dirty="0">
                  <a:solidFill>
                    <a:srgbClr val="FFC000"/>
                  </a:solidFill>
                  <a:effectLst/>
                  <a:ea typeface="Calibri"/>
                  <a:cs typeface="Times New Roman"/>
                </a:rPr>
                <a:t> </a:t>
              </a:r>
              <a:r>
                <a:rPr lang="pt-BR" sz="1300" b="1" dirty="0">
                  <a:solidFill>
                    <a:srgbClr val="FFC000"/>
                  </a:solidFill>
                  <a:effectLst/>
                  <a:ea typeface="Calibri"/>
                  <a:cs typeface="Times New Roman"/>
                </a:rPr>
                <a:t>BEM</a:t>
              </a:r>
              <a:endParaRPr lang="pt-BR" sz="1100" dirty="0">
                <a:effectLst/>
                <a:ea typeface="Calibri"/>
                <a:cs typeface="Times New Roman"/>
              </a:endParaRPr>
            </a:p>
          </p:txBody>
        </p:sp>
        <p:cxnSp>
          <p:nvCxnSpPr>
            <p:cNvPr id="17" name="Conector reto 16"/>
            <p:cNvCxnSpPr/>
            <p:nvPr/>
          </p:nvCxnSpPr>
          <p:spPr>
            <a:xfrm>
              <a:off x="2933700" y="1219200"/>
              <a:ext cx="0" cy="9334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ector reto 17"/>
            <p:cNvCxnSpPr>
              <a:stCxn id="14" idx="3"/>
            </p:cNvCxnSpPr>
            <p:nvPr/>
          </p:nvCxnSpPr>
          <p:spPr>
            <a:xfrm>
              <a:off x="3695700" y="904875"/>
              <a:ext cx="1209675" cy="4286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V="1">
              <a:off x="3657600" y="1504950"/>
              <a:ext cx="1019175" cy="647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H="1">
              <a:off x="5276850" y="1962150"/>
              <a:ext cx="9525" cy="514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tângulo 20"/>
            <p:cNvSpPr/>
            <p:nvPr/>
          </p:nvSpPr>
          <p:spPr>
            <a:xfrm>
              <a:off x="5124450" y="2362200"/>
              <a:ext cx="257175" cy="361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pt-BR" sz="900" dirty="0">
                  <a:effectLst/>
                  <a:ea typeface="Calibri"/>
                  <a:cs typeface="Times New Roman"/>
                </a:rPr>
                <a:t>ALTERAÇÃO GENÉTICA</a:t>
              </a:r>
            </a:p>
          </p:txBody>
        </p:sp>
        <p:sp>
          <p:nvSpPr>
            <p:cNvPr id="22" name="Retângulo 21"/>
            <p:cNvSpPr/>
            <p:nvPr/>
          </p:nvSpPr>
          <p:spPr>
            <a:xfrm>
              <a:off x="5505450" y="2628900"/>
              <a:ext cx="1104900" cy="300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pt-BR" sz="1100" dirty="0" smtClean="0">
                  <a:effectLst/>
                  <a:ea typeface="Calibri"/>
                  <a:cs typeface="Times New Roman"/>
                </a:rPr>
                <a:t>RESISTÊNCIA</a:t>
              </a:r>
              <a:endParaRPr lang="pt-BR" sz="1100" dirty="0">
                <a:effectLst/>
                <a:ea typeface="Calibri"/>
                <a:cs typeface="Times New Roman"/>
              </a:endParaRPr>
            </a:p>
            <a:p>
              <a:pPr algn="ctr">
                <a:lnSpc>
                  <a:spcPct val="115000"/>
                </a:lnSpc>
                <a:spcAft>
                  <a:spcPts val="1000"/>
                </a:spcAft>
              </a:pPr>
              <a:r>
                <a:rPr lang="pt-BR" sz="1100" dirty="0">
                  <a:effectLst/>
                  <a:ea typeface="Calibri"/>
                  <a:cs typeface="Times New Roman"/>
                </a:rPr>
                <a:t> </a:t>
              </a:r>
            </a:p>
            <a:p>
              <a:pPr algn="ctr">
                <a:lnSpc>
                  <a:spcPct val="115000"/>
                </a:lnSpc>
                <a:spcAft>
                  <a:spcPts val="1000"/>
                </a:spcAft>
              </a:pPr>
              <a:r>
                <a:rPr lang="pt-BR" sz="1100" dirty="0">
                  <a:effectLst/>
                  <a:ea typeface="Calibri"/>
                  <a:cs typeface="Times New Roman"/>
                </a:rPr>
                <a:t> </a:t>
              </a:r>
            </a:p>
            <a:p>
              <a:pPr algn="ctr">
                <a:lnSpc>
                  <a:spcPct val="115000"/>
                </a:lnSpc>
                <a:spcAft>
                  <a:spcPts val="1000"/>
                </a:spcAft>
              </a:pPr>
              <a:r>
                <a:rPr lang="pt-BR" sz="1100" dirty="0" smtClean="0">
                  <a:effectLst/>
                  <a:ea typeface="Calibri"/>
                  <a:cs typeface="Times New Roman"/>
                </a:rPr>
                <a:t>DURABILIDADE</a:t>
              </a:r>
              <a:endParaRPr lang="pt-BR" sz="1100" dirty="0">
                <a:effectLst/>
                <a:ea typeface="Calibri"/>
                <a:cs typeface="Times New Roman"/>
              </a:endParaRPr>
            </a:p>
            <a:p>
              <a:pPr algn="ctr">
                <a:lnSpc>
                  <a:spcPct val="115000"/>
                </a:lnSpc>
                <a:spcAft>
                  <a:spcPts val="1000"/>
                </a:spcAft>
              </a:pPr>
              <a:r>
                <a:rPr lang="pt-BR" sz="1100" dirty="0">
                  <a:effectLst/>
                  <a:ea typeface="Calibri"/>
                  <a:cs typeface="Times New Roman"/>
                </a:rPr>
                <a:t> </a:t>
              </a:r>
            </a:p>
            <a:p>
              <a:pPr algn="ctr">
                <a:lnSpc>
                  <a:spcPct val="115000"/>
                </a:lnSpc>
                <a:spcAft>
                  <a:spcPts val="1000"/>
                </a:spcAft>
              </a:pPr>
              <a:r>
                <a:rPr lang="pt-BR" sz="1100" dirty="0">
                  <a:effectLst/>
                  <a:ea typeface="Calibri"/>
                  <a:cs typeface="Times New Roman"/>
                </a:rPr>
                <a:t>PRODUÇÃO</a:t>
              </a:r>
            </a:p>
            <a:p>
              <a:pPr algn="ctr">
                <a:lnSpc>
                  <a:spcPct val="115000"/>
                </a:lnSpc>
                <a:spcAft>
                  <a:spcPts val="1000"/>
                </a:spcAft>
              </a:pPr>
              <a:r>
                <a:rPr lang="pt-BR" sz="1100" dirty="0">
                  <a:effectLst/>
                  <a:ea typeface="Calibri"/>
                  <a:cs typeface="Times New Roman"/>
                </a:rPr>
                <a:t> </a:t>
              </a:r>
            </a:p>
            <a:p>
              <a:pPr algn="ctr">
                <a:lnSpc>
                  <a:spcPct val="115000"/>
                </a:lnSpc>
                <a:spcAft>
                  <a:spcPts val="1000"/>
                </a:spcAft>
              </a:pPr>
              <a:r>
                <a:rPr lang="pt-BR" sz="1100" dirty="0">
                  <a:effectLst/>
                  <a:ea typeface="Calibri"/>
                  <a:cs typeface="Times New Roman"/>
                </a:rPr>
                <a:t>COMÉRCIO</a:t>
              </a:r>
            </a:p>
          </p:txBody>
        </p:sp>
        <p:sp>
          <p:nvSpPr>
            <p:cNvPr id="23" name="Elipse 22"/>
            <p:cNvSpPr/>
            <p:nvPr/>
          </p:nvSpPr>
          <p:spPr>
            <a:xfrm>
              <a:off x="5600700" y="2923177"/>
              <a:ext cx="962025" cy="742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pt-BR" sz="900" dirty="0">
                  <a:effectLst/>
                  <a:ea typeface="Calibri"/>
                  <a:cs typeface="Times New Roman"/>
                </a:rPr>
                <a:t>CLIMA PRAGA </a:t>
              </a:r>
              <a:endParaRPr lang="pt-BR" sz="1100" dirty="0">
                <a:effectLst/>
                <a:ea typeface="Calibri"/>
                <a:cs typeface="Times New Roman"/>
              </a:endParaRPr>
            </a:p>
            <a:p>
              <a:pPr algn="ctr">
                <a:lnSpc>
                  <a:spcPct val="115000"/>
                </a:lnSpc>
                <a:spcAft>
                  <a:spcPts val="0"/>
                </a:spcAft>
              </a:pPr>
              <a:r>
                <a:rPr lang="pt-BR" sz="900" dirty="0">
                  <a:effectLst/>
                  <a:ea typeface="Calibri"/>
                  <a:cs typeface="Times New Roman"/>
                </a:rPr>
                <a:t>UMIDADE</a:t>
              </a:r>
              <a:endParaRPr lang="pt-BR" sz="1100" dirty="0">
                <a:effectLst/>
                <a:ea typeface="Calibri"/>
                <a:cs typeface="Times New Roman"/>
              </a:endParaRPr>
            </a:p>
            <a:p>
              <a:pPr algn="ctr">
                <a:lnSpc>
                  <a:spcPct val="115000"/>
                </a:lnSpc>
                <a:spcAft>
                  <a:spcPts val="0"/>
                </a:spcAft>
              </a:pPr>
              <a:r>
                <a:rPr lang="pt-BR" sz="900" dirty="0">
                  <a:effectLst/>
                  <a:ea typeface="Calibri"/>
                  <a:cs typeface="Times New Roman"/>
                </a:rPr>
                <a:t> </a:t>
              </a:r>
              <a:endParaRPr lang="pt-BR" sz="1100" dirty="0">
                <a:effectLst/>
                <a:ea typeface="Calibri"/>
                <a:cs typeface="Times New Roman"/>
              </a:endParaRPr>
            </a:p>
          </p:txBody>
        </p:sp>
        <p:cxnSp>
          <p:nvCxnSpPr>
            <p:cNvPr id="24" name="Conector reto 23"/>
            <p:cNvCxnSpPr/>
            <p:nvPr/>
          </p:nvCxnSpPr>
          <p:spPr>
            <a:xfrm>
              <a:off x="2152650" y="3771900"/>
              <a:ext cx="0" cy="2927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Caixa de texto 18"/>
            <p:cNvSpPr txBox="1"/>
            <p:nvPr/>
          </p:nvSpPr>
          <p:spPr>
            <a:xfrm>
              <a:off x="1504950" y="4057650"/>
              <a:ext cx="1180214" cy="744280"/>
            </a:xfrm>
            <a:prstGeom prst="rect">
              <a:avLst/>
            </a:prstGeom>
            <a:solidFill>
              <a:schemeClr val="lt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pt-BR" sz="1100" dirty="0">
                  <a:effectLst/>
                  <a:ea typeface="Calibri"/>
                  <a:cs typeface="Times New Roman"/>
                </a:rPr>
                <a:t>SAÚDE </a:t>
              </a:r>
              <a:endParaRPr lang="pt-BR" sz="1100" dirty="0" smtClean="0">
                <a:effectLst/>
                <a:ea typeface="Calibri"/>
                <a:cs typeface="Times New Roman"/>
              </a:endParaRPr>
            </a:p>
            <a:p>
              <a:pPr algn="ctr">
                <a:lnSpc>
                  <a:spcPct val="115000"/>
                </a:lnSpc>
                <a:spcAft>
                  <a:spcPts val="0"/>
                </a:spcAft>
              </a:pPr>
              <a:r>
                <a:rPr lang="pt-BR" sz="1100" dirty="0" smtClean="0">
                  <a:effectLst/>
                  <a:ea typeface="Calibri"/>
                  <a:cs typeface="Times New Roman"/>
                </a:rPr>
                <a:t>AMBIENTE</a:t>
              </a:r>
              <a:endParaRPr lang="pt-BR" sz="1100" dirty="0">
                <a:effectLst/>
                <a:ea typeface="Calibri"/>
                <a:cs typeface="Times New Roman"/>
              </a:endParaRPr>
            </a:p>
            <a:p>
              <a:pPr algn="ctr">
                <a:lnSpc>
                  <a:spcPct val="115000"/>
                </a:lnSpc>
                <a:spcAft>
                  <a:spcPts val="0"/>
                </a:spcAft>
              </a:pPr>
              <a:r>
                <a:rPr lang="pt-BR" sz="1100" dirty="0">
                  <a:effectLst/>
                  <a:ea typeface="Calibri"/>
                  <a:cs typeface="Times New Roman"/>
                </a:rPr>
                <a:t>RESULTADOS?</a:t>
              </a:r>
            </a:p>
            <a:p>
              <a:pPr>
                <a:lnSpc>
                  <a:spcPct val="115000"/>
                </a:lnSpc>
                <a:spcAft>
                  <a:spcPts val="1000"/>
                </a:spcAft>
              </a:pPr>
              <a:r>
                <a:rPr lang="pt-BR" sz="1100" dirty="0">
                  <a:effectLst/>
                  <a:ea typeface="Calibri"/>
                  <a:cs typeface="Times New Roman"/>
                </a:rPr>
                <a:t> </a:t>
              </a:r>
            </a:p>
            <a:p>
              <a:pPr>
                <a:lnSpc>
                  <a:spcPct val="115000"/>
                </a:lnSpc>
                <a:spcAft>
                  <a:spcPts val="1000"/>
                </a:spcAft>
              </a:pPr>
              <a:r>
                <a:rPr lang="pt-BR" sz="1100" dirty="0">
                  <a:effectLst/>
                  <a:ea typeface="Calibri"/>
                  <a:cs typeface="Times New Roman"/>
                </a:rPr>
                <a:t>       </a:t>
              </a:r>
            </a:p>
          </p:txBody>
        </p:sp>
        <p:cxnSp>
          <p:nvCxnSpPr>
            <p:cNvPr id="26" name="Conector reto 25"/>
            <p:cNvCxnSpPr/>
            <p:nvPr/>
          </p:nvCxnSpPr>
          <p:spPr>
            <a:xfrm>
              <a:off x="3695700" y="3790950"/>
              <a:ext cx="0" cy="29283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Caixa de texto 21"/>
            <p:cNvSpPr txBox="1"/>
            <p:nvPr/>
          </p:nvSpPr>
          <p:spPr>
            <a:xfrm>
              <a:off x="3086100" y="4076700"/>
              <a:ext cx="1180214" cy="733587"/>
            </a:xfrm>
            <a:prstGeom prst="rect">
              <a:avLst/>
            </a:prstGeom>
            <a:solidFill>
              <a:schemeClr val="lt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pt-BR" sz="1100" dirty="0">
                  <a:effectLst/>
                  <a:ea typeface="Calibri"/>
                  <a:cs typeface="Times New Roman"/>
                </a:rPr>
                <a:t>MENOS</a:t>
              </a:r>
            </a:p>
            <a:p>
              <a:pPr algn="ctr">
                <a:lnSpc>
                  <a:spcPct val="115000"/>
                </a:lnSpc>
                <a:spcAft>
                  <a:spcPts val="0"/>
                </a:spcAft>
              </a:pPr>
              <a:r>
                <a:rPr lang="pt-BR" sz="1100" dirty="0">
                  <a:effectLst/>
                  <a:ea typeface="Calibri"/>
                  <a:cs typeface="Times New Roman"/>
                </a:rPr>
                <a:t>AGROTÓXICOS</a:t>
              </a:r>
            </a:p>
            <a:p>
              <a:pPr algn="ctr">
                <a:lnSpc>
                  <a:spcPct val="115000"/>
                </a:lnSpc>
                <a:spcAft>
                  <a:spcPts val="0"/>
                </a:spcAft>
              </a:pPr>
              <a:r>
                <a:rPr lang="pt-BR" sz="1100" dirty="0">
                  <a:effectLst/>
                  <a:ea typeface="Calibri"/>
                  <a:cs typeface="Times New Roman"/>
                </a:rPr>
                <a:t>PRODUÇÃO</a:t>
              </a:r>
            </a:p>
            <a:p>
              <a:pPr>
                <a:lnSpc>
                  <a:spcPct val="115000"/>
                </a:lnSpc>
                <a:spcBef>
                  <a:spcPts val="1200"/>
                </a:spcBef>
                <a:spcAft>
                  <a:spcPts val="1000"/>
                </a:spcAft>
              </a:pPr>
              <a:r>
                <a:rPr lang="pt-BR" sz="1100" dirty="0">
                  <a:effectLst/>
                  <a:ea typeface="Calibri"/>
                  <a:cs typeface="Times New Roman"/>
                </a:rPr>
                <a:t>       </a:t>
              </a:r>
            </a:p>
          </p:txBody>
        </p:sp>
        <p:sp>
          <p:nvSpPr>
            <p:cNvPr id="28" name="Retângulo 27"/>
            <p:cNvSpPr/>
            <p:nvPr/>
          </p:nvSpPr>
          <p:spPr>
            <a:xfrm>
              <a:off x="0" y="0"/>
              <a:ext cx="1743710" cy="478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1000"/>
                </a:spcAft>
              </a:pPr>
              <a:r>
                <a:rPr lang="pt-BR" sz="1200" b="1" dirty="0">
                  <a:solidFill>
                    <a:srgbClr val="FFC000"/>
                  </a:solidFill>
                  <a:effectLst/>
                  <a:ea typeface="Calibri"/>
                  <a:cs typeface="Times New Roman"/>
                </a:rPr>
                <a:t>MERENDA ESCOLAR</a:t>
              </a:r>
              <a:endParaRPr lang="pt-BR" sz="1100" dirty="0">
                <a:effectLst/>
                <a:ea typeface="Calibri"/>
                <a:cs typeface="Times New Roman"/>
              </a:endParaRPr>
            </a:p>
          </p:txBody>
        </p:sp>
        <p:sp>
          <p:nvSpPr>
            <p:cNvPr id="29" name="Retângulo 28"/>
            <p:cNvSpPr/>
            <p:nvPr/>
          </p:nvSpPr>
          <p:spPr>
            <a:xfrm>
              <a:off x="323850" y="590550"/>
              <a:ext cx="1094740" cy="478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1000"/>
                </a:spcAft>
              </a:pPr>
              <a:r>
                <a:rPr lang="pt-BR" sz="1100" dirty="0">
                  <a:effectLst/>
                  <a:ea typeface="Calibri"/>
                  <a:cs typeface="Times New Roman"/>
                </a:rPr>
                <a:t>ORIGEM </a:t>
              </a:r>
            </a:p>
          </p:txBody>
        </p:sp>
        <p:sp>
          <p:nvSpPr>
            <p:cNvPr id="30" name="Caixa de texto 24"/>
            <p:cNvSpPr txBox="1"/>
            <p:nvPr/>
          </p:nvSpPr>
          <p:spPr>
            <a:xfrm>
              <a:off x="38100" y="1333500"/>
              <a:ext cx="1699895" cy="1141671"/>
            </a:xfrm>
            <a:prstGeom prst="rect">
              <a:avLst/>
            </a:prstGeom>
            <a:solidFill>
              <a:schemeClr val="lt1"/>
            </a:solidFill>
            <a:ln w="635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pt-BR" sz="1100" dirty="0">
                  <a:effectLst/>
                  <a:ea typeface="Calibri"/>
                  <a:cs typeface="Times New Roman"/>
                </a:rPr>
                <a:t>AGRICULTURA FAMILIAR</a:t>
              </a:r>
            </a:p>
            <a:p>
              <a:pPr algn="ctr">
                <a:lnSpc>
                  <a:spcPct val="115000"/>
                </a:lnSpc>
                <a:spcAft>
                  <a:spcPts val="0"/>
                </a:spcAft>
              </a:pPr>
              <a:r>
                <a:rPr lang="pt-BR" sz="1100" dirty="0">
                  <a:effectLst/>
                  <a:ea typeface="Calibri"/>
                  <a:cs typeface="Times New Roman"/>
                </a:rPr>
                <a:t>TRANSGÊNICOS</a:t>
              </a:r>
            </a:p>
            <a:p>
              <a:pPr algn="ctr">
                <a:lnSpc>
                  <a:spcPct val="115000"/>
                </a:lnSpc>
                <a:spcAft>
                  <a:spcPts val="0"/>
                </a:spcAft>
              </a:pPr>
              <a:r>
                <a:rPr lang="pt-BR" sz="1100" dirty="0">
                  <a:effectLst/>
                  <a:ea typeface="Calibri"/>
                  <a:cs typeface="Times New Roman"/>
                </a:rPr>
                <a:t>“IN NATURA”</a:t>
              </a:r>
            </a:p>
            <a:p>
              <a:pPr algn="ctr">
                <a:lnSpc>
                  <a:spcPct val="115000"/>
                </a:lnSpc>
                <a:spcAft>
                  <a:spcPts val="0"/>
                </a:spcAft>
              </a:pPr>
              <a:r>
                <a:rPr lang="pt-BR" sz="1100" dirty="0">
                  <a:effectLst/>
                  <a:ea typeface="Calibri"/>
                  <a:cs typeface="Times New Roman"/>
                </a:rPr>
                <a:t>ENLATADOS</a:t>
              </a:r>
            </a:p>
            <a:p>
              <a:pPr algn="ctr">
                <a:lnSpc>
                  <a:spcPct val="115000"/>
                </a:lnSpc>
                <a:spcAft>
                  <a:spcPts val="0"/>
                </a:spcAft>
              </a:pPr>
              <a:r>
                <a:rPr lang="pt-BR" sz="1100" dirty="0">
                  <a:effectLst/>
                  <a:ea typeface="Calibri"/>
                  <a:cs typeface="Times New Roman"/>
                </a:rPr>
                <a:t>ORGÂNICOS</a:t>
              </a:r>
            </a:p>
            <a:p>
              <a:pPr algn="ctr">
                <a:lnSpc>
                  <a:spcPct val="115000"/>
                </a:lnSpc>
                <a:spcAft>
                  <a:spcPts val="0"/>
                </a:spcAft>
              </a:pPr>
              <a:r>
                <a:rPr lang="pt-BR" sz="1100" dirty="0">
                  <a:effectLst/>
                  <a:ea typeface="Calibri"/>
                  <a:cs typeface="Times New Roman"/>
                </a:rPr>
                <a:t> </a:t>
              </a:r>
            </a:p>
          </p:txBody>
        </p:sp>
        <p:cxnSp>
          <p:nvCxnSpPr>
            <p:cNvPr id="31" name="Conector reto 30"/>
            <p:cNvCxnSpPr/>
            <p:nvPr/>
          </p:nvCxnSpPr>
          <p:spPr>
            <a:xfrm>
              <a:off x="895350" y="1066800"/>
              <a:ext cx="0" cy="2618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2895600" y="2800350"/>
              <a:ext cx="0" cy="6813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5372100" y="4076700"/>
              <a:ext cx="136230" cy="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3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454580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24975" y="1914199"/>
            <a:ext cx="7533273" cy="4786639"/>
          </a:xfrm>
        </p:spPr>
        <p:txBody>
          <a:bodyPr>
            <a:normAutofit fontScale="92500"/>
          </a:bodyPr>
          <a:lstStyle/>
          <a:p>
            <a:r>
              <a:rPr lang="pt-BR" sz="2600" i="1" dirty="0" smtClean="0"/>
              <a:t>Turma: 8º período (Diurno e Noturno)</a:t>
            </a:r>
          </a:p>
          <a:p>
            <a:r>
              <a:rPr lang="pt-BR" sz="2600" i="1" dirty="0" smtClean="0"/>
              <a:t>Curso: Pedagogia</a:t>
            </a:r>
          </a:p>
          <a:p>
            <a:endParaRPr lang="pt-BR" sz="2600" i="1" dirty="0" smtClean="0"/>
          </a:p>
          <a:p>
            <a:r>
              <a:rPr lang="pt-BR" sz="2600" i="1" dirty="0" smtClean="0"/>
              <a:t>Descrição da atividade: A atividade foi realizada em grupos de até 5 alunos. Cada grupo pesquisou a respeito do tema “Transgênicos” e em seguida, foi realizada a discussão a respeito dos resultados da pesquisa. Na sequência os grupos elaboraram jogos educativos e apresentaram aos demais colegas da turma, enfatizando como seria a proposta de utilização do jogo em sala de aula. Os jogos elaborados foram: jogo da memória, dominó, jogo da velha, fecha a caixa, quebra-cabeça e jogos de percurso.</a:t>
            </a:r>
          </a:p>
        </p:txBody>
      </p:sp>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lstStyle/>
          <a:p>
            <a:r>
              <a:rPr lang="pt-BR" dirty="0" smtClean="0"/>
              <a:t>Transgênicos: jogos educativos</a:t>
            </a:r>
            <a:endParaRPr lang="pt-BR" dirty="0"/>
          </a:p>
        </p:txBody>
      </p:sp>
      <p:pic>
        <p:nvPicPr>
          <p:cNvPr id="7"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lstStyle/>
          <a:p>
            <a:r>
              <a:rPr lang="pt-BR" dirty="0" smtClean="0"/>
              <a:t>Transgênicos: jogos educativos</a:t>
            </a:r>
            <a:endParaRPr lang="pt-BR" dirty="0"/>
          </a:p>
        </p:txBody>
      </p:sp>
      <p:pic>
        <p:nvPicPr>
          <p:cNvPr id="7" name="Imagem 6" descr="Imagem1.jpg"/>
          <p:cNvPicPr>
            <a:picLocks noChangeAspect="1"/>
          </p:cNvPicPr>
          <p:nvPr/>
        </p:nvPicPr>
        <p:blipFill>
          <a:blip r:embed="rId3" cstate="email">
            <a:extLst>
              <a:ext uri="{28A0092B-C50C-407E-A947-70E740481C1C}">
                <a14:useLocalDpi xmlns:a14="http://schemas.microsoft.com/office/drawing/2010/main"/>
              </a:ext>
            </a:extLst>
          </a:blip>
          <a:srcRect r="-481"/>
          <a:stretch>
            <a:fillRect/>
          </a:stretch>
        </p:blipFill>
        <p:spPr>
          <a:xfrm>
            <a:off x="259575" y="1541721"/>
            <a:ext cx="2879410" cy="1978098"/>
          </a:xfrm>
          <a:prstGeom prst="rect">
            <a:avLst/>
          </a:prstGeom>
        </p:spPr>
      </p:pic>
      <p:pic>
        <p:nvPicPr>
          <p:cNvPr id="8" name="Imagem 7" descr="IMG_20151113_110114466_HD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056905" y="5381563"/>
            <a:ext cx="1436451" cy="1421845"/>
          </a:xfrm>
          <a:prstGeom prst="rect">
            <a:avLst/>
          </a:prstGeom>
        </p:spPr>
      </p:pic>
      <p:pic>
        <p:nvPicPr>
          <p:cNvPr id="9" name="Imagem 8" descr="IMG_20151113_10515511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75" y="3528000"/>
            <a:ext cx="2838893" cy="1594687"/>
          </a:xfrm>
          <a:prstGeom prst="rect">
            <a:avLst/>
          </a:prstGeom>
        </p:spPr>
      </p:pic>
      <p:pic>
        <p:nvPicPr>
          <p:cNvPr id="10" name="Imagem 9" descr="IMG_20151113_105712687.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23284" y="5273749"/>
            <a:ext cx="2881423" cy="1414130"/>
          </a:xfrm>
          <a:prstGeom prst="rect">
            <a:avLst/>
          </a:prstGeom>
        </p:spPr>
      </p:pic>
      <p:pic>
        <p:nvPicPr>
          <p:cNvPr id="11" name="Imagem 10" descr="IMG_20151113_105235267.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547275" y="5335646"/>
            <a:ext cx="2105406" cy="1338868"/>
          </a:xfrm>
          <a:prstGeom prst="rect">
            <a:avLst/>
          </a:prstGeom>
        </p:spPr>
      </p:pic>
      <p:pic>
        <p:nvPicPr>
          <p:cNvPr id="13" name="Imagem 12" descr="IMG_20151117_214729624.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6200000">
            <a:off x="3715741" y="1001775"/>
            <a:ext cx="1929808" cy="2972481"/>
          </a:xfrm>
          <a:prstGeom prst="rect">
            <a:avLst/>
          </a:prstGeom>
        </p:spPr>
      </p:pic>
      <p:pic>
        <p:nvPicPr>
          <p:cNvPr id="14" name="Imagem 13" descr="IMG_20151117_214948328.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16200000">
            <a:off x="6625245" y="3201396"/>
            <a:ext cx="1784427" cy="2445958"/>
          </a:xfrm>
          <a:prstGeom prst="rect">
            <a:avLst/>
          </a:prstGeom>
        </p:spPr>
      </p:pic>
      <p:pic>
        <p:nvPicPr>
          <p:cNvPr id="15" name="Imagem 14" descr="IMG_20151117_215401337.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232300" y="3565050"/>
            <a:ext cx="2934586" cy="1718650"/>
          </a:xfrm>
          <a:prstGeom prst="rect">
            <a:avLst/>
          </a:prstGeom>
        </p:spPr>
      </p:pic>
      <p:pic>
        <p:nvPicPr>
          <p:cNvPr id="16" name="Imagem 15" descr="IMG_20151117_214812524.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rot="10800000">
            <a:off x="6249322" y="1525972"/>
            <a:ext cx="2526490" cy="1807537"/>
          </a:xfrm>
          <a:prstGeom prst="rect">
            <a:avLst/>
          </a:prstGeom>
        </p:spPr>
      </p:pic>
      <p:pic>
        <p:nvPicPr>
          <p:cNvPr id="17" name="Picture 3" descr="logo_engage_vetorizada.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1049546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8087254" cy="615950"/>
          </a:xfrm>
        </p:spPr>
        <p:txBody>
          <a:bodyPr>
            <a:normAutofit fontScale="90000"/>
          </a:bodyPr>
          <a:lstStyle/>
          <a:p>
            <a:r>
              <a:rPr lang="pt-BR" sz="3400" cap="none" dirty="0" smtClean="0">
                <a:latin typeface="Tw Cen MT Condensed" charset="0"/>
              </a:rPr>
              <a:t>HABILIDADES DE PESQUISA CIENTÍFICA PARA RRI</a:t>
            </a:r>
            <a:endParaRPr lang="pt-BR" sz="3400" cap="none" dirty="0">
              <a:latin typeface="Tw Cen MT Condensed" charset="0"/>
            </a:endParaRP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
        <p:nvSpPr>
          <p:cNvPr id="7" name="Espaço Reservado para Texto 2"/>
          <p:cNvSpPr txBox="1">
            <a:spLocks/>
          </p:cNvSpPr>
          <p:nvPr/>
        </p:nvSpPr>
        <p:spPr>
          <a:xfrm>
            <a:off x="5136131" y="2274018"/>
            <a:ext cx="3986703" cy="4128885"/>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9pPr>
          </a:lstStyle>
          <a:p>
            <a:endParaRPr lang="pt-BR" sz="1800" dirty="0" smtClean="0">
              <a:solidFill>
                <a:schemeClr val="bg1">
                  <a:lumMod val="50000"/>
                </a:schemeClr>
              </a:solidFill>
            </a:endParaRPr>
          </a:p>
          <a:p>
            <a:r>
              <a:rPr lang="pt-BR" sz="1800" dirty="0" smtClean="0">
                <a:solidFill>
                  <a:schemeClr val="bg1">
                    <a:lumMod val="50000"/>
                  </a:schemeClr>
                </a:solidFill>
              </a:rPr>
              <a:t>1. Elaborar Perguntas </a:t>
            </a:r>
          </a:p>
          <a:p>
            <a:r>
              <a:rPr lang="pt-BR" sz="1800" dirty="0" smtClean="0">
                <a:solidFill>
                  <a:schemeClr val="bg1">
                    <a:lumMod val="50000"/>
                  </a:schemeClr>
                </a:solidFill>
              </a:rPr>
              <a:t>2. Interrogar Fontes</a:t>
            </a:r>
          </a:p>
          <a:p>
            <a:r>
              <a:rPr lang="pt-BR" sz="1800" dirty="0" smtClean="0">
                <a:solidFill>
                  <a:schemeClr val="bg1">
                    <a:lumMod val="50000"/>
                  </a:schemeClr>
                </a:solidFill>
              </a:rPr>
              <a:t>3. Examinar Consequências </a:t>
            </a:r>
          </a:p>
          <a:p>
            <a:r>
              <a:rPr lang="pt-BR" sz="1800" dirty="0" smtClean="0">
                <a:solidFill>
                  <a:schemeClr val="bg1">
                    <a:lumMod val="50000"/>
                  </a:schemeClr>
                </a:solidFill>
              </a:rPr>
              <a:t>4. Estimar Riscos</a:t>
            </a:r>
          </a:p>
          <a:p>
            <a:r>
              <a:rPr lang="pt-BR" sz="1800" dirty="0" smtClean="0">
                <a:solidFill>
                  <a:schemeClr val="bg1">
                    <a:lumMod val="50000"/>
                  </a:schemeClr>
                </a:solidFill>
              </a:rPr>
              <a:t>5. Analisar Padrões</a:t>
            </a:r>
          </a:p>
          <a:p>
            <a:r>
              <a:rPr lang="pt-BR" sz="1800" dirty="0" smtClean="0">
                <a:solidFill>
                  <a:schemeClr val="bg1">
                    <a:lumMod val="50000"/>
                  </a:schemeClr>
                </a:solidFill>
              </a:rPr>
              <a:t>6. Tirar conclusões </a:t>
            </a:r>
          </a:p>
          <a:p>
            <a:r>
              <a:rPr lang="pt-BR" sz="1800" dirty="0" smtClean="0">
                <a:solidFill>
                  <a:schemeClr val="bg1">
                    <a:lumMod val="50000"/>
                  </a:schemeClr>
                </a:solidFill>
              </a:rPr>
              <a:t>7. Reivindicar Críticas </a:t>
            </a:r>
          </a:p>
          <a:p>
            <a:r>
              <a:rPr lang="pt-BR" sz="1800" dirty="0" smtClean="0">
                <a:solidFill>
                  <a:schemeClr val="bg1">
                    <a:lumMod val="50000"/>
                  </a:schemeClr>
                </a:solidFill>
              </a:rPr>
              <a:t>8. Justificar Opiniões </a:t>
            </a:r>
          </a:p>
          <a:p>
            <a:r>
              <a:rPr lang="pt-BR" sz="1800" dirty="0" smtClean="0">
                <a:solidFill>
                  <a:schemeClr val="bg1">
                    <a:lumMod val="50000"/>
                  </a:schemeClr>
                </a:solidFill>
              </a:rPr>
              <a:t>9. Usar ética </a:t>
            </a:r>
          </a:p>
          <a:p>
            <a:r>
              <a:rPr lang="pt-BR" sz="1800" dirty="0" smtClean="0">
                <a:solidFill>
                  <a:schemeClr val="bg1">
                    <a:lumMod val="50000"/>
                  </a:schemeClr>
                </a:solidFill>
              </a:rPr>
              <a:t>10. Comunicar ideias</a:t>
            </a:r>
            <a:endParaRPr lang="en-US" sz="1800" dirty="0" smtClean="0">
              <a:solidFill>
                <a:schemeClr val="bg1">
                  <a:lumMod val="50000"/>
                </a:schemeClr>
              </a:solidFill>
            </a:endParaRPr>
          </a:p>
        </p:txBody>
      </p:sp>
      <p:pic>
        <p:nvPicPr>
          <p:cNvPr id="9" name="officeArt object"/>
          <p:cNvPicPr/>
          <p:nvPr/>
        </p:nvPicPr>
        <p:blipFill>
          <a:blip r:embed="rId4" cstate="email">
            <a:extLst>
              <a:ext uri="{28A0092B-C50C-407E-A947-70E740481C1C}">
                <a14:useLocalDpi xmlns:a14="http://schemas.microsoft.com/office/drawing/2010/main"/>
              </a:ext>
            </a:extLst>
          </a:blip>
          <a:stretch>
            <a:fillRect/>
          </a:stretch>
        </p:blipFill>
        <p:spPr>
          <a:xfrm>
            <a:off x="577851" y="2254243"/>
            <a:ext cx="4322266" cy="3948090"/>
          </a:xfrm>
          <a:prstGeom prst="rect">
            <a:avLst/>
          </a:prstGeom>
          <a:ln w="12700" cap="flat">
            <a:noFill/>
            <a:miter lim="400000"/>
          </a:ln>
          <a:effectLst/>
        </p:spPr>
      </p:pic>
    </p:spTree>
    <p:extLst>
      <p:ext uri="{BB962C8B-B14F-4D97-AF65-F5344CB8AC3E}">
        <p14:creationId xmlns:p14="http://schemas.microsoft.com/office/powerpoint/2010/main" val="2994112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24975" y="1914199"/>
            <a:ext cx="7533273" cy="4786639"/>
          </a:xfrm>
        </p:spPr>
        <p:txBody>
          <a:bodyPr>
            <a:normAutofit/>
          </a:bodyPr>
          <a:lstStyle/>
          <a:p>
            <a:r>
              <a:rPr lang="pt-BR" sz="2600" i="1" dirty="0"/>
              <a:t>Quais são </a:t>
            </a:r>
            <a:r>
              <a:rPr lang="pt-BR" sz="2600" i="1" dirty="0" smtClean="0"/>
              <a:t>os papéis </a:t>
            </a:r>
            <a:r>
              <a:rPr lang="pt-BR" sz="2600" i="1" dirty="0"/>
              <a:t>das tecnologias </a:t>
            </a:r>
            <a:r>
              <a:rPr lang="pt-BR" sz="2600" i="1" dirty="0" smtClean="0"/>
              <a:t>no ensino e aprendizagem para RRI por meio de </a:t>
            </a:r>
            <a:r>
              <a:rPr lang="pt-BR" sz="2600" i="1" dirty="0" err="1" smtClean="0"/>
              <a:t>REAs</a:t>
            </a:r>
            <a:r>
              <a:rPr lang="pt-BR" sz="2600" i="1" dirty="0" smtClean="0"/>
              <a:t>?</a:t>
            </a:r>
          </a:p>
          <a:p>
            <a:endParaRPr lang="pt-BR" sz="2600" i="1" dirty="0"/>
          </a:p>
          <a:p>
            <a:r>
              <a:rPr lang="pt-BR" sz="2600" i="1" dirty="0"/>
              <a:t>Quais são os desafios para a adoção de </a:t>
            </a:r>
            <a:r>
              <a:rPr lang="pt-BR" sz="2600" i="1" dirty="0" err="1" smtClean="0"/>
              <a:t>REAs</a:t>
            </a:r>
            <a:r>
              <a:rPr lang="pt-BR" sz="2600" i="1" dirty="0" smtClean="0"/>
              <a:t> para fomentar as habilidades de RRI </a:t>
            </a:r>
            <a:r>
              <a:rPr lang="pt-BR" sz="2600" i="1" dirty="0"/>
              <a:t>na escala?</a:t>
            </a:r>
            <a:endParaRPr lang="pt-BR" sz="2600" i="1" dirty="0" smtClean="0"/>
          </a:p>
        </p:txBody>
      </p:sp>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logo_azul.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normAutofit/>
          </a:bodyPr>
          <a:lstStyle/>
          <a:p>
            <a:r>
              <a:rPr lang="pt-BR" dirty="0" smtClean="0"/>
              <a:t>CONSIDERAÇÕES FINAIS</a:t>
            </a:r>
            <a:endParaRPr lang="pt-BR" dirty="0"/>
          </a:p>
        </p:txBody>
      </p:sp>
      <p:pic>
        <p:nvPicPr>
          <p:cNvPr id="7"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3718672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24975" y="1914199"/>
            <a:ext cx="7533273" cy="4786639"/>
          </a:xfrm>
        </p:spPr>
        <p:txBody>
          <a:bodyPr>
            <a:normAutofit/>
          </a:bodyPr>
          <a:lstStyle/>
          <a:p>
            <a:r>
              <a:rPr lang="pt-BR" sz="2600" i="1" dirty="0" smtClean="0"/>
              <a:t>PROJETO ENGAGE: </a:t>
            </a:r>
            <a:r>
              <a:rPr lang="pt-BR" sz="2600" i="1" dirty="0">
                <a:hlinkClick r:id="rId2"/>
              </a:rPr>
              <a:t>http://</a:t>
            </a:r>
            <a:r>
              <a:rPr lang="pt-BR" sz="2600" i="1" dirty="0" smtClean="0">
                <a:hlinkClick r:id="rId2"/>
              </a:rPr>
              <a:t>engagingscience.eu</a:t>
            </a:r>
            <a:endParaRPr lang="pt-BR" sz="2600" i="1" dirty="0" smtClean="0"/>
          </a:p>
          <a:p>
            <a:endParaRPr lang="pt-BR" sz="2600" i="1" dirty="0" smtClean="0"/>
          </a:p>
          <a:p>
            <a:r>
              <a:rPr lang="pt-BR" sz="2600" i="1" dirty="0" smtClean="0"/>
              <a:t>Contatos:</a:t>
            </a:r>
          </a:p>
          <a:p>
            <a:endParaRPr lang="pt-BR" sz="2600" i="1" dirty="0" smtClean="0"/>
          </a:p>
          <a:p>
            <a:r>
              <a:rPr lang="pt-BR" sz="2600" i="1" dirty="0" smtClean="0"/>
              <a:t>Patrícia Torres - </a:t>
            </a:r>
            <a:r>
              <a:rPr lang="pt-BR" sz="2600" i="1" dirty="0" smtClean="0">
                <a:hlinkClick r:id="rId3"/>
              </a:rPr>
              <a:t>patorres@terra.com.br</a:t>
            </a:r>
            <a:endParaRPr lang="pt-BR" sz="2600" i="1" dirty="0" smtClean="0"/>
          </a:p>
          <a:p>
            <a:r>
              <a:rPr lang="pt-BR" sz="2600" i="1" dirty="0" smtClean="0"/>
              <a:t>Alexandra </a:t>
            </a:r>
            <a:r>
              <a:rPr lang="pt-BR" sz="2600" i="1" dirty="0" err="1" smtClean="0"/>
              <a:t>Okada</a:t>
            </a:r>
            <a:r>
              <a:rPr lang="pt-BR" sz="2600" i="1" dirty="0" smtClean="0"/>
              <a:t> – </a:t>
            </a:r>
            <a:r>
              <a:rPr lang="pt-BR" sz="2600" i="1" dirty="0">
                <a:hlinkClick r:id="rId4"/>
              </a:rPr>
              <a:t>a</a:t>
            </a:r>
            <a:r>
              <a:rPr lang="pt-BR" sz="2600" i="1" dirty="0" smtClean="0">
                <a:hlinkClick r:id="rId4"/>
              </a:rPr>
              <a:t>lexandra.okada@gmail.com</a:t>
            </a:r>
            <a:endParaRPr lang="pt-BR" sz="2600" i="1" dirty="0" smtClean="0"/>
          </a:p>
          <a:p>
            <a:r>
              <a:rPr lang="pt-BR" sz="2600" i="1" dirty="0" smtClean="0"/>
              <a:t>Raquel </a:t>
            </a:r>
            <a:r>
              <a:rPr lang="pt-BR" sz="2600" i="1" dirty="0" err="1" smtClean="0"/>
              <a:t>Kowalski</a:t>
            </a:r>
            <a:r>
              <a:rPr lang="pt-BR" sz="2600" i="1" dirty="0" smtClean="0"/>
              <a:t> – </a:t>
            </a:r>
            <a:r>
              <a:rPr lang="pt-BR" sz="2600" i="1" dirty="0" err="1" smtClean="0">
                <a:hlinkClick r:id="rId5"/>
              </a:rPr>
              <a:t>raquel.pasternak@pucpr.br</a:t>
            </a:r>
            <a:endParaRPr lang="pt-BR" sz="2600" i="1" dirty="0" smtClean="0"/>
          </a:p>
          <a:p>
            <a:endParaRPr lang="pt-BR" sz="2600" i="1" dirty="0"/>
          </a:p>
        </p:txBody>
      </p:sp>
      <p:sp>
        <p:nvSpPr>
          <p:cNvPr id="5" name="Retângulo 4"/>
          <p:cNvSpPr/>
          <p:nvPr/>
        </p:nvSpPr>
        <p:spPr>
          <a:xfrm rot="5400000">
            <a:off x="4530510" y="-3865341"/>
            <a:ext cx="82979"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5" descr="logo_azul.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8080" y="162134"/>
            <a:ext cx="1197884" cy="1080886"/>
          </a:xfrm>
          <a:prstGeom prst="ellipse">
            <a:avLst/>
          </a:prstGeom>
        </p:spPr>
      </p:pic>
      <p:sp>
        <p:nvSpPr>
          <p:cNvPr id="2" name="Título 1"/>
          <p:cNvSpPr>
            <a:spLocks noGrp="1"/>
          </p:cNvSpPr>
          <p:nvPr>
            <p:ph type="title"/>
          </p:nvPr>
        </p:nvSpPr>
        <p:spPr/>
        <p:txBody>
          <a:bodyPr>
            <a:normAutofit/>
          </a:bodyPr>
          <a:lstStyle/>
          <a:p>
            <a:r>
              <a:rPr lang="pt-BR" dirty="0" smtClean="0"/>
              <a:t>Referências</a:t>
            </a:r>
            <a:endParaRPr lang="pt-BR" dirty="0"/>
          </a:p>
        </p:txBody>
      </p:sp>
      <p:pic>
        <p:nvPicPr>
          <p:cNvPr id="7" name="Picture 3" descr="logo_engage_vetorizada.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3699852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7497762" cy="615950"/>
          </a:xfrm>
        </p:spPr>
        <p:txBody>
          <a:bodyPr/>
          <a:lstStyle/>
          <a:p>
            <a:r>
              <a:rPr lang="pt-BR" sz="3400" cap="none" dirty="0" smtClean="0">
                <a:solidFill>
                  <a:srgbClr val="BFBFBF"/>
                </a:solidFill>
                <a:latin typeface="Tw Cen MT Condensed" charset="0"/>
              </a:rPr>
              <a:t>TECNOLOGIAS - </a:t>
            </a:r>
            <a:r>
              <a:rPr lang="pt-BR" sz="3400" cap="none" dirty="0" err="1" smtClean="0">
                <a:solidFill>
                  <a:srgbClr val="BFBFBF"/>
                </a:solidFill>
                <a:latin typeface="Tw Cen MT Condensed" charset="0"/>
              </a:rPr>
              <a:t>weSPOT</a:t>
            </a:r>
            <a:endParaRPr lang="pt-BR" sz="3400" cap="none" dirty="0">
              <a:solidFill>
                <a:srgbClr val="BFBFBF"/>
              </a:solidFill>
              <a:latin typeface="Tw Cen MT Condensed" charset="0"/>
            </a:endParaRP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5783" y="2253426"/>
            <a:ext cx="4909310" cy="3792113"/>
          </a:xfrm>
          <a:prstGeom prst="rect">
            <a:avLst/>
          </a:prstGeom>
        </p:spPr>
      </p:pic>
      <p:sp>
        <p:nvSpPr>
          <p:cNvPr id="9" name="Espaço Reservado para Texto 2"/>
          <p:cNvSpPr txBox="1">
            <a:spLocks/>
          </p:cNvSpPr>
          <p:nvPr/>
        </p:nvSpPr>
        <p:spPr>
          <a:xfrm>
            <a:off x="6138333" y="2274018"/>
            <a:ext cx="2751667" cy="4128885"/>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9pPr>
          </a:lstStyle>
          <a:p>
            <a:pPr marL="342900" indent="-342900">
              <a:buAutoNum type="arabicPeriod"/>
            </a:pPr>
            <a:r>
              <a:rPr lang="pt-BR" sz="1800" dirty="0" smtClean="0">
                <a:solidFill>
                  <a:schemeClr val="bg1">
                    <a:lumMod val="50000"/>
                  </a:schemeClr>
                </a:solidFill>
              </a:rPr>
              <a:t>Ambiente Virtual de Aprendizagem</a:t>
            </a:r>
          </a:p>
          <a:p>
            <a:pPr marL="342900" indent="-342900">
              <a:buAutoNum type="arabicPeriod"/>
            </a:pPr>
            <a:r>
              <a:rPr lang="pt-BR" sz="1800" dirty="0" smtClean="0">
                <a:solidFill>
                  <a:schemeClr val="bg1">
                    <a:lumMod val="50000"/>
                  </a:schemeClr>
                </a:solidFill>
              </a:rPr>
              <a:t>Compartilhamento de arquivos</a:t>
            </a:r>
          </a:p>
          <a:p>
            <a:pPr marL="342900" indent="-342900">
              <a:buAutoNum type="arabicPeriod"/>
            </a:pPr>
            <a:r>
              <a:rPr lang="pt-BR" sz="1800" dirty="0" smtClean="0">
                <a:solidFill>
                  <a:schemeClr val="bg1">
                    <a:lumMod val="50000"/>
                  </a:schemeClr>
                </a:solidFill>
              </a:rPr>
              <a:t>Comunidade </a:t>
            </a:r>
            <a:r>
              <a:rPr lang="pt-BR" sz="1800" dirty="0">
                <a:solidFill>
                  <a:schemeClr val="bg1">
                    <a:lumMod val="50000"/>
                  </a:schemeClr>
                </a:solidFill>
              </a:rPr>
              <a:t>de </a:t>
            </a:r>
            <a:r>
              <a:rPr lang="pt-BR" sz="1800" dirty="0" err="1" smtClean="0">
                <a:solidFill>
                  <a:schemeClr val="bg1">
                    <a:lumMod val="50000"/>
                  </a:schemeClr>
                </a:solidFill>
              </a:rPr>
              <a:t>co</a:t>
            </a:r>
            <a:r>
              <a:rPr lang="pt-BR" sz="1800" dirty="0">
                <a:solidFill>
                  <a:schemeClr val="bg1">
                    <a:lumMod val="50000"/>
                  </a:schemeClr>
                </a:solidFill>
              </a:rPr>
              <a:t>-investigação de educadores</a:t>
            </a:r>
            <a:endParaRPr lang="en-US" sz="1800" dirty="0" smtClean="0">
              <a:solidFill>
                <a:schemeClr val="bg1">
                  <a:lumMod val="50000"/>
                </a:schemeClr>
              </a:solidFill>
            </a:endParaRPr>
          </a:p>
        </p:txBody>
      </p:sp>
    </p:spTree>
    <p:extLst>
      <p:ext uri="{BB962C8B-B14F-4D97-AF65-F5344CB8AC3E}">
        <p14:creationId xmlns:p14="http://schemas.microsoft.com/office/powerpoint/2010/main" val="3189824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7497762" cy="615950"/>
          </a:xfrm>
        </p:spPr>
        <p:txBody>
          <a:bodyPr/>
          <a:lstStyle/>
          <a:p>
            <a:r>
              <a:rPr lang="pt-BR" sz="3400" cap="none" dirty="0" smtClean="0">
                <a:solidFill>
                  <a:srgbClr val="BFBFBF"/>
                </a:solidFill>
                <a:latin typeface="Tw Cen MT Condensed" charset="0"/>
              </a:rPr>
              <a:t>TECNOLOGIAS – </a:t>
            </a:r>
            <a:r>
              <a:rPr lang="pt-BR" sz="3400" cap="none" dirty="0" err="1" smtClean="0">
                <a:solidFill>
                  <a:srgbClr val="BFBFBF"/>
                </a:solidFill>
                <a:latin typeface="Tw Cen MT Condensed" charset="0"/>
              </a:rPr>
              <a:t>nQuire</a:t>
            </a:r>
            <a:r>
              <a:rPr lang="pt-BR" sz="3400" cap="none" dirty="0" smtClean="0">
                <a:solidFill>
                  <a:srgbClr val="BFBFBF"/>
                </a:solidFill>
                <a:latin typeface="Tw Cen MT Condensed" charset="0"/>
              </a:rPr>
              <a:t>-it</a:t>
            </a:r>
            <a:endParaRPr lang="pt-BR" sz="3400" cap="none" dirty="0">
              <a:solidFill>
                <a:srgbClr val="BFBFBF"/>
              </a:solidFill>
              <a:latin typeface="Tw Cen MT Condensed" charset="0"/>
            </a:endParaRP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
        <p:nvSpPr>
          <p:cNvPr id="9" name="Espaço Reservado para Texto 2"/>
          <p:cNvSpPr txBox="1">
            <a:spLocks/>
          </p:cNvSpPr>
          <p:nvPr/>
        </p:nvSpPr>
        <p:spPr>
          <a:xfrm>
            <a:off x="6138333" y="2274018"/>
            <a:ext cx="2751667" cy="4128885"/>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9pPr>
          </a:lstStyle>
          <a:p>
            <a:pPr marL="342900" indent="-342900">
              <a:buAutoNum type="arabicPeriod"/>
            </a:pPr>
            <a:r>
              <a:rPr lang="pt-BR" sz="1800" dirty="0" smtClean="0">
                <a:solidFill>
                  <a:schemeClr val="bg1">
                    <a:lumMod val="50000"/>
                  </a:schemeClr>
                </a:solidFill>
              </a:rPr>
              <a:t>Compartilhamento de imagens e comentários</a:t>
            </a:r>
            <a:endParaRPr lang="en-US" sz="1800" dirty="0" smtClean="0">
              <a:solidFill>
                <a:schemeClr val="bg1">
                  <a:lumMod val="50000"/>
                </a:schemeClr>
              </a:solidFil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917" y="2167470"/>
            <a:ext cx="4161183" cy="24384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4633" y="4360333"/>
            <a:ext cx="4092837" cy="2497667"/>
          </a:xfrm>
          <a:prstGeom prst="rect">
            <a:avLst/>
          </a:prstGeom>
        </p:spPr>
      </p:pic>
    </p:spTree>
    <p:extLst>
      <p:ext uri="{BB962C8B-B14F-4D97-AF65-F5344CB8AC3E}">
        <p14:creationId xmlns:p14="http://schemas.microsoft.com/office/powerpoint/2010/main" val="1059916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7497762" cy="615950"/>
          </a:xfrm>
        </p:spPr>
        <p:txBody>
          <a:bodyPr/>
          <a:lstStyle/>
          <a:p>
            <a:r>
              <a:rPr lang="pt-BR" sz="3400" cap="none" dirty="0" smtClean="0">
                <a:solidFill>
                  <a:srgbClr val="BFBFBF"/>
                </a:solidFill>
                <a:latin typeface="Tw Cen MT Condensed" charset="0"/>
              </a:rPr>
              <a:t>TECNOLOGIAS – </a:t>
            </a:r>
            <a:r>
              <a:rPr lang="pt-BR" sz="3400" cap="none" dirty="0" err="1" smtClean="0">
                <a:solidFill>
                  <a:srgbClr val="BFBFBF"/>
                </a:solidFill>
                <a:latin typeface="Tw Cen MT Condensed" charset="0"/>
              </a:rPr>
              <a:t>LiteMap</a:t>
            </a:r>
            <a:endParaRPr lang="pt-BR" sz="3400" cap="none" dirty="0">
              <a:solidFill>
                <a:srgbClr val="BFBFBF"/>
              </a:solidFill>
              <a:latin typeface="Tw Cen MT Condensed" charset="0"/>
            </a:endParaRP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
        <p:nvSpPr>
          <p:cNvPr id="9" name="Espaço Reservado para Texto 2"/>
          <p:cNvSpPr txBox="1">
            <a:spLocks/>
          </p:cNvSpPr>
          <p:nvPr/>
        </p:nvSpPr>
        <p:spPr>
          <a:xfrm>
            <a:off x="6138333" y="2274018"/>
            <a:ext cx="2751667" cy="4128885"/>
          </a:xfrm>
          <a:prstGeom prst="rect">
            <a:avLst/>
          </a:prstGeom>
        </p:spPr>
        <p:txBody>
          <a:bodyPr vert="horz" lIns="91440" tIns="45720" rIns="91440" bIns="45720" rtlCol="0" anchor="t">
            <a:norm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400" kern="1200">
                <a:solidFill>
                  <a:schemeClr val="tx1">
                    <a:tint val="75000"/>
                  </a:schemeClr>
                </a:solidFill>
                <a:latin typeface="+mn-lt"/>
                <a:ea typeface="+mn-ea"/>
                <a:cs typeface="+mn-cs"/>
              </a:defRPr>
            </a:lvl9pPr>
          </a:lstStyle>
          <a:p>
            <a:pPr marL="342900" indent="-342900">
              <a:buAutoNum type="arabicPeriod"/>
            </a:pPr>
            <a:r>
              <a:rPr lang="pt-BR" sz="1800" dirty="0" smtClean="0">
                <a:solidFill>
                  <a:schemeClr val="bg1">
                    <a:lumMod val="50000"/>
                  </a:schemeClr>
                </a:solidFill>
              </a:rPr>
              <a:t>Mapeamento dos resultados</a:t>
            </a:r>
          </a:p>
          <a:p>
            <a:pPr marL="342900" indent="-342900">
              <a:buAutoNum type="arabicPeriod"/>
            </a:pPr>
            <a:r>
              <a:rPr lang="pt-BR" sz="1800" dirty="0" smtClean="0">
                <a:solidFill>
                  <a:schemeClr val="bg1">
                    <a:lumMod val="50000"/>
                  </a:schemeClr>
                </a:solidFill>
              </a:rPr>
              <a:t>Compartilhar ideias</a:t>
            </a:r>
          </a:p>
          <a:p>
            <a:pPr marL="342900" indent="-342900">
              <a:buAutoNum type="arabicPeriod"/>
            </a:pPr>
            <a:r>
              <a:rPr lang="en-US" sz="1800" dirty="0" err="1" smtClean="0">
                <a:solidFill>
                  <a:schemeClr val="bg1">
                    <a:lumMod val="50000"/>
                  </a:schemeClr>
                </a:solidFill>
              </a:rPr>
              <a:t>Votação</a:t>
            </a:r>
            <a:endParaRPr lang="en-US" sz="1800" dirty="0" smtClean="0">
              <a:solidFill>
                <a:schemeClr val="bg1">
                  <a:lumMod val="50000"/>
                </a:schemeClr>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000" y="2229950"/>
            <a:ext cx="3482727" cy="225113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4927" y="4236869"/>
            <a:ext cx="3708740" cy="2583161"/>
          </a:xfrm>
          <a:prstGeom prst="rect">
            <a:avLst/>
          </a:prstGeom>
        </p:spPr>
      </p:pic>
    </p:spTree>
    <p:extLst>
      <p:ext uri="{BB962C8B-B14F-4D97-AF65-F5344CB8AC3E}">
        <p14:creationId xmlns:p14="http://schemas.microsoft.com/office/powerpoint/2010/main" val="1110278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88988" y="2324100"/>
            <a:ext cx="7532687" cy="4533900"/>
          </a:xfrm>
        </p:spPr>
        <p:txBody>
          <a:bodyPr>
            <a:normAutofit fontScale="62500" lnSpcReduction="20000"/>
          </a:bodyPr>
          <a:lstStyle/>
          <a:p>
            <a:r>
              <a:rPr lang="pt-BR" sz="2800" dirty="0" smtClean="0"/>
              <a:t>Seguindo o dilema proposto pelo Projeto </a:t>
            </a:r>
            <a:r>
              <a:rPr lang="pt-BR" sz="2800" dirty="0" err="1" smtClean="0"/>
              <a:t>Engage</a:t>
            </a:r>
            <a:r>
              <a:rPr lang="pt-BR" sz="2800" dirty="0" smtClean="0"/>
              <a:t>, o grupo PRAPETEC - PUCPR reuniu 20 professores e 2 alunos para realizarem diversas atividades com alunos do ensino médio e superior, sobre o tema: </a:t>
            </a:r>
            <a:r>
              <a:rPr lang="pt-BR" sz="2800" dirty="0" err="1" smtClean="0"/>
              <a:t>Agrobiodiversidade</a:t>
            </a:r>
            <a:r>
              <a:rPr lang="pt-BR" sz="2800" dirty="0" smtClean="0"/>
              <a:t> – Transgênicos</a:t>
            </a:r>
          </a:p>
          <a:p>
            <a:endParaRPr lang="pt-BR" sz="2800" dirty="0" smtClean="0"/>
          </a:p>
          <a:p>
            <a:r>
              <a:rPr lang="pt-BR" sz="2800" dirty="0" smtClean="0"/>
              <a:t>Entre as atividades realizadas estão:</a:t>
            </a:r>
          </a:p>
          <a:p>
            <a:pPr lvl="1"/>
            <a:r>
              <a:rPr lang="pt-BR" sz="2800" dirty="0" smtClean="0"/>
              <a:t>Explorar os ambientes </a:t>
            </a:r>
            <a:r>
              <a:rPr lang="pt-BR" sz="2800" dirty="0" err="1" smtClean="0"/>
              <a:t>WeSpot</a:t>
            </a:r>
            <a:r>
              <a:rPr lang="pt-BR" sz="2800" dirty="0" smtClean="0"/>
              <a:t> e </a:t>
            </a:r>
            <a:r>
              <a:rPr lang="pt-BR" sz="2800" dirty="0" err="1" smtClean="0"/>
              <a:t>nQuire</a:t>
            </a:r>
            <a:r>
              <a:rPr lang="pt-BR" sz="2800" dirty="0" smtClean="0"/>
              <a:t>-it</a:t>
            </a:r>
          </a:p>
          <a:p>
            <a:pPr lvl="1"/>
            <a:r>
              <a:rPr lang="pt-BR" sz="2800" dirty="0" smtClean="0"/>
              <a:t>Exposição de fotos com compartilhamento pelo </a:t>
            </a:r>
            <a:r>
              <a:rPr lang="pt-BR" sz="2800" dirty="0" err="1" smtClean="0"/>
              <a:t>Facebook</a:t>
            </a:r>
            <a:endParaRPr lang="pt-BR" sz="2800" dirty="0" smtClean="0"/>
          </a:p>
          <a:p>
            <a:pPr lvl="1"/>
            <a:r>
              <a:rPr lang="pt-BR" sz="2800" dirty="0" smtClean="0"/>
              <a:t>Entrevistas com especialistas</a:t>
            </a:r>
          </a:p>
          <a:p>
            <a:pPr lvl="1"/>
            <a:r>
              <a:rPr lang="pt-BR" sz="2800" dirty="0" smtClean="0"/>
              <a:t>Exposição de pôsteres feitos por alunos e compartilhados no </a:t>
            </a:r>
            <a:r>
              <a:rPr lang="pt-BR" sz="2800" dirty="0" err="1" smtClean="0"/>
              <a:t>Facebook</a:t>
            </a:r>
            <a:endParaRPr lang="pt-BR" sz="2800" dirty="0" smtClean="0"/>
          </a:p>
          <a:p>
            <a:pPr lvl="1"/>
            <a:r>
              <a:rPr lang="pt-BR" sz="2800" dirty="0" smtClean="0"/>
              <a:t>Criação de mapas conceituais e mentais</a:t>
            </a:r>
          </a:p>
          <a:p>
            <a:pPr lvl="1"/>
            <a:r>
              <a:rPr lang="pt-BR" sz="2800" dirty="0" smtClean="0"/>
              <a:t>Aulas expositivas</a:t>
            </a:r>
          </a:p>
          <a:p>
            <a:pPr lvl="1"/>
            <a:r>
              <a:rPr lang="pt-BR" sz="2800" dirty="0" smtClean="0"/>
              <a:t>Criação de vídeos instrucionais</a:t>
            </a:r>
          </a:p>
          <a:p>
            <a:pPr lvl="1"/>
            <a:r>
              <a:rPr lang="pt-BR" sz="2800" dirty="0" smtClean="0"/>
              <a:t>Criação de ilustrações</a:t>
            </a:r>
          </a:p>
          <a:p>
            <a:pPr lvl="1"/>
            <a:r>
              <a:rPr lang="pt-BR" sz="2800" dirty="0" smtClean="0"/>
              <a:t>Criação de jogos educativos</a:t>
            </a:r>
          </a:p>
          <a:p>
            <a:pPr lvl="1"/>
            <a:r>
              <a:rPr lang="pt-BR" sz="2800" dirty="0" smtClean="0"/>
              <a:t>Pesquisas direcionadas</a:t>
            </a:r>
          </a:p>
          <a:p>
            <a:pPr lvl="1"/>
            <a:r>
              <a:rPr lang="pt-BR" sz="2800" dirty="0" smtClean="0"/>
              <a:t>Sinalizar em LIBRAS os vocabulários relacionados</a:t>
            </a:r>
          </a:p>
          <a:p>
            <a:endParaRPr lang="en-US" sz="2800" dirty="0" smtClean="0"/>
          </a:p>
          <a:p>
            <a:endParaRPr lang="en-US" sz="2800" dirty="0"/>
          </a:p>
          <a:p>
            <a:endParaRPr lang="pt-BR" sz="2800" dirty="0"/>
          </a:p>
        </p:txBody>
      </p:sp>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7497762" cy="615950"/>
          </a:xfrm>
        </p:spPr>
        <p:txBody>
          <a:bodyPr/>
          <a:lstStyle/>
          <a:p>
            <a:r>
              <a:rPr lang="pt-BR" sz="3400" cap="none" dirty="0" smtClean="0">
                <a:solidFill>
                  <a:srgbClr val="BFBFBF"/>
                </a:solidFill>
                <a:latin typeface="Tw Cen MT Condensed" charset="0"/>
              </a:rPr>
              <a:t>O DILEMA</a:t>
            </a:r>
            <a:endParaRPr lang="pt-BR" sz="3400" cap="none" dirty="0">
              <a:solidFill>
                <a:srgbClr val="BFBFBF"/>
              </a:solidFill>
              <a:latin typeface="Tw Cen MT Condensed" charset="0"/>
            </a:endParaRP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40876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88988" y="2324100"/>
            <a:ext cx="7532687" cy="3883025"/>
          </a:xfrm>
        </p:spPr>
        <p:txBody>
          <a:bodyPr>
            <a:normAutofit/>
          </a:bodyPr>
          <a:lstStyle/>
          <a:p>
            <a:r>
              <a:rPr lang="pt-BR" sz="2000" dirty="0" smtClean="0"/>
              <a:t>A atividade exposição de fotos foi realizadas na PUCPR, entre os dias 09 e 13 de novembro de 2015. Além das fotos expostas, foram  adicionadas perguntas relacionadas a consciência do consumo relacionado aos produtos Transgênicos. </a:t>
            </a:r>
          </a:p>
          <a:p>
            <a:endParaRPr lang="pt-BR" sz="2000" dirty="0"/>
          </a:p>
          <a:p>
            <a:r>
              <a:rPr lang="pt-BR" sz="2000" dirty="0" smtClean="0"/>
              <a:t>A exposição foi acompanhada por uma página no </a:t>
            </a:r>
            <a:r>
              <a:rPr lang="pt-BR" sz="2000" dirty="0" err="1" smtClean="0"/>
              <a:t>Facebook</a:t>
            </a:r>
            <a:r>
              <a:rPr lang="pt-BR" sz="2000" dirty="0" smtClean="0"/>
              <a:t> que contou com postagens de vídeos e fotos da exposição. </a:t>
            </a:r>
          </a:p>
          <a:p>
            <a:endParaRPr lang="pt-BR" sz="2000" dirty="0" smtClean="0"/>
          </a:p>
          <a:p>
            <a:r>
              <a:rPr lang="pt-BR" sz="2000" dirty="0" smtClean="0"/>
              <a:t>Alcance das publicações – 998 participantes</a:t>
            </a:r>
          </a:p>
          <a:p>
            <a:r>
              <a:rPr lang="pt-BR" sz="2000" dirty="0" smtClean="0"/>
              <a:t>Envolvidos com a publicação – 239 participantes</a:t>
            </a:r>
          </a:p>
          <a:p>
            <a:r>
              <a:rPr lang="pt-BR" sz="2000" dirty="0" smtClean="0"/>
              <a:t>Curtidas – 154 usuários</a:t>
            </a:r>
            <a:endParaRPr lang="pt-BR" sz="2000" dirty="0"/>
          </a:p>
        </p:txBody>
      </p:sp>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sp>
        <p:nvSpPr>
          <p:cNvPr id="2" name="Título 1"/>
          <p:cNvSpPr>
            <a:spLocks noGrp="1"/>
          </p:cNvSpPr>
          <p:nvPr>
            <p:ph type="title"/>
          </p:nvPr>
        </p:nvSpPr>
        <p:spPr>
          <a:xfrm>
            <a:off x="823913" y="1476375"/>
            <a:ext cx="7497762" cy="615950"/>
          </a:xfrm>
        </p:spPr>
        <p:txBody>
          <a:bodyPr>
            <a:normAutofit/>
          </a:bodyPr>
          <a:lstStyle/>
          <a:p>
            <a:r>
              <a:rPr lang="pt-BR" sz="3400" cap="none" dirty="0" smtClean="0">
                <a:solidFill>
                  <a:srgbClr val="BFBFBF"/>
                </a:solidFill>
                <a:latin typeface="Tw Cen MT Condensed" charset="0"/>
              </a:rPr>
              <a:t>ATIVIDADE EXPOSIÇÃO DE FOTOS</a:t>
            </a:r>
            <a:endParaRPr lang="pt-BR" sz="3400" cap="none" dirty="0">
              <a:solidFill>
                <a:srgbClr val="BFBFBF"/>
              </a:solidFill>
              <a:latin typeface="Tw Cen MT Condensed" charset="0"/>
            </a:endParaRPr>
          </a:p>
        </p:txBody>
      </p:sp>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spTree>
    <p:extLst>
      <p:ext uri="{BB962C8B-B14F-4D97-AF65-F5344CB8AC3E}">
        <p14:creationId xmlns:p14="http://schemas.microsoft.com/office/powerpoint/2010/main" val="3250136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rot="5400000">
            <a:off x="4530725" y="-3865562"/>
            <a:ext cx="82550" cy="91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Picture 5" descr="logo_azul.png"/>
          <p:cNvPicPr>
            <a:picLocks noChangeAspect="1"/>
          </p:cNvPicPr>
          <p:nvPr/>
        </p:nvPicPr>
        <p:blipFill rotWithShape="1">
          <a:blip r:embed="rId2" cstate="email">
            <a:extLst/>
          </a:blip>
          <a:srcRect/>
          <a:stretch/>
        </p:blipFill>
        <p:spPr>
          <a:xfrm>
            <a:off x="108080" y="162134"/>
            <a:ext cx="1197884" cy="1080886"/>
          </a:xfrm>
          <a:prstGeom prst="ellipse">
            <a:avLst/>
          </a:prstGeom>
        </p:spPr>
      </p:pic>
      <p:pic>
        <p:nvPicPr>
          <p:cNvPr id="4" name="Picture 3" descr="logo_engage_vetorizad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0897" y="-107454"/>
            <a:ext cx="1247414" cy="879226"/>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6846" y="849923"/>
            <a:ext cx="3507154" cy="4676205"/>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099413"/>
            <a:ext cx="4904154" cy="2758587"/>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282496"/>
            <a:ext cx="3028462" cy="1634108"/>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76634" y="4865076"/>
            <a:ext cx="2653079" cy="1992923"/>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01637" y="771769"/>
            <a:ext cx="2674042" cy="3585308"/>
          </a:xfrm>
          <a:prstGeom prst="rect">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2872153"/>
            <a:ext cx="2997634" cy="1686169"/>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07308" y="4366846"/>
            <a:ext cx="1748153" cy="2471615"/>
          </a:xfrm>
          <a:prstGeom prst="rect">
            <a:avLst/>
          </a:prstGeom>
        </p:spPr>
      </p:pic>
    </p:spTree>
    <p:extLst>
      <p:ext uri="{BB962C8B-B14F-4D97-AF65-F5344CB8AC3E}">
        <p14:creationId xmlns:p14="http://schemas.microsoft.com/office/powerpoint/2010/main" val="29217561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3087</TotalTime>
  <Words>1285</Words>
  <Application>Microsoft Office PowerPoint</Application>
  <PresentationFormat>Apresentação na tela (4:3)</PresentationFormat>
  <Paragraphs>161</Paragraphs>
  <Slides>31</Slides>
  <Notes>1</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Integral</vt:lpstr>
      <vt:lpstr>responsabilidade pesquisa e inovação: A EXPERIÊNCIA DO PROJETO ENGAGE.  </vt:lpstr>
      <vt:lpstr>CONCEITO DE RRI</vt:lpstr>
      <vt:lpstr>HABILIDADES DE PESQUISA CIENTÍFICA PARA RRI</vt:lpstr>
      <vt:lpstr>TECNOLOGIAS - weSPOT</vt:lpstr>
      <vt:lpstr>TECNOLOGIAS – nQuire-it</vt:lpstr>
      <vt:lpstr>TECNOLOGIAS – LiteMap</vt:lpstr>
      <vt:lpstr>O DILEMA</vt:lpstr>
      <vt:lpstr>ATIVIDADE EXPOSIÇÃO DE FOTOS</vt:lpstr>
      <vt:lpstr>Apresentação do PowerPoint</vt:lpstr>
      <vt:lpstr>Apresentação do PowerPoint</vt:lpstr>
      <vt:lpstr>ATIVIDADES REALIZADAS EM SALA DE AULA</vt:lpstr>
      <vt:lpstr>TRANSGÊNICOS ILUSTRADOS</vt:lpstr>
      <vt:lpstr>Apresentação do PowerPoint</vt:lpstr>
      <vt:lpstr>VÍDEO INSTRUCIONAL SOBRE TRANSGÊNICOS</vt:lpstr>
      <vt:lpstr>Apresentação do PowerPoint</vt:lpstr>
      <vt:lpstr>os Transgênicos em libras</vt:lpstr>
      <vt:lpstr>Apresentação do PowerPoint</vt:lpstr>
      <vt:lpstr>Apresentação do PowerPoint</vt:lpstr>
      <vt:lpstr>Desafio vidas saudáveis</vt:lpstr>
      <vt:lpstr>Apresentação do PowerPoint</vt:lpstr>
      <vt:lpstr>Apresentação do PowerPoint</vt:lpstr>
      <vt:lpstr>Apresentação do PowerPoint</vt:lpstr>
      <vt:lpstr>Representantes de turma em pesquisa: sabemos o que comemos?</vt:lpstr>
      <vt:lpstr>Representantes de turma em pesquisa: sabemos o que comemos?</vt:lpstr>
      <vt:lpstr>Representantes de turma em pesquisa: sabemos o que comemos?</vt:lpstr>
      <vt:lpstr>Representantes de turma em pesquisa: sabemos o que comemos?</vt:lpstr>
      <vt:lpstr>Representantes de turma em pesquisa: sabemos o que comemos?</vt:lpstr>
      <vt:lpstr>Transgênicos: jogos educativos</vt:lpstr>
      <vt:lpstr>Transgênicos: jogos educativos</vt:lpstr>
      <vt:lpstr>CONSIDERAÇÕES FINAIS</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Luciane Hilu</dc:creator>
  <cp:lastModifiedBy>Patricia Lupion</cp:lastModifiedBy>
  <cp:revision>152</cp:revision>
  <dcterms:created xsi:type="dcterms:W3CDTF">2014-03-26T18:43:22Z</dcterms:created>
  <dcterms:modified xsi:type="dcterms:W3CDTF">2017-09-19T13:03:11Z</dcterms:modified>
</cp:coreProperties>
</file>