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0BBF2B4-C475-4EFF-8F41-853F8053D944}">
  <a:tblStyle styleId="{20BBF2B4-C475-4EFF-8F41-853F8053D9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1415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854827" y="685480"/>
            <a:ext cx="3148354" cy="3429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854827" y="685480"/>
            <a:ext cx="3148354" cy="3429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3884618" y="8685213"/>
            <a:ext cx="2971804" cy="457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854827" y="685480"/>
            <a:ext cx="3148354" cy="3429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3884618" y="8685213"/>
            <a:ext cx="2971804" cy="457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854827" y="685480"/>
            <a:ext cx="3148354" cy="3429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missão carrega um pouco da linha religiosa da IES;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Princípios;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Shape 536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Shape 553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854827" y="685480"/>
            <a:ext cx="3148354" cy="3429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>
            <a:spLocks noGrp="1"/>
          </p:cNvSpPr>
          <p:nvPr>
            <p:ph type="sldNum" idx="12"/>
          </p:nvPr>
        </p:nvSpPr>
        <p:spPr>
          <a:xfrm>
            <a:off x="3884618" y="8685213"/>
            <a:ext cx="2971804" cy="457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1854827" y="685480"/>
            <a:ext cx="3148354" cy="3429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854827" y="685480"/>
            <a:ext cx="3148354" cy="3429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 para 2017 de 150 mil alunos na EAD;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tramitando para abertura de doutorado;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 virar Universidade;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854827" y="685480"/>
            <a:ext cx="3148354" cy="34295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8" y="8685213"/>
            <a:ext cx="2971804" cy="457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690517" y="745272"/>
            <a:ext cx="3416322" cy="37220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79773" y="4715152"/>
            <a:ext cx="5438146" cy="4466987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t" anchorCtr="0">
            <a:noAutofit/>
          </a:bodyPr>
          <a:lstStyle/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Indice Geral de Cursos com nota 4, nos garante que os aditamentos de novos Polos sejam realizados por amostragem.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Aditamento de novos polos foi realizado estudo de mercado onde procurou-se atender demanda social e relevância educacional.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Aprovação no Conselho Superior e definição das cidades. Importante depois mostrar a documentação comprobatória para os avaliadores (dizer que esta disponivel)</a:t>
            </a:r>
          </a:p>
          <a:p>
            <a:pPr marL="454960" marR="0" lvl="0" indent="-31526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50451" y="9428585"/>
            <a:ext cx="2945661" cy="496332"/>
          </a:xfrm>
          <a:prstGeom prst="rect">
            <a:avLst/>
          </a:prstGeom>
          <a:noFill/>
          <a:ln>
            <a:noFill/>
          </a:ln>
        </p:spPr>
        <p:txBody>
          <a:bodyPr wrap="square" lIns="90975" tIns="45475" rIns="90975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beçalho da Seçã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64" name="Shape 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Shape 65"/>
            <p:cNvPicPr preferRelativeResize="0"/>
            <p:nvPr/>
          </p:nvPicPr>
          <p:blipFill rotWithShape="1">
            <a:blip r:embed="rId3">
              <a:alphaModFix/>
            </a:blip>
            <a:srcRect l="28129" r="29013" b="29348"/>
            <a:stretch/>
          </p:blipFill>
          <p:spPr>
            <a:xfrm>
              <a:off x="11385477" y="417739"/>
              <a:ext cx="423887" cy="3444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900112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48200" y="900112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 rot="5400000">
            <a:off x="6012655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4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beçalho da Seçã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hape 124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125" name="Shape 1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" name="Shape 126"/>
            <p:cNvGrpSpPr/>
            <p:nvPr/>
          </p:nvGrpSpPr>
          <p:grpSpPr>
            <a:xfrm>
              <a:off x="10320469" y="311757"/>
              <a:ext cx="1488895" cy="709798"/>
              <a:chOff x="7740352" y="233817"/>
              <a:chExt cx="1116671" cy="532348"/>
            </a:xfrm>
          </p:grpSpPr>
          <p:cxnSp>
            <p:nvCxnSpPr>
              <p:cNvPr id="127" name="Shape 127"/>
              <p:cNvCxnSpPr/>
              <p:nvPr/>
            </p:nvCxnSpPr>
            <p:spPr>
              <a:xfrm>
                <a:off x="8357360" y="233817"/>
                <a:ext cx="0" cy="42415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72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8" name="Shape 128"/>
              <p:cNvGrpSpPr/>
              <p:nvPr/>
            </p:nvGrpSpPr>
            <p:grpSpPr>
              <a:xfrm>
                <a:off x="7740352" y="241718"/>
                <a:ext cx="1116671" cy="524448"/>
                <a:chOff x="7740352" y="260090"/>
                <a:chExt cx="1116671" cy="524448"/>
              </a:xfrm>
            </p:grpSpPr>
            <p:pic>
              <p:nvPicPr>
                <p:cNvPr id="129" name="Shape 12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129" r="29013" b="29348"/>
                <a:stretch/>
              </p:blipFill>
              <p:spPr>
                <a:xfrm>
                  <a:off x="8539107" y="331676"/>
                  <a:ext cx="317915" cy="25835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30" name="Shape 130"/>
                <p:cNvGrpSpPr/>
                <p:nvPr/>
              </p:nvGrpSpPr>
              <p:grpSpPr>
                <a:xfrm>
                  <a:off x="7740352" y="260090"/>
                  <a:ext cx="511781" cy="524448"/>
                  <a:chOff x="7640661" y="234212"/>
                  <a:chExt cx="711206" cy="728809"/>
                </a:xfrm>
              </p:grpSpPr>
              <p:pic>
                <p:nvPicPr>
                  <p:cNvPr id="131" name="Shape 131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7835609" y="234212"/>
                    <a:ext cx="321312" cy="32131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2" name="Shape 132"/>
                  <p:cNvSpPr txBox="1"/>
                  <p:nvPr/>
                </p:nvSpPr>
                <p:spPr>
                  <a:xfrm>
                    <a:off x="7640661" y="492810"/>
                    <a:ext cx="711206" cy="4702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7299"/>
                      </a:buClr>
                      <a:buSzPct val="25000"/>
                      <a:buFont typeface="Calibri"/>
                      <a:buNone/>
                    </a:pPr>
                    <a:r>
                      <a:rPr lang="pt-BR" sz="533" b="1">
                        <a:solidFill>
                          <a:srgbClr val="007299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DIRETORIA </a:t>
                    </a:r>
                  </a:p>
                  <a:p>
                    <a:pPr marL="0" marR="0" lvl="0" indent="0" algn="ctr" rtl="0">
                      <a:spcBef>
                        <a:spcPts val="0"/>
                      </a:spcBef>
                      <a:buClr>
                        <a:srgbClr val="007299"/>
                      </a:buClr>
                      <a:buSzPct val="25000"/>
                      <a:buFont typeface="Calibri"/>
                      <a:buNone/>
                    </a:pPr>
                    <a:r>
                      <a:rPr lang="pt-BR" sz="533" b="1">
                        <a:solidFill>
                          <a:srgbClr val="007299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PEDAGÓGICA</a:t>
                    </a: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vimeo.com/219425885/5c7a54c073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Exemplo 1 - Produtividade</a:t>
            </a:r>
          </a:p>
        </p:txBody>
      </p:sp>
      <p:cxnSp>
        <p:nvCxnSpPr>
          <p:cNvPr id="340" name="Shape 340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41" name="Shape 341"/>
          <p:cNvSpPr txBox="1"/>
          <p:nvPr/>
        </p:nvSpPr>
        <p:spPr>
          <a:xfrm>
            <a:off x="107504" y="1923677"/>
            <a:ext cx="8784976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de Serviços Acadêmicos (Secretaria, Faturamento, Logística) precisa de ganho constante de produtividade para garantir atendimento de qualidade em escala, sem a explosão de custos e aumento da complexidade da Gestão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87184" y="938941"/>
            <a:ext cx="6696742" cy="394319"/>
          </a:xfrm>
          <a:prstGeom prst="rect">
            <a:avLst/>
          </a:prstGeom>
          <a:gradFill>
            <a:gsLst>
              <a:gs pos="0">
                <a:srgbClr val="0246AD"/>
              </a:gs>
              <a:gs pos="60000">
                <a:srgbClr val="4C9EEE"/>
              </a:gs>
              <a:gs pos="100000">
                <a:srgbClr val="4C9EEE"/>
              </a:gs>
            </a:gsLst>
            <a:lin ang="2700000" scaled="0"/>
          </a:gradFill>
          <a:ln>
            <a:noFill/>
          </a:ln>
        </p:spPr>
        <p:txBody>
          <a:bodyPr wrap="square" lIns="248900" tIns="248900" rIns="248900" bIns="248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Acadêmica – Divisão em células</a:t>
            </a:r>
          </a:p>
        </p:txBody>
      </p:sp>
      <p:sp>
        <p:nvSpPr>
          <p:cNvPr id="348" name="Shape 348"/>
          <p:cNvSpPr/>
          <p:nvPr/>
        </p:nvSpPr>
        <p:spPr>
          <a:xfrm rot="10800000">
            <a:off x="77378" y="1333262"/>
            <a:ext cx="360040" cy="160345"/>
          </a:xfrm>
          <a:prstGeom prst="rtTriangle">
            <a:avLst/>
          </a:prstGeom>
          <a:solidFill>
            <a:srgbClr val="3F31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Serviços Acadêmicos</a:t>
            </a:r>
          </a:p>
        </p:txBody>
      </p:sp>
      <p:cxnSp>
        <p:nvCxnSpPr>
          <p:cNvPr id="350" name="Shape 350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351" name="Shape 351"/>
          <p:cNvGrpSpPr/>
          <p:nvPr/>
        </p:nvGrpSpPr>
        <p:grpSpPr>
          <a:xfrm>
            <a:off x="2068961" y="1471501"/>
            <a:ext cx="3945973" cy="3338680"/>
            <a:chOff x="881337" y="3884"/>
            <a:chExt cx="3945973" cy="3338680"/>
          </a:xfrm>
        </p:grpSpPr>
        <p:sp>
          <p:nvSpPr>
            <p:cNvPr id="352" name="Shape 352"/>
            <p:cNvSpPr/>
            <p:nvPr/>
          </p:nvSpPr>
          <p:spPr>
            <a:xfrm>
              <a:off x="1326104" y="2172125"/>
              <a:ext cx="291767" cy="5559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999" y="0"/>
                  </a:lnTo>
                  <a:lnTo>
                    <a:pt x="59999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1456291" y="2434407"/>
              <a:ext cx="31392" cy="31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1326104" y="2126405"/>
              <a:ext cx="291767" cy="9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1464694" y="2164830"/>
              <a:ext cx="14587" cy="14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3076708" y="1616166"/>
              <a:ext cx="291767" cy="13898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999" y="0"/>
                  </a:lnTo>
                  <a:lnTo>
                    <a:pt x="59999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 txBox="1"/>
            <p:nvPr/>
          </p:nvSpPr>
          <p:spPr>
            <a:xfrm>
              <a:off x="3187086" y="2275609"/>
              <a:ext cx="71009" cy="710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3076708" y="1616166"/>
              <a:ext cx="291767" cy="833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999" y="0"/>
                  </a:lnTo>
                  <a:lnTo>
                    <a:pt x="59999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3200503" y="2011047"/>
              <a:ext cx="44174" cy="44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3076708" y="1616166"/>
              <a:ext cx="291767" cy="2779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999" y="0"/>
                  </a:lnTo>
                  <a:lnTo>
                    <a:pt x="59999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3212516" y="1745081"/>
              <a:ext cx="20148" cy="20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3076708" y="1338186"/>
              <a:ext cx="291767" cy="2779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9999" y="120000"/>
                  </a:lnTo>
                  <a:lnTo>
                    <a:pt x="59999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3212516" y="1467100"/>
              <a:ext cx="20148" cy="20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3076708" y="782227"/>
              <a:ext cx="291767" cy="833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9999" y="120000"/>
                  </a:lnTo>
                  <a:lnTo>
                    <a:pt x="59999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 txBox="1"/>
            <p:nvPr/>
          </p:nvSpPr>
          <p:spPr>
            <a:xfrm>
              <a:off x="3200503" y="1177108"/>
              <a:ext cx="44174" cy="44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3076708" y="226267"/>
              <a:ext cx="291767" cy="13898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59999" y="119999"/>
                  </a:lnTo>
                  <a:lnTo>
                    <a:pt x="59999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49AC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3187086" y="885712"/>
              <a:ext cx="71009" cy="710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1326104" y="1616166"/>
              <a:ext cx="291767" cy="5559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9999" y="120000"/>
                  </a:lnTo>
                  <a:lnTo>
                    <a:pt x="59999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 txBox="1"/>
            <p:nvPr/>
          </p:nvSpPr>
          <p:spPr>
            <a:xfrm>
              <a:off x="1456291" y="1878448"/>
              <a:ext cx="31392" cy="31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 rot="-5400000">
              <a:off x="-66719" y="1949740"/>
              <a:ext cx="2340880" cy="444766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 txBox="1"/>
            <p:nvPr/>
          </p:nvSpPr>
          <p:spPr>
            <a:xfrm rot="-5400000">
              <a:off x="-66719" y="1949740"/>
              <a:ext cx="2340880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Serviços Acadêmicos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1617870" y="1393782"/>
              <a:ext cx="1458835" cy="444766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 txBox="1"/>
            <p:nvPr/>
          </p:nvSpPr>
          <p:spPr>
            <a:xfrm>
              <a:off x="1617870" y="1393782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Secretaria Acadêmica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3368475" y="3884"/>
              <a:ext cx="1458835" cy="444766"/>
            </a:xfrm>
            <a:prstGeom prst="rect">
              <a:avLst/>
            </a:prstGeom>
            <a:solidFill>
              <a:srgbClr val="FF66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3368475" y="3884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Ingresso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3368475" y="559843"/>
              <a:ext cx="1458835" cy="444766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 txBox="1"/>
            <p:nvPr/>
          </p:nvSpPr>
          <p:spPr>
            <a:xfrm>
              <a:off x="3368475" y="559843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Aproveitamento de Estudos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3368475" y="1115801"/>
              <a:ext cx="1458835" cy="444766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 txBox="1"/>
            <p:nvPr/>
          </p:nvSpPr>
          <p:spPr>
            <a:xfrm>
              <a:off x="3368475" y="1115801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Pós-Graduação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3368475" y="1671760"/>
              <a:ext cx="1458835" cy="444766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 txBox="1"/>
            <p:nvPr/>
          </p:nvSpPr>
          <p:spPr>
            <a:xfrm>
              <a:off x="3368475" y="1671760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Manutenção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3368475" y="2227721"/>
              <a:ext cx="1458835" cy="444766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 txBox="1"/>
            <p:nvPr/>
          </p:nvSpPr>
          <p:spPr>
            <a:xfrm>
              <a:off x="3368475" y="2227721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Diploma</a:t>
              </a:r>
            </a:p>
          </p:txBody>
        </p:sp>
        <p:sp>
          <p:nvSpPr>
            <p:cNvPr id="384" name="Shape 384"/>
            <p:cNvSpPr/>
            <p:nvPr/>
          </p:nvSpPr>
          <p:spPr>
            <a:xfrm>
              <a:off x="3368475" y="2783680"/>
              <a:ext cx="1458835" cy="444766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3368475" y="2783680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Validação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1617870" y="1949741"/>
              <a:ext cx="1458835" cy="444766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1617870" y="1949741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Faturamento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1617870" y="2505700"/>
              <a:ext cx="1458835" cy="444766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 txBox="1"/>
            <p:nvPr/>
          </p:nvSpPr>
          <p:spPr>
            <a:xfrm>
              <a:off x="1617870" y="2505700"/>
              <a:ext cx="1458835" cy="444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Logística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 Desafio</a:t>
            </a:r>
          </a:p>
        </p:txBody>
      </p:sp>
      <p:cxnSp>
        <p:nvCxnSpPr>
          <p:cNvPr id="396" name="Shape 396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97" name="Shape 397"/>
          <p:cNvSpPr txBox="1"/>
          <p:nvPr/>
        </p:nvSpPr>
        <p:spPr>
          <a:xfrm>
            <a:off x="611560" y="4731989"/>
            <a:ext cx="4765087" cy="276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Ganho de produtividade (linha vermelha): 10% para cada 10.000 alunos</a:t>
            </a:r>
          </a:p>
        </p:txBody>
      </p:sp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20679"/>
            <a:ext cx="8201602" cy="39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Mapeamento e melhoria constante dos processos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406" name="Shape 406"/>
          <p:cNvGrpSpPr/>
          <p:nvPr/>
        </p:nvGrpSpPr>
        <p:grpSpPr>
          <a:xfrm>
            <a:off x="2045954" y="700614"/>
            <a:ext cx="4548033" cy="4390340"/>
            <a:chOff x="1146362" y="1072"/>
            <a:chExt cx="4548033" cy="4390340"/>
          </a:xfrm>
        </p:grpSpPr>
        <p:sp>
          <p:nvSpPr>
            <p:cNvPr id="407" name="Shape 407"/>
            <p:cNvSpPr/>
            <p:nvPr/>
          </p:nvSpPr>
          <p:spPr>
            <a:xfrm>
              <a:off x="2757346" y="1072"/>
              <a:ext cx="1326065" cy="1326065"/>
            </a:xfrm>
            <a:prstGeom prst="ellipse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 txBox="1"/>
            <p:nvPr/>
          </p:nvSpPr>
          <p:spPr>
            <a:xfrm>
              <a:off x="2951543" y="195270"/>
              <a:ext cx="937668" cy="9376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Área Cliente</a:t>
              </a:r>
            </a:p>
          </p:txBody>
        </p:sp>
        <p:sp>
          <p:nvSpPr>
            <p:cNvPr id="409" name="Shape 409"/>
            <p:cNvSpPr/>
            <p:nvPr/>
          </p:nvSpPr>
          <p:spPr>
            <a:xfrm rot="2160000">
              <a:off x="4041514" y="1019691"/>
              <a:ext cx="352567" cy="447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 txBox="1"/>
            <p:nvPr/>
          </p:nvSpPr>
          <p:spPr>
            <a:xfrm rot="2160000">
              <a:off x="4051614" y="1078114"/>
              <a:ext cx="246797" cy="268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4368330" y="1171521"/>
              <a:ext cx="1326065" cy="1326065"/>
            </a:xfrm>
            <a:prstGeom prst="ellipse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4562528" y="1365720"/>
              <a:ext cx="937668" cy="9376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PMO</a:t>
              </a:r>
            </a:p>
          </p:txBody>
        </p:sp>
        <p:sp>
          <p:nvSpPr>
            <p:cNvPr id="413" name="Shape 413"/>
            <p:cNvSpPr/>
            <p:nvPr/>
          </p:nvSpPr>
          <p:spPr>
            <a:xfrm rot="6480000">
              <a:off x="4550493" y="2548204"/>
              <a:ext cx="352567" cy="447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 txBox="1"/>
            <p:nvPr/>
          </p:nvSpPr>
          <p:spPr>
            <a:xfrm rot="-4320000">
              <a:off x="4619720" y="2587415"/>
              <a:ext cx="246797" cy="268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3752989" y="3065348"/>
              <a:ext cx="1326065" cy="1326065"/>
            </a:xfrm>
            <a:prstGeom prst="ellipse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 txBox="1"/>
            <p:nvPr/>
          </p:nvSpPr>
          <p:spPr>
            <a:xfrm>
              <a:off x="3947187" y="3259546"/>
              <a:ext cx="937668" cy="9376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</a:t>
              </a:r>
            </a:p>
          </p:txBody>
        </p:sp>
        <p:sp>
          <p:nvSpPr>
            <p:cNvPr id="417" name="Shape 417"/>
            <p:cNvSpPr/>
            <p:nvPr/>
          </p:nvSpPr>
          <p:spPr>
            <a:xfrm rot="10800000">
              <a:off x="3254074" y="3504607"/>
              <a:ext cx="352567" cy="44754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3359844" y="3594116"/>
              <a:ext cx="246797" cy="268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1761702" y="3065348"/>
              <a:ext cx="1326065" cy="1326065"/>
            </a:xfrm>
            <a:prstGeom prst="ellipse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 txBox="1"/>
            <p:nvPr/>
          </p:nvSpPr>
          <p:spPr>
            <a:xfrm>
              <a:off x="1955900" y="3259546"/>
              <a:ext cx="937668" cy="9376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Homologação (área cliente)</a:t>
              </a:r>
            </a:p>
          </p:txBody>
        </p:sp>
        <p:sp>
          <p:nvSpPr>
            <p:cNvPr id="421" name="Shape 421"/>
            <p:cNvSpPr/>
            <p:nvPr/>
          </p:nvSpPr>
          <p:spPr>
            <a:xfrm rot="-6480000">
              <a:off x="1943865" y="2567184"/>
              <a:ext cx="352567" cy="447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 txBox="1"/>
            <p:nvPr/>
          </p:nvSpPr>
          <p:spPr>
            <a:xfrm rot="4320000">
              <a:off x="2013092" y="2706990"/>
              <a:ext cx="246797" cy="268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1146362" y="1171521"/>
              <a:ext cx="1326065" cy="1326065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 txBox="1"/>
            <p:nvPr/>
          </p:nvSpPr>
          <p:spPr>
            <a:xfrm>
              <a:off x="1340559" y="1365720"/>
              <a:ext cx="937668" cy="9376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Comunicação e T&amp;D</a:t>
              </a:r>
            </a:p>
          </p:txBody>
        </p:sp>
        <p:sp>
          <p:nvSpPr>
            <p:cNvPr id="425" name="Shape 425"/>
            <p:cNvSpPr/>
            <p:nvPr/>
          </p:nvSpPr>
          <p:spPr>
            <a:xfrm rot="-2160000">
              <a:off x="2430529" y="1031422"/>
              <a:ext cx="352567" cy="447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79543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 txBox="1"/>
            <p:nvPr/>
          </p:nvSpPr>
          <p:spPr>
            <a:xfrm rot="-2160000">
              <a:off x="2440630" y="1152015"/>
              <a:ext cx="246797" cy="268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Serviços Acadêmicos – Célula Ingresso – Mensuração Tempo Atendimento</a:t>
            </a:r>
          </a:p>
        </p:txBody>
      </p:sp>
      <p:cxnSp>
        <p:nvCxnSpPr>
          <p:cNvPr id="433" name="Shape 433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aphicFrame>
        <p:nvGraphicFramePr>
          <p:cNvPr id="434" name="Shape 434"/>
          <p:cNvGraphicFramePr/>
          <p:nvPr/>
        </p:nvGraphicFramePr>
        <p:xfrm>
          <a:off x="257397" y="668268"/>
          <a:ext cx="8203050" cy="4384707"/>
        </p:xfrm>
        <a:graphic>
          <a:graphicData uri="http://schemas.openxmlformats.org/drawingml/2006/table">
            <a:tbl>
              <a:tblPr firstRow="1" firstCol="1" bandRow="1">
                <a:noFill/>
                <a:tableStyleId>{20BBF2B4-C475-4EFF-8F41-853F8053D944}</a:tableStyleId>
              </a:tblPr>
              <a:tblGrid>
                <a:gridCol w="6663200"/>
                <a:gridCol w="1539850"/>
              </a:tblGrid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Serviço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Tempo</a:t>
                      </a:r>
                    </a:p>
                  </a:txBody>
                  <a:tcPr marL="68575" marR="68575" marT="0" marB="0"/>
                </a:tc>
              </a:tr>
              <a:tr h="527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Candidato - Solicitação de desconto de colaborador - polo parceiro - novo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0:06:00</a:t>
                      </a:r>
                    </a:p>
                  </a:txBody>
                  <a:tcPr marL="68575" marR="68575" marT="0" marB="0"/>
                </a:tc>
              </a:tr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Candidato - Solicitação de desconto de colaborador - polo proprio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0:06:00</a:t>
                      </a:r>
                    </a:p>
                  </a:txBody>
                  <a:tcPr marL="68575" marR="68575" marT="0" marB="0"/>
                </a:tc>
              </a:tr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Ação de Reabertura licenciatura (por exceção)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0:05:00</a:t>
                      </a:r>
                    </a:p>
                  </a:txBody>
                  <a:tcPr marL="68575" marR="68575" marT="0" marB="0"/>
                </a:tc>
              </a:tr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Ação de Reabertura licenciatura inadimplente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0:05:00</a:t>
                      </a:r>
                    </a:p>
                  </a:txBody>
                  <a:tcPr marL="68575" marR="68575" marT="0" marB="0"/>
                </a:tc>
              </a:tr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Ação de Reabertura sp/rj (por exceção)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0:05:00</a:t>
                      </a:r>
                    </a:p>
                  </a:txBody>
                  <a:tcPr marL="68575" marR="68575" marT="0" marB="0"/>
                </a:tc>
              </a:tr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Ação de Reabertura sp/rj inadimplente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0:05:00</a:t>
                      </a:r>
                    </a:p>
                  </a:txBody>
                  <a:tcPr marL="68575" marR="68575" marT="0" marB="0"/>
                </a:tc>
              </a:tr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Aproveitamento de estudo (alunos)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0:18:00</a:t>
                      </a:r>
                    </a:p>
                  </a:txBody>
                  <a:tcPr marL="68575" marR="68575" marT="0" marB="0"/>
                </a:tc>
              </a:tr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Aproveitamento de estudo (egresso)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0:18:00</a:t>
                      </a:r>
                    </a:p>
                  </a:txBody>
                  <a:tcPr marL="68575" marR="68575" marT="0" marB="0"/>
                </a:tc>
              </a:tr>
              <a:tr h="424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Cancelamento de disciplina de dependência - 51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0:02:02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Serviços Acadêmicos – Célula Ingresso – Demanda Mensal</a:t>
            </a:r>
          </a:p>
        </p:txBody>
      </p:sp>
      <p:cxnSp>
        <p:nvCxnSpPr>
          <p:cNvPr id="441" name="Shape 441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aphicFrame>
        <p:nvGraphicFramePr>
          <p:cNvPr id="442" name="Shape 442"/>
          <p:cNvGraphicFramePr/>
          <p:nvPr/>
        </p:nvGraphicFramePr>
        <p:xfrm>
          <a:off x="323528" y="771547"/>
          <a:ext cx="8064900" cy="4145232"/>
        </p:xfrm>
        <a:graphic>
          <a:graphicData uri="http://schemas.openxmlformats.org/drawingml/2006/table">
            <a:tbl>
              <a:tblPr firstRow="1" firstCol="1" bandRow="1">
                <a:noFill/>
                <a:tableStyleId>{20BBF2B4-C475-4EFF-8F41-853F8053D944}</a:tableStyleId>
              </a:tblPr>
              <a:tblGrid>
                <a:gridCol w="6403425"/>
                <a:gridCol w="1661475"/>
              </a:tblGrid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Serviço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Total de Solicitações</a:t>
                      </a:r>
                    </a:p>
                  </a:txBody>
                  <a:tcPr marL="68575" marR="68575" marT="0" marB="0"/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Ingresso de Prouni - candidato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4375</a:t>
                      </a:r>
                    </a:p>
                  </a:txBody>
                  <a:tcPr marL="68575" marR="68575" marT="0" marB="0"/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Mudança de polo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3105</a:t>
                      </a:r>
                    </a:p>
                  </a:txBody>
                  <a:tcPr marL="68575" marR="68575" marT="0" marB="0"/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Aproveitamento de estudo (alunos)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3064</a:t>
                      </a:r>
                    </a:p>
                  </a:txBody>
                  <a:tcPr marL="68575" marR="68575" marT="0" marB="0"/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Mudança de curso (inativo)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2636</a:t>
                      </a:r>
                    </a:p>
                  </a:txBody>
                  <a:tcPr marL="68575" marR="68575" marT="0" marB="0"/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Envio de termo de atualização Prouni - semestral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2243</a:t>
                      </a:r>
                    </a:p>
                  </a:txBody>
                  <a:tcPr marL="68575" marR="68575" marT="0" marB="0"/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Graduação/Pós - Solicitação para registro/alteração de nota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1896</a:t>
                      </a:r>
                    </a:p>
                  </a:txBody>
                  <a:tcPr marL="68575" marR="68575" marT="0" marB="0"/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Cancelamento de disciplina de dependência - 53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1868</a:t>
                      </a:r>
                    </a:p>
                  </a:txBody>
                  <a:tcPr marL="68575" marR="68575" marT="0" marB="0"/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Ead - Graduação - Cancelamento de disciplina de dependência - 52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1600" u="none" strike="noStrike" cap="none"/>
                        <a:t>1765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Serviços Acadêmicos – Célula Ingresso – Mensuração Tempo Atendimento</a:t>
            </a:r>
          </a:p>
        </p:txBody>
      </p:sp>
      <p:cxnSp>
        <p:nvCxnSpPr>
          <p:cNvPr id="449" name="Shape 449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aphicFrame>
        <p:nvGraphicFramePr>
          <p:cNvPr id="450" name="Shape 450"/>
          <p:cNvGraphicFramePr/>
          <p:nvPr/>
        </p:nvGraphicFramePr>
        <p:xfrm>
          <a:off x="1691680" y="1131590"/>
          <a:ext cx="5472600" cy="3467719"/>
        </p:xfrm>
        <a:graphic>
          <a:graphicData uri="http://schemas.openxmlformats.org/drawingml/2006/table">
            <a:tbl>
              <a:tblPr firstRow="1" firstCol="1" bandRow="1">
                <a:noFill/>
                <a:tableStyleId>{20BBF2B4-C475-4EFF-8F41-853F8053D944}</a:tableStyleId>
              </a:tblPr>
              <a:tblGrid>
                <a:gridCol w="2294325"/>
                <a:gridCol w="3178275"/>
              </a:tblGrid>
              <a:tr h="943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Mês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Horas de atendimento</a:t>
                      </a:r>
                    </a:p>
                  </a:txBody>
                  <a:tcPr marL="68575" marR="68575" marT="0" marB="0" anchor="ctr"/>
                </a:tc>
              </a:tr>
              <a:tr h="295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Janeiro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736:52:01</a:t>
                      </a:r>
                    </a:p>
                  </a:txBody>
                  <a:tcPr marL="68575" marR="68575" marT="0" marB="0"/>
                </a:tc>
              </a:tr>
              <a:tr h="295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Fevereiro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943:05:31</a:t>
                      </a:r>
                    </a:p>
                  </a:txBody>
                  <a:tcPr marL="68575" marR="68575" marT="0" marB="0"/>
                </a:tc>
              </a:tr>
              <a:tr h="295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Março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808:12:10</a:t>
                      </a:r>
                    </a:p>
                  </a:txBody>
                  <a:tcPr marL="68575" marR="68575" marT="0" marB="0"/>
                </a:tc>
              </a:tr>
              <a:tr h="295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Abril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434:07:20</a:t>
                      </a:r>
                    </a:p>
                  </a:txBody>
                  <a:tcPr marL="68575" marR="68575" marT="0" marB="0"/>
                </a:tc>
              </a:tr>
              <a:tr h="295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Maio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457:56:36</a:t>
                      </a:r>
                    </a:p>
                  </a:txBody>
                  <a:tcPr marL="68575" marR="68575" marT="0" marB="0"/>
                </a:tc>
              </a:tr>
              <a:tr h="295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Junho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t-BR" sz="2400" u="none" strike="noStrike" cap="none"/>
                        <a:t>635:31:47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107505" y="123478"/>
            <a:ext cx="4104454" cy="394319"/>
          </a:xfrm>
          <a:prstGeom prst="rect">
            <a:avLst/>
          </a:prstGeom>
          <a:gradFill>
            <a:gsLst>
              <a:gs pos="0">
                <a:srgbClr val="0246AD"/>
              </a:gs>
              <a:gs pos="60000">
                <a:srgbClr val="4C9EEE"/>
              </a:gs>
              <a:gs pos="100000">
                <a:srgbClr val="4C9EEE"/>
              </a:gs>
            </a:gsLst>
            <a:lin ang="2700000" scaled="0"/>
          </a:gradFill>
          <a:ln>
            <a:noFill/>
          </a:ln>
        </p:spPr>
        <p:txBody>
          <a:bodyPr wrap="square" lIns="248900" tIns="248900" rIns="248900" bIns="248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Tempo Útil – Célula Ingresso</a:t>
            </a:r>
          </a:p>
        </p:txBody>
      </p:sp>
      <p:sp>
        <p:nvSpPr>
          <p:cNvPr id="457" name="Shape 457"/>
          <p:cNvSpPr/>
          <p:nvPr/>
        </p:nvSpPr>
        <p:spPr>
          <a:xfrm rot="10800000">
            <a:off x="97697" y="517798"/>
            <a:ext cx="360040" cy="160345"/>
          </a:xfrm>
          <a:prstGeom prst="rtTriangle">
            <a:avLst/>
          </a:prstGeom>
          <a:solidFill>
            <a:srgbClr val="3F31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Shape 458"/>
          <p:cNvCxnSpPr/>
          <p:nvPr/>
        </p:nvCxnSpPr>
        <p:spPr>
          <a:xfrm rot="10800000" flipH="1">
            <a:off x="457737" y="5020020"/>
            <a:ext cx="8686261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9" name="Shape 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250" y="830551"/>
            <a:ext cx="6873748" cy="418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107505" y="123478"/>
            <a:ext cx="4104454" cy="394319"/>
          </a:xfrm>
          <a:prstGeom prst="rect">
            <a:avLst/>
          </a:prstGeom>
          <a:gradFill>
            <a:gsLst>
              <a:gs pos="0">
                <a:srgbClr val="0246AD"/>
              </a:gs>
              <a:gs pos="60000">
                <a:srgbClr val="4C9EEE"/>
              </a:gs>
              <a:gs pos="100000">
                <a:srgbClr val="4C9EEE"/>
              </a:gs>
            </a:gsLst>
            <a:lin ang="2700000" scaled="0"/>
          </a:gradFill>
          <a:ln>
            <a:noFill/>
          </a:ln>
        </p:spPr>
        <p:txBody>
          <a:bodyPr wrap="square" lIns="248900" tIns="248900" rIns="248900" bIns="248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Oferta X Demanda – Célula de Ingresso</a:t>
            </a:r>
          </a:p>
        </p:txBody>
      </p:sp>
      <p:sp>
        <p:nvSpPr>
          <p:cNvPr id="466" name="Shape 466"/>
          <p:cNvSpPr/>
          <p:nvPr/>
        </p:nvSpPr>
        <p:spPr>
          <a:xfrm rot="10800000">
            <a:off x="97697" y="517798"/>
            <a:ext cx="360040" cy="160345"/>
          </a:xfrm>
          <a:prstGeom prst="rtTriangle">
            <a:avLst/>
          </a:prstGeom>
          <a:solidFill>
            <a:srgbClr val="3F31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Shape 467"/>
          <p:cNvCxnSpPr/>
          <p:nvPr/>
        </p:nvCxnSpPr>
        <p:spPr>
          <a:xfrm rot="10800000" flipH="1">
            <a:off x="457737" y="5020020"/>
            <a:ext cx="8686261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678145"/>
            <a:ext cx="8640960" cy="43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Exemplo Ganho de Produtividade – Motivo: Tecnologia</a:t>
            </a:r>
          </a:p>
        </p:txBody>
      </p:sp>
      <p:cxnSp>
        <p:nvCxnSpPr>
          <p:cNvPr id="475" name="Shape 475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3" y="771550"/>
            <a:ext cx="7194803" cy="437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9125" y="505050"/>
            <a:ext cx="6404400" cy="19383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42" name="Shape 142"/>
          <p:cNvSpPr/>
          <p:nvPr/>
        </p:nvSpPr>
        <p:spPr>
          <a:xfrm>
            <a:off x="745600" y="2888725"/>
            <a:ext cx="7926600" cy="9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400" b="1">
                <a:solidFill>
                  <a:srgbClr val="1E4E79"/>
                </a:solidFill>
              </a:rPr>
              <a:t>A importância da operação na EAD:  Como criar as bases para ofertar EAD com qualidade em escala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072649" y="4172800"/>
            <a:ext cx="47883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Chrystiano Mincoff</a:t>
            </a:r>
            <a:br>
              <a:rPr lang="pt-B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Diretor de Operações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chrystiano.mincoff@unicesumar.edu.br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Algumas ações que promoveram ganhos de produtividade</a:t>
            </a:r>
          </a:p>
        </p:txBody>
      </p:sp>
      <p:cxnSp>
        <p:nvCxnSpPr>
          <p:cNvPr id="483" name="Shape 483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484" name="Shape 484"/>
          <p:cNvGrpSpPr/>
          <p:nvPr/>
        </p:nvGrpSpPr>
        <p:grpSpPr>
          <a:xfrm>
            <a:off x="-3069403" y="179606"/>
            <a:ext cx="10635148" cy="5472816"/>
            <a:chOff x="-4593403" y="-704406"/>
            <a:chExt cx="10635148" cy="5472816"/>
          </a:xfrm>
        </p:grpSpPr>
        <p:sp>
          <p:nvSpPr>
            <p:cNvPr id="485" name="Shape 485"/>
            <p:cNvSpPr/>
            <p:nvPr/>
          </p:nvSpPr>
          <p:spPr>
            <a:xfrm>
              <a:off x="-4593403" y="-704406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85088" y="184748"/>
              <a:ext cx="5756656" cy="3693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 txBox="1"/>
            <p:nvPr/>
          </p:nvSpPr>
          <p:spPr>
            <a:xfrm>
              <a:off x="285088" y="184748"/>
              <a:ext cx="5756656" cy="369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93150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Mapeamento e melhoria constante de processo</a:t>
              </a:r>
            </a:p>
          </p:txBody>
        </p:sp>
        <p:sp>
          <p:nvSpPr>
            <p:cNvPr id="488" name="Shape 488"/>
            <p:cNvSpPr/>
            <p:nvPr/>
          </p:nvSpPr>
          <p:spPr>
            <a:xfrm>
              <a:off x="54253" y="138581"/>
              <a:ext cx="461669" cy="46166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619556" y="739079"/>
              <a:ext cx="5422188" cy="3693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619556" y="739079"/>
              <a:ext cx="5422188" cy="369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93150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Divisão em Células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388720" y="692912"/>
              <a:ext cx="461669" cy="46166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802843" y="1293001"/>
              <a:ext cx="5238902" cy="3693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 txBox="1"/>
            <p:nvPr/>
          </p:nvSpPr>
          <p:spPr>
            <a:xfrm>
              <a:off x="802843" y="1293001"/>
              <a:ext cx="5238902" cy="369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93150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Unificação Setores (secretaria e faturamento)</a:t>
              </a:r>
            </a:p>
          </p:txBody>
        </p:sp>
        <p:sp>
          <p:nvSpPr>
            <p:cNvPr id="494" name="Shape 494"/>
            <p:cNvSpPr/>
            <p:nvPr/>
          </p:nvSpPr>
          <p:spPr>
            <a:xfrm>
              <a:off x="572006" y="1246834"/>
              <a:ext cx="461669" cy="46166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861363" y="1847331"/>
              <a:ext cx="5180379" cy="3693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 txBox="1"/>
            <p:nvPr/>
          </p:nvSpPr>
          <p:spPr>
            <a:xfrm>
              <a:off x="861363" y="1847331"/>
              <a:ext cx="5180379" cy="369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93150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Treinamento e Reciclagem Constante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630529" y="1801164"/>
              <a:ext cx="461669" cy="46166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802843" y="2401660"/>
              <a:ext cx="5238902" cy="3693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 txBox="1"/>
            <p:nvPr/>
          </p:nvSpPr>
          <p:spPr>
            <a:xfrm>
              <a:off x="802843" y="2401660"/>
              <a:ext cx="5238902" cy="369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93150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9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Job Rotation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572006" y="2355493"/>
              <a:ext cx="461669" cy="46166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619556" y="2955583"/>
              <a:ext cx="5422188" cy="3693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 txBox="1"/>
            <p:nvPr/>
          </p:nvSpPr>
          <p:spPr>
            <a:xfrm>
              <a:off x="619556" y="2955583"/>
              <a:ext cx="5422188" cy="369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93150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Planejamento Sazonalidades</a:t>
              </a:r>
            </a:p>
          </p:txBody>
        </p:sp>
        <p:sp>
          <p:nvSpPr>
            <p:cNvPr id="503" name="Shape 503"/>
            <p:cNvSpPr/>
            <p:nvPr/>
          </p:nvSpPr>
          <p:spPr>
            <a:xfrm>
              <a:off x="388720" y="2909416"/>
              <a:ext cx="461669" cy="46166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285088" y="3509914"/>
              <a:ext cx="5756656" cy="3693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 txBox="1"/>
            <p:nvPr/>
          </p:nvSpPr>
          <p:spPr>
            <a:xfrm>
              <a:off x="285088" y="3509914"/>
              <a:ext cx="5756656" cy="3693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93150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Tecnologia</a:t>
              </a:r>
            </a:p>
          </p:txBody>
        </p:sp>
        <p:sp>
          <p:nvSpPr>
            <p:cNvPr id="506" name="Shape 506"/>
            <p:cNvSpPr/>
            <p:nvPr/>
          </p:nvSpPr>
          <p:spPr>
            <a:xfrm>
              <a:off x="54253" y="3463746"/>
              <a:ext cx="461669" cy="46166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07" name="Shape 507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2822" y="1089058"/>
            <a:ext cx="318988" cy="31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5411" y="1650948"/>
            <a:ext cx="282498" cy="30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Shape 5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1602" y="2211709"/>
            <a:ext cx="284974" cy="30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0450" y="2769155"/>
            <a:ext cx="287986" cy="287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95357" y="3327192"/>
            <a:ext cx="275070" cy="2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79769" y="3905382"/>
            <a:ext cx="331290" cy="26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65972" y="4488855"/>
            <a:ext cx="300913" cy="208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Exemplo 2 – Acompanhamento Individualizado do Aluno</a:t>
            </a:r>
          </a:p>
        </p:txBody>
      </p:sp>
      <p:cxnSp>
        <p:nvCxnSpPr>
          <p:cNvPr id="520" name="Shape 520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555004"/>
            <a:ext cx="4032286" cy="4032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663" y="555004"/>
            <a:ext cx="4032969" cy="4032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Projeto GO - Objetivos</a:t>
            </a:r>
          </a:p>
        </p:txBody>
      </p:sp>
      <p:cxnSp>
        <p:nvCxnSpPr>
          <p:cNvPr id="529" name="Shape 529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30" name="Shape 530"/>
          <p:cNvSpPr/>
          <p:nvPr/>
        </p:nvSpPr>
        <p:spPr>
          <a:xfrm>
            <a:off x="899592" y="1238594"/>
            <a:ext cx="7632847" cy="3672407"/>
          </a:xfrm>
          <a:prstGeom prst="rect">
            <a:avLst/>
          </a:prstGeom>
          <a:noFill/>
          <a:ln w="25400" cap="flat" cmpd="sng">
            <a:solidFill>
              <a:srgbClr val="F4E35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577394"/>
            <a:ext cx="1186922" cy="1187123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/>
          <p:nvPr/>
        </p:nvSpPr>
        <p:spPr>
          <a:xfrm>
            <a:off x="1259632" y="1366637"/>
            <a:ext cx="7080641" cy="34163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pt-BR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Estabelecer um vínculo muito próximo com os alunos.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pt-BR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Fornecer ao aluno um programa dinâmico, onde ele possa direcionar suas tarefas alinhadas ao seu dia-a-dia.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pt-BR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Utilizar os dados do projeto para trabalhar as questões de permanência.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pt-BR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Possibilitar acompanhamento individualizado do aluno ao longo do curso.</a:t>
            </a: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Vídeo do Projeto</a:t>
            </a:r>
          </a:p>
        </p:txBody>
      </p:sp>
      <p:cxnSp>
        <p:nvCxnSpPr>
          <p:cNvPr id="539" name="Shape 539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540" name="Shape 5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2139701"/>
            <a:ext cx="1186922" cy="1187123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/>
          <p:nvPr/>
        </p:nvSpPr>
        <p:spPr>
          <a:xfrm>
            <a:off x="2372873" y="2548598"/>
            <a:ext cx="440133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https://vimeo.com/219425885/5c7a54c073</a:t>
            </a: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Desafios</a:t>
            </a:r>
          </a:p>
        </p:txBody>
      </p:sp>
      <p:cxnSp>
        <p:nvCxnSpPr>
          <p:cNvPr id="548" name="Shape 548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49" name="Shape 549"/>
          <p:cNvSpPr txBox="1"/>
          <p:nvPr/>
        </p:nvSpPr>
        <p:spPr>
          <a:xfrm>
            <a:off x="613433" y="1203598"/>
            <a:ext cx="7010958" cy="3170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 metodologias entre cursos;</a:t>
            </a:r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 comportamentos e disponibilidade entre alunos;</a:t>
            </a:r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Equilíbrio entre automatização e atendimento personalizado;</a:t>
            </a:r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usar dados gerados para predizer comportamentos.</a:t>
            </a: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Como foi viabilizado</a:t>
            </a:r>
          </a:p>
        </p:txBody>
      </p:sp>
      <p:cxnSp>
        <p:nvCxnSpPr>
          <p:cNvPr id="556" name="Shape 556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557" name="Shape 557"/>
          <p:cNvGrpSpPr/>
          <p:nvPr/>
        </p:nvGrpSpPr>
        <p:grpSpPr>
          <a:xfrm>
            <a:off x="-3070335" y="179606"/>
            <a:ext cx="10635148" cy="5472816"/>
            <a:chOff x="-4594335" y="-704406"/>
            <a:chExt cx="10635148" cy="5472816"/>
          </a:xfrm>
        </p:grpSpPr>
        <p:sp>
          <p:nvSpPr>
            <p:cNvPr id="558" name="Shape 558"/>
            <p:cNvSpPr/>
            <p:nvPr/>
          </p:nvSpPr>
          <p:spPr>
            <a:xfrm>
              <a:off x="-4594335" y="-704406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384537" y="253917"/>
              <a:ext cx="5656274" cy="508162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 txBox="1"/>
            <p:nvPr/>
          </p:nvSpPr>
          <p:spPr>
            <a:xfrm>
              <a:off x="384537" y="253917"/>
              <a:ext cx="5656274" cy="508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3350" tIns="66025" rIns="66025" bIns="66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Projeto Integrado – 4 Diretorias, 1 ano</a:t>
              </a:r>
            </a:p>
          </p:txBody>
        </p:sp>
        <p:sp>
          <p:nvSpPr>
            <p:cNvPr id="561" name="Shape 561"/>
            <p:cNvSpPr/>
            <p:nvPr/>
          </p:nvSpPr>
          <p:spPr>
            <a:xfrm>
              <a:off x="66935" y="190397"/>
              <a:ext cx="635203" cy="63520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748672" y="1015917"/>
              <a:ext cx="5292140" cy="508162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 txBox="1"/>
            <p:nvPr/>
          </p:nvSpPr>
          <p:spPr>
            <a:xfrm>
              <a:off x="748672" y="1015917"/>
              <a:ext cx="5292140" cy="508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3350" tIns="66025" rIns="66025" bIns="66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Visão do Aluno</a:t>
              </a:r>
            </a:p>
          </p:txBody>
        </p:sp>
        <p:sp>
          <p:nvSpPr>
            <p:cNvPr id="564" name="Shape 564"/>
            <p:cNvSpPr/>
            <p:nvPr/>
          </p:nvSpPr>
          <p:spPr>
            <a:xfrm>
              <a:off x="431070" y="952398"/>
              <a:ext cx="635203" cy="63520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860432" y="1777917"/>
              <a:ext cx="5180379" cy="508162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 txBox="1"/>
            <p:nvPr/>
          </p:nvSpPr>
          <p:spPr>
            <a:xfrm>
              <a:off x="860432" y="1777917"/>
              <a:ext cx="5180379" cy="508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3350" tIns="66025" rIns="66025" bIns="66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PMO e TI</a:t>
              </a:r>
            </a:p>
          </p:txBody>
        </p:sp>
        <p:sp>
          <p:nvSpPr>
            <p:cNvPr id="567" name="Shape 567"/>
            <p:cNvSpPr/>
            <p:nvPr/>
          </p:nvSpPr>
          <p:spPr>
            <a:xfrm>
              <a:off x="542831" y="1714398"/>
              <a:ext cx="635203" cy="63520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748672" y="2539917"/>
              <a:ext cx="5292140" cy="508162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 txBox="1"/>
            <p:nvPr/>
          </p:nvSpPr>
          <p:spPr>
            <a:xfrm>
              <a:off x="748672" y="2539917"/>
              <a:ext cx="5292140" cy="508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3350" tIns="66025" rIns="66025" bIns="66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Projeto Piloto</a:t>
              </a:r>
            </a:p>
          </p:txBody>
        </p:sp>
        <p:sp>
          <p:nvSpPr>
            <p:cNvPr id="570" name="Shape 570"/>
            <p:cNvSpPr/>
            <p:nvPr/>
          </p:nvSpPr>
          <p:spPr>
            <a:xfrm>
              <a:off x="431070" y="2476398"/>
              <a:ext cx="635203" cy="63520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384537" y="3301917"/>
              <a:ext cx="5656274" cy="508162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 txBox="1"/>
            <p:nvPr/>
          </p:nvSpPr>
          <p:spPr>
            <a:xfrm>
              <a:off x="384537" y="3301917"/>
              <a:ext cx="5656274" cy="508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3350" tIns="66025" rIns="66025" bIns="66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60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Evasão Preditiva</a:t>
              </a:r>
            </a:p>
          </p:txBody>
        </p:sp>
        <p:sp>
          <p:nvSpPr>
            <p:cNvPr id="573" name="Shape 573"/>
            <p:cNvSpPr/>
            <p:nvPr/>
          </p:nvSpPr>
          <p:spPr>
            <a:xfrm>
              <a:off x="66935" y="3238398"/>
              <a:ext cx="635203" cy="63520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74" name="Shape 5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773" y="1192632"/>
            <a:ext cx="379299" cy="40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1321" y="2774138"/>
            <a:ext cx="440564" cy="30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5591" y="1946821"/>
            <a:ext cx="436795" cy="43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Shape 5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7997" y="4235896"/>
            <a:ext cx="420533" cy="43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Shape 5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5840" y="3457780"/>
            <a:ext cx="450452" cy="45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/>
        </p:nvSpPr>
        <p:spPr>
          <a:xfrm>
            <a:off x="3396850" y="3110027"/>
            <a:ext cx="2350200" cy="8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4400" b="1">
                <a:solidFill>
                  <a:srgbClr val="3F8BC4"/>
                </a:solidFill>
                <a:latin typeface="Calibri"/>
                <a:ea typeface="Calibri"/>
                <a:cs typeface="Calibri"/>
                <a:sym typeface="Calibri"/>
              </a:rPr>
              <a:t>Obrigado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4037049" y="3977025"/>
            <a:ext cx="47883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Chrystiano Mincoff</a:t>
            </a:r>
            <a:br>
              <a:rPr lang="pt-B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Diretor de Operações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chrystiano.mincoff@unicesumar.edu.br</a:t>
            </a: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9125" y="505050"/>
            <a:ext cx="6404400" cy="19383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Shape 148"/>
          <p:cNvGrpSpPr/>
          <p:nvPr/>
        </p:nvGrpSpPr>
        <p:grpSpPr>
          <a:xfrm>
            <a:off x="6516216" y="1382341"/>
            <a:ext cx="2253799" cy="3103026"/>
            <a:chOff x="6516216" y="1382341"/>
            <a:chExt cx="2253799" cy="3103026"/>
          </a:xfrm>
        </p:grpSpPr>
        <p:sp>
          <p:nvSpPr>
            <p:cNvPr id="149" name="Shape 149"/>
            <p:cNvSpPr/>
            <p:nvPr/>
          </p:nvSpPr>
          <p:spPr>
            <a:xfrm>
              <a:off x="6516216" y="1382341"/>
              <a:ext cx="2253799" cy="3103026"/>
            </a:xfrm>
            <a:prstGeom prst="rect">
              <a:avLst/>
            </a:prstGeom>
            <a:gradFill>
              <a:gsLst>
                <a:gs pos="0">
                  <a:srgbClr val="0246AD"/>
                </a:gs>
                <a:gs pos="60000">
                  <a:srgbClr val="4C9EEE"/>
                </a:gs>
                <a:gs pos="100000">
                  <a:srgbClr val="4C9EEE"/>
                </a:gs>
              </a:gsLst>
              <a:lin ang="27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6540826" y="2518356"/>
              <a:ext cx="22132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3.000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COLABORADORES</a:t>
              </a:r>
            </a:p>
          </p:txBody>
        </p:sp>
      </p:grpSp>
      <p:sp>
        <p:nvSpPr>
          <p:cNvPr id="151" name="Shape 151"/>
          <p:cNvSpPr/>
          <p:nvPr/>
        </p:nvSpPr>
        <p:spPr>
          <a:xfrm>
            <a:off x="683568" y="1809141"/>
            <a:ext cx="5688632" cy="278180"/>
          </a:xfrm>
          <a:prstGeom prst="rect">
            <a:avLst/>
          </a:prstGeom>
          <a:solidFill>
            <a:srgbClr val="A5A5A5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83568" y="2203858"/>
            <a:ext cx="5688632" cy="27818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683568" y="2600066"/>
            <a:ext cx="5688632" cy="278180"/>
          </a:xfrm>
          <a:prstGeom prst="rect">
            <a:avLst/>
          </a:prstGeom>
          <a:solidFill>
            <a:srgbClr val="A5A5A5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683568" y="3010217"/>
            <a:ext cx="5688632" cy="27818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3568" y="3410037"/>
            <a:ext cx="5688632" cy="278180"/>
          </a:xfrm>
          <a:prstGeom prst="rect">
            <a:avLst/>
          </a:prstGeom>
          <a:solidFill>
            <a:srgbClr val="00B0F0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83568" y="3779398"/>
            <a:ext cx="5688632" cy="278180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675947" y="4207187"/>
            <a:ext cx="5688633" cy="278180"/>
          </a:xfrm>
          <a:prstGeom prst="rect">
            <a:avLst/>
          </a:prstGeom>
          <a:solidFill>
            <a:srgbClr val="00B0F0">
              <a:alpha val="8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Shape 158"/>
          <p:cNvCxnSpPr/>
          <p:nvPr/>
        </p:nvCxnSpPr>
        <p:spPr>
          <a:xfrm rot="10800000">
            <a:off x="457737" y="627532"/>
            <a:ext cx="0" cy="4104457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Shape 159"/>
          <p:cNvSpPr/>
          <p:nvPr/>
        </p:nvSpPr>
        <p:spPr>
          <a:xfrm>
            <a:off x="107505" y="627533"/>
            <a:ext cx="2448271" cy="394319"/>
          </a:xfrm>
          <a:prstGeom prst="rect">
            <a:avLst/>
          </a:prstGeom>
          <a:gradFill>
            <a:gsLst>
              <a:gs pos="0">
                <a:srgbClr val="0246AD"/>
              </a:gs>
              <a:gs pos="60000">
                <a:srgbClr val="4C9EEE"/>
              </a:gs>
              <a:gs pos="100000">
                <a:srgbClr val="4C9EEE"/>
              </a:gs>
            </a:gsLst>
            <a:lin ang="2700000" scaled="0"/>
          </a:gradFill>
          <a:ln>
            <a:noFill/>
          </a:ln>
        </p:spPr>
        <p:txBody>
          <a:bodyPr wrap="square" lIns="248900" tIns="248900" rIns="248900" bIns="248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UNICESUMAR HOJE</a:t>
            </a:r>
          </a:p>
        </p:txBody>
      </p:sp>
      <p:sp>
        <p:nvSpPr>
          <p:cNvPr id="160" name="Shape 160"/>
          <p:cNvSpPr/>
          <p:nvPr/>
        </p:nvSpPr>
        <p:spPr>
          <a:xfrm rot="10800000">
            <a:off x="97697" y="1021854"/>
            <a:ext cx="360040" cy="160345"/>
          </a:xfrm>
          <a:prstGeom prst="rtTriangle">
            <a:avLst/>
          </a:prstGeom>
          <a:solidFill>
            <a:srgbClr val="3F31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Shape 161"/>
          <p:cNvCxnSpPr/>
          <p:nvPr/>
        </p:nvCxnSpPr>
        <p:spPr>
          <a:xfrm rot="10800000" flipH="1">
            <a:off x="457737" y="4753577"/>
            <a:ext cx="8686261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014" y="412249"/>
            <a:ext cx="609604" cy="60960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683568" y="1429937"/>
            <a:ext cx="5688632" cy="278180"/>
          </a:xfrm>
          <a:prstGeom prst="rect">
            <a:avLst/>
          </a:prstGeom>
          <a:solidFill>
            <a:srgbClr val="BFBFBF">
              <a:alpha val="4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852195" y="1428425"/>
            <a:ext cx="2687082" cy="323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graduação presencial</a:t>
            </a:r>
          </a:p>
        </p:txBody>
      </p:sp>
      <p:grpSp>
        <p:nvGrpSpPr>
          <p:cNvPr id="165" name="Shape 165"/>
          <p:cNvGrpSpPr/>
          <p:nvPr/>
        </p:nvGrpSpPr>
        <p:grpSpPr>
          <a:xfrm>
            <a:off x="683568" y="1751590"/>
            <a:ext cx="5688632" cy="2388996"/>
            <a:chOff x="683568" y="1751590"/>
            <a:chExt cx="5688632" cy="2388996"/>
          </a:xfrm>
        </p:grpSpPr>
        <p:cxnSp>
          <p:nvCxnSpPr>
            <p:cNvPr id="166" name="Shape 166"/>
            <p:cNvCxnSpPr/>
            <p:nvPr/>
          </p:nvCxnSpPr>
          <p:spPr>
            <a:xfrm>
              <a:off x="683568" y="1751590"/>
              <a:ext cx="5688632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7" name="Shape 167"/>
            <p:cNvGrpSpPr/>
            <p:nvPr/>
          </p:nvGrpSpPr>
          <p:grpSpPr>
            <a:xfrm>
              <a:off x="683568" y="2149755"/>
              <a:ext cx="5688632" cy="1990831"/>
              <a:chOff x="683568" y="2324961"/>
              <a:chExt cx="4680520" cy="1990831"/>
            </a:xfrm>
          </p:grpSpPr>
          <p:cxnSp>
            <p:nvCxnSpPr>
              <p:cNvPr id="168" name="Shape 168"/>
              <p:cNvCxnSpPr/>
              <p:nvPr/>
            </p:nvCxnSpPr>
            <p:spPr>
              <a:xfrm>
                <a:off x="683568" y="2324961"/>
                <a:ext cx="468052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Shape 169"/>
              <p:cNvCxnSpPr/>
              <p:nvPr/>
            </p:nvCxnSpPr>
            <p:spPr>
              <a:xfrm>
                <a:off x="683568" y="2723127"/>
                <a:ext cx="468052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Shape 170"/>
              <p:cNvCxnSpPr/>
              <p:nvPr/>
            </p:nvCxnSpPr>
            <p:spPr>
              <a:xfrm>
                <a:off x="683568" y="3121293"/>
                <a:ext cx="468052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Shape 171"/>
              <p:cNvCxnSpPr/>
              <p:nvPr/>
            </p:nvCxnSpPr>
            <p:spPr>
              <a:xfrm>
                <a:off x="683568" y="3519460"/>
                <a:ext cx="468052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Shape 172"/>
              <p:cNvCxnSpPr/>
              <p:nvPr/>
            </p:nvCxnSpPr>
            <p:spPr>
              <a:xfrm>
                <a:off x="683568" y="3917626"/>
                <a:ext cx="468052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Shape 173"/>
              <p:cNvCxnSpPr/>
              <p:nvPr/>
            </p:nvCxnSpPr>
            <p:spPr>
              <a:xfrm>
                <a:off x="683568" y="4315792"/>
                <a:ext cx="468052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4" name="Shape 174"/>
          <p:cNvSpPr/>
          <p:nvPr/>
        </p:nvSpPr>
        <p:spPr>
          <a:xfrm>
            <a:off x="852195" y="1781755"/>
            <a:ext cx="2440026" cy="323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graduação do EaD</a:t>
            </a:r>
          </a:p>
        </p:txBody>
      </p:sp>
      <p:sp>
        <p:nvSpPr>
          <p:cNvPr id="175" name="Shape 175"/>
          <p:cNvSpPr/>
          <p:nvPr/>
        </p:nvSpPr>
        <p:spPr>
          <a:xfrm>
            <a:off x="852195" y="2200298"/>
            <a:ext cx="3023712" cy="323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pós-graduação presencial</a:t>
            </a:r>
          </a:p>
        </p:txBody>
      </p:sp>
      <p:sp>
        <p:nvSpPr>
          <p:cNvPr id="176" name="Shape 176"/>
          <p:cNvSpPr/>
          <p:nvPr/>
        </p:nvSpPr>
        <p:spPr>
          <a:xfrm>
            <a:off x="852195" y="2596575"/>
            <a:ext cx="2531398" cy="323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pós-graduação EaD</a:t>
            </a:r>
          </a:p>
        </p:txBody>
      </p:sp>
      <p:sp>
        <p:nvSpPr>
          <p:cNvPr id="177" name="Shape 177"/>
          <p:cNvSpPr/>
          <p:nvPr/>
        </p:nvSpPr>
        <p:spPr>
          <a:xfrm>
            <a:off x="852195" y="2981248"/>
            <a:ext cx="1807866" cy="323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Mestrado presencial</a:t>
            </a:r>
          </a:p>
        </p:txBody>
      </p:sp>
      <p:sp>
        <p:nvSpPr>
          <p:cNvPr id="178" name="Shape 178"/>
          <p:cNvSpPr/>
          <p:nvPr/>
        </p:nvSpPr>
        <p:spPr>
          <a:xfrm>
            <a:off x="852202" y="3383425"/>
            <a:ext cx="3490500" cy="32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 alunos no presencial</a:t>
            </a:r>
          </a:p>
        </p:txBody>
      </p:sp>
      <p:sp>
        <p:nvSpPr>
          <p:cNvPr id="179" name="Shape 179"/>
          <p:cNvSpPr/>
          <p:nvPr/>
        </p:nvSpPr>
        <p:spPr>
          <a:xfrm>
            <a:off x="852204" y="3742375"/>
            <a:ext cx="3860100" cy="32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 alunos no EaD</a:t>
            </a:r>
          </a:p>
        </p:txBody>
      </p:sp>
      <p:sp>
        <p:nvSpPr>
          <p:cNvPr id="180" name="Shape 180"/>
          <p:cNvSpPr/>
          <p:nvPr/>
        </p:nvSpPr>
        <p:spPr>
          <a:xfrm>
            <a:off x="864499" y="4201475"/>
            <a:ext cx="4090200" cy="32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 alunos na IES (aproximadamente)</a:t>
            </a:r>
          </a:p>
        </p:txBody>
      </p:sp>
      <p:grpSp>
        <p:nvGrpSpPr>
          <p:cNvPr id="181" name="Shape 181"/>
          <p:cNvGrpSpPr/>
          <p:nvPr/>
        </p:nvGrpSpPr>
        <p:grpSpPr>
          <a:xfrm>
            <a:off x="5138169" y="1290845"/>
            <a:ext cx="1194558" cy="3309152"/>
            <a:chOff x="5138169" y="1290845"/>
            <a:chExt cx="1194558" cy="3309152"/>
          </a:xfrm>
        </p:grpSpPr>
        <p:sp>
          <p:nvSpPr>
            <p:cNvPr id="182" name="Shape 182"/>
            <p:cNvSpPr txBox="1"/>
            <p:nvPr/>
          </p:nvSpPr>
          <p:spPr>
            <a:xfrm>
              <a:off x="5782576" y="1290845"/>
              <a:ext cx="550151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pt-BR" sz="2800" b="1" i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5782576" y="1681135"/>
              <a:ext cx="550151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pt-BR" sz="2800" b="1" i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37</a:t>
              </a: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5782576" y="2084733"/>
              <a:ext cx="550151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pt-BR" sz="2800" b="1" i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67</a:t>
              </a: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5782576" y="2470850"/>
              <a:ext cx="550151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pt-BR" sz="2800" b="1" i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84</a:t>
              </a: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5965319" y="2886002"/>
              <a:ext cx="367408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pt-BR" sz="2800" b="1" i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5138169" y="3277014"/>
              <a:ext cx="1194557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pt-BR" sz="2800" b="1" i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16.000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5138169" y="3660330"/>
              <a:ext cx="1194557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pt-BR" sz="2800" b="1" i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75.000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5138169" y="4076778"/>
              <a:ext cx="1194557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pt-BR" sz="2800" b="1" i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91.000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3" y="1102026"/>
            <a:ext cx="5862177" cy="370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Shape 196"/>
          <p:cNvCxnSpPr/>
          <p:nvPr/>
        </p:nvCxnSpPr>
        <p:spPr>
          <a:xfrm rot="10800000">
            <a:off x="457737" y="627532"/>
            <a:ext cx="0" cy="4104457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Shape 197"/>
          <p:cNvSpPr/>
          <p:nvPr/>
        </p:nvSpPr>
        <p:spPr>
          <a:xfrm>
            <a:off x="107505" y="627533"/>
            <a:ext cx="5040835" cy="394319"/>
          </a:xfrm>
          <a:prstGeom prst="rect">
            <a:avLst/>
          </a:prstGeom>
          <a:gradFill>
            <a:gsLst>
              <a:gs pos="0">
                <a:srgbClr val="0246AD"/>
              </a:gs>
              <a:gs pos="60000">
                <a:srgbClr val="4C9EEE"/>
              </a:gs>
              <a:gs pos="100000">
                <a:srgbClr val="4C9EEE"/>
              </a:gs>
            </a:gsLst>
            <a:lin ang="2700000" scaled="0"/>
          </a:gradFill>
          <a:ln>
            <a:noFill/>
          </a:ln>
        </p:spPr>
        <p:txBody>
          <a:bodyPr wrap="square" lIns="248900" tIns="248900" rIns="248900" bIns="248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Nosso movimento de expansão presencial</a:t>
            </a:r>
          </a:p>
        </p:txBody>
      </p:sp>
      <p:sp>
        <p:nvSpPr>
          <p:cNvPr id="198" name="Shape 198"/>
          <p:cNvSpPr/>
          <p:nvPr/>
        </p:nvSpPr>
        <p:spPr>
          <a:xfrm rot="10800000">
            <a:off x="97697" y="1021854"/>
            <a:ext cx="360040" cy="160345"/>
          </a:xfrm>
          <a:prstGeom prst="rtTriangle">
            <a:avLst/>
          </a:prstGeom>
          <a:solidFill>
            <a:srgbClr val="3F31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935" y="453954"/>
            <a:ext cx="648071" cy="648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Shape 200"/>
          <p:cNvCxnSpPr/>
          <p:nvPr/>
        </p:nvCxnSpPr>
        <p:spPr>
          <a:xfrm rot="10800000" flipH="1">
            <a:off x="457737" y="4753577"/>
            <a:ext cx="8686261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76923" t="2165" r="632" b="60632"/>
          <a:stretch/>
        </p:blipFill>
        <p:spPr>
          <a:xfrm>
            <a:off x="6012160" y="843558"/>
            <a:ext cx="1720632" cy="1802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Shape 202"/>
          <p:cNvGrpSpPr/>
          <p:nvPr/>
        </p:nvGrpSpPr>
        <p:grpSpPr>
          <a:xfrm>
            <a:off x="1239483" y="317893"/>
            <a:ext cx="885014" cy="204420"/>
            <a:chOff x="3116280" y="3731923"/>
            <a:chExt cx="885014" cy="204420"/>
          </a:xfrm>
        </p:grpSpPr>
        <p:pic>
          <p:nvPicPr>
            <p:cNvPr id="203" name="Shape 20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16280" y="3731923"/>
              <a:ext cx="204420" cy="20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Shape 20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57" y="3731923"/>
              <a:ext cx="204420" cy="20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Shape 2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75492" y="3731923"/>
              <a:ext cx="204420" cy="20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Shape 20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96875" y="3731923"/>
              <a:ext cx="204420" cy="2044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30060"/>
          <a:stretch/>
        </p:blipFill>
        <p:spPr>
          <a:xfrm>
            <a:off x="54538" y="1443779"/>
            <a:ext cx="3436115" cy="3254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Shape 213"/>
          <p:cNvGrpSpPr/>
          <p:nvPr/>
        </p:nvGrpSpPr>
        <p:grpSpPr>
          <a:xfrm>
            <a:off x="2284466" y="2561553"/>
            <a:ext cx="1859329" cy="2237892"/>
            <a:chOff x="2284466" y="2561553"/>
            <a:chExt cx="1859329" cy="2237892"/>
          </a:xfrm>
        </p:grpSpPr>
        <p:sp>
          <p:nvSpPr>
            <p:cNvPr id="214" name="Shape 214"/>
            <p:cNvSpPr/>
            <p:nvPr/>
          </p:nvSpPr>
          <p:spPr>
            <a:xfrm>
              <a:off x="2428482" y="4060782"/>
              <a:ext cx="171531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2800" b="1">
                  <a:solidFill>
                    <a:srgbClr val="538CD5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1400" b="1">
                  <a:solidFill>
                    <a:srgbClr val="538CD5"/>
                  </a:solidFill>
                  <a:latin typeface="Calibri"/>
                  <a:ea typeface="Calibri"/>
                  <a:cs typeface="Calibri"/>
                  <a:sym typeface="Calibri"/>
                </a:rPr>
                <a:t>ESTADOS + DF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2284466" y="3147814"/>
              <a:ext cx="1859328" cy="954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3600" b="1">
                  <a:solidFill>
                    <a:srgbClr val="538CD5"/>
                  </a:solidFill>
                  <a:latin typeface="Calibri"/>
                  <a:ea typeface="Calibri"/>
                  <a:cs typeface="Calibri"/>
                  <a:sym typeface="Calibri"/>
                </a:rPr>
                <a:t>54 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1800" b="1">
                  <a:solidFill>
                    <a:srgbClr val="538CD5"/>
                  </a:solidFill>
                  <a:latin typeface="Calibri"/>
                  <a:ea typeface="Calibri"/>
                  <a:cs typeface="Calibri"/>
                  <a:sym typeface="Calibri"/>
                </a:rPr>
                <a:t>POLOS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2684188" y="2561553"/>
              <a:ext cx="1368151" cy="50405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246AD"/>
                </a:gs>
                <a:gs pos="60000">
                  <a:srgbClr val="4C9EEE"/>
                </a:gs>
                <a:gs pos="100000">
                  <a:srgbClr val="4C9EEE"/>
                </a:gs>
              </a:gsLst>
              <a:lin ang="27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2015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4300689" y="1913576"/>
            <a:ext cx="1425475" cy="2706442"/>
            <a:chOff x="4300689" y="1913576"/>
            <a:chExt cx="1425475" cy="2706442"/>
          </a:xfrm>
        </p:grpSpPr>
        <p:sp>
          <p:nvSpPr>
            <p:cNvPr id="218" name="Shape 218"/>
            <p:cNvSpPr/>
            <p:nvPr/>
          </p:nvSpPr>
          <p:spPr>
            <a:xfrm>
              <a:off x="4300689" y="1913576"/>
              <a:ext cx="1368151" cy="50405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0A04A"/>
                </a:gs>
                <a:gs pos="2000">
                  <a:srgbClr val="60A0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 b="1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Set/2016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4329592" y="3542801"/>
              <a:ext cx="1383009" cy="1077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32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16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ESTADOS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16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+ DF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4549041" y="2492363"/>
              <a:ext cx="1177123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40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88 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20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POLOS</a:t>
              </a:r>
            </a:p>
          </p:txBody>
        </p:sp>
      </p:grpSp>
      <p:grpSp>
        <p:nvGrpSpPr>
          <p:cNvPr id="221" name="Shape 221"/>
          <p:cNvGrpSpPr/>
          <p:nvPr/>
        </p:nvGrpSpPr>
        <p:grpSpPr>
          <a:xfrm>
            <a:off x="5890821" y="1326733"/>
            <a:ext cx="1490897" cy="2828823"/>
            <a:chOff x="5890821" y="1326733"/>
            <a:chExt cx="1490897" cy="2828823"/>
          </a:xfrm>
        </p:grpSpPr>
        <p:sp>
          <p:nvSpPr>
            <p:cNvPr id="222" name="Shape 222"/>
            <p:cNvSpPr/>
            <p:nvPr/>
          </p:nvSpPr>
          <p:spPr>
            <a:xfrm>
              <a:off x="5890821" y="1326733"/>
              <a:ext cx="1368151" cy="50405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246AD"/>
                </a:gs>
                <a:gs pos="60000">
                  <a:srgbClr val="4C9EEE"/>
                </a:gs>
                <a:gs pos="100000">
                  <a:srgbClr val="4C9EEE"/>
                </a:gs>
              </a:gsLst>
              <a:lin ang="27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Mar/2017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6127866" y="2011777"/>
              <a:ext cx="1253852" cy="1015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4000" b="1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rPr>
                <a:t>150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000" b="1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rPr>
                <a:t>POLOS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6107466" y="3078338"/>
              <a:ext cx="1151807" cy="1077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3200" b="1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rPr>
                <a:t>26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1600" b="1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rPr>
                <a:t>ESTADOS + DF</a:t>
              </a:r>
            </a:p>
          </p:txBody>
        </p:sp>
      </p:grpSp>
      <p:cxnSp>
        <p:nvCxnSpPr>
          <p:cNvPr id="225" name="Shape 225"/>
          <p:cNvCxnSpPr/>
          <p:nvPr/>
        </p:nvCxnSpPr>
        <p:spPr>
          <a:xfrm rot="10800000" flipH="1">
            <a:off x="1258933" y="699148"/>
            <a:ext cx="7524327" cy="296"/>
          </a:xfrm>
          <a:prstGeom prst="straightConnector1">
            <a:avLst/>
          </a:prstGeom>
          <a:noFill/>
          <a:ln w="9525" cap="flat" cmpd="sng">
            <a:solidFill>
              <a:srgbClr val="DAE5F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6" name="Shape 226"/>
          <p:cNvGrpSpPr/>
          <p:nvPr/>
        </p:nvGrpSpPr>
        <p:grpSpPr>
          <a:xfrm>
            <a:off x="4300689" y="1290973"/>
            <a:ext cx="3229238" cy="3549273"/>
            <a:chOff x="4300689" y="1290973"/>
            <a:chExt cx="3229238" cy="3549273"/>
          </a:xfrm>
        </p:grpSpPr>
        <p:cxnSp>
          <p:nvCxnSpPr>
            <p:cNvPr id="227" name="Shape 227"/>
            <p:cNvCxnSpPr/>
            <p:nvPr/>
          </p:nvCxnSpPr>
          <p:spPr>
            <a:xfrm>
              <a:off x="4300689" y="2510758"/>
              <a:ext cx="0" cy="2329487"/>
            </a:xfrm>
            <a:prstGeom prst="straightConnector1">
              <a:avLst/>
            </a:prstGeom>
            <a:noFill/>
            <a:ln w="9525" cap="flat" cmpd="sng">
              <a:solidFill>
                <a:srgbClr val="8CB3E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Shape 228"/>
            <p:cNvCxnSpPr/>
            <p:nvPr/>
          </p:nvCxnSpPr>
          <p:spPr>
            <a:xfrm>
              <a:off x="5890821" y="1877816"/>
              <a:ext cx="0" cy="2962429"/>
            </a:xfrm>
            <a:prstGeom prst="straightConnector1">
              <a:avLst/>
            </a:prstGeom>
            <a:noFill/>
            <a:ln w="9525" cap="flat" cmpd="sng">
              <a:solidFill>
                <a:srgbClr val="8CB3E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Shape 229"/>
            <p:cNvCxnSpPr/>
            <p:nvPr/>
          </p:nvCxnSpPr>
          <p:spPr>
            <a:xfrm>
              <a:off x="7529928" y="1290973"/>
              <a:ext cx="0" cy="3549273"/>
            </a:xfrm>
            <a:prstGeom prst="straightConnector1">
              <a:avLst/>
            </a:prstGeom>
            <a:noFill/>
            <a:ln w="9525" cap="flat" cmpd="sng">
              <a:solidFill>
                <a:srgbClr val="8CB3E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0" name="Shape 230"/>
          <p:cNvGrpSpPr/>
          <p:nvPr/>
        </p:nvGrpSpPr>
        <p:grpSpPr>
          <a:xfrm>
            <a:off x="7494182" y="745768"/>
            <a:ext cx="1386291" cy="3021410"/>
            <a:chOff x="7494182" y="745768"/>
            <a:chExt cx="1386291" cy="3021410"/>
          </a:xfrm>
        </p:grpSpPr>
        <p:sp>
          <p:nvSpPr>
            <p:cNvPr id="231" name="Shape 231"/>
            <p:cNvSpPr/>
            <p:nvPr/>
          </p:nvSpPr>
          <p:spPr>
            <a:xfrm>
              <a:off x="7494182" y="745768"/>
              <a:ext cx="1368151" cy="50405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0A04A"/>
                </a:gs>
                <a:gs pos="2000">
                  <a:srgbClr val="60A0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500" b="1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Out/2017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7626621" y="1479753"/>
              <a:ext cx="1253852" cy="11387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4400" b="1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rPr>
                <a:t>200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rPr>
                <a:t>POLOS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7613057" y="2566849"/>
              <a:ext cx="115180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3600" b="1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rPr>
                <a:t>26</a:t>
              </a:r>
            </a:p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pt-BR" sz="1800" b="1">
                  <a:solidFill>
                    <a:srgbClr val="31859B"/>
                  </a:solidFill>
                  <a:latin typeface="Calibri"/>
                  <a:ea typeface="Calibri"/>
                  <a:cs typeface="Calibri"/>
                  <a:sym typeface="Calibri"/>
                </a:rPr>
                <a:t>ESTADOS + DF</a:t>
              </a:r>
            </a:p>
          </p:txBody>
        </p:sp>
      </p:grpSp>
      <p:sp>
        <p:nvSpPr>
          <p:cNvPr id="234" name="Shape 234"/>
          <p:cNvSpPr/>
          <p:nvPr/>
        </p:nvSpPr>
        <p:spPr>
          <a:xfrm>
            <a:off x="1140626" y="263987"/>
            <a:ext cx="1332396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83E59"/>
                </a:solidFill>
                <a:latin typeface="Calibri"/>
                <a:ea typeface="Calibri"/>
                <a:cs typeface="Calibri"/>
                <a:sym typeface="Calibri"/>
              </a:rPr>
              <a:t>EXPANSÃO</a:t>
            </a:r>
          </a:p>
        </p:txBody>
      </p:sp>
      <p:cxnSp>
        <p:nvCxnSpPr>
          <p:cNvPr id="235" name="Shape 235"/>
          <p:cNvCxnSpPr/>
          <p:nvPr/>
        </p:nvCxnSpPr>
        <p:spPr>
          <a:xfrm>
            <a:off x="1179978" y="633618"/>
            <a:ext cx="1017712" cy="7575"/>
          </a:xfrm>
          <a:prstGeom prst="straightConnector1">
            <a:avLst/>
          </a:prstGeom>
          <a:noFill/>
          <a:ln w="12700" cap="flat" cmpd="sng">
            <a:solidFill>
              <a:srgbClr val="0246AD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6" name="Shape 236"/>
          <p:cNvCxnSpPr/>
          <p:nvPr/>
        </p:nvCxnSpPr>
        <p:spPr>
          <a:xfrm>
            <a:off x="1382112" y="283546"/>
            <a:ext cx="1246739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237" name="Shape 237"/>
          <p:cNvGrpSpPr/>
          <p:nvPr/>
        </p:nvGrpSpPr>
        <p:grpSpPr>
          <a:xfrm>
            <a:off x="3057229" y="-167023"/>
            <a:ext cx="5174996" cy="2608883"/>
            <a:chOff x="3057229" y="-167023"/>
            <a:chExt cx="5174996" cy="2608883"/>
          </a:xfrm>
        </p:grpSpPr>
        <p:sp>
          <p:nvSpPr>
            <p:cNvPr id="238" name="Shape 238"/>
            <p:cNvSpPr/>
            <p:nvPr/>
          </p:nvSpPr>
          <p:spPr>
            <a:xfrm rot="-1936592">
              <a:off x="3170493" y="1324713"/>
              <a:ext cx="1359000" cy="817444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gradFill>
              <a:gsLst>
                <a:gs pos="0">
                  <a:srgbClr val="0246AD"/>
                </a:gs>
                <a:gs pos="60000">
                  <a:srgbClr val="4C9EEE"/>
                </a:gs>
                <a:gs pos="100000">
                  <a:srgbClr val="4C9EEE"/>
                </a:gs>
              </a:gsLst>
              <a:lin ang="27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 rot="-1936592">
              <a:off x="4842042" y="703487"/>
              <a:ext cx="1359000" cy="817444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gradFill>
              <a:gsLst>
                <a:gs pos="0">
                  <a:srgbClr val="60A04A"/>
                </a:gs>
                <a:gs pos="2000">
                  <a:srgbClr val="60A0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 rot="-1936592">
              <a:off x="6759960" y="132677"/>
              <a:ext cx="1359000" cy="817444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gradFill>
              <a:gsLst>
                <a:gs pos="0">
                  <a:srgbClr val="0246AD"/>
                </a:gs>
                <a:gs pos="60000">
                  <a:srgbClr val="4C9EEE"/>
                </a:gs>
                <a:gs pos="100000">
                  <a:srgbClr val="4C9EEE"/>
                </a:gs>
              </a:gsLst>
              <a:lin ang="27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282" y="175967"/>
            <a:ext cx="576151" cy="57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Crescimento (base de alunos EAD)</a:t>
            </a:r>
          </a:p>
        </p:txBody>
      </p:sp>
      <p:cxnSp>
        <p:nvCxnSpPr>
          <p:cNvPr id="248" name="Shape 248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249" name="Shape 249"/>
          <p:cNvGrpSpPr/>
          <p:nvPr/>
        </p:nvGrpSpPr>
        <p:grpSpPr>
          <a:xfrm>
            <a:off x="971600" y="812006"/>
            <a:ext cx="6864419" cy="4064000"/>
            <a:chOff x="216025" y="0"/>
            <a:chExt cx="6864419" cy="4064000"/>
          </a:xfrm>
        </p:grpSpPr>
        <p:sp>
          <p:nvSpPr>
            <p:cNvPr id="250" name="Shape 250"/>
            <p:cNvSpPr/>
            <p:nvPr/>
          </p:nvSpPr>
          <p:spPr>
            <a:xfrm>
              <a:off x="216025" y="0"/>
              <a:ext cx="6502399" cy="406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49" y="15000"/>
                  </a:quadBezTo>
                  <a:lnTo>
                    <a:pt x="100193" y="0"/>
                  </a:lnTo>
                  <a:lnTo>
                    <a:pt x="120000" y="24000"/>
                  </a:lnTo>
                  <a:lnTo>
                    <a:pt x="104418" y="60000"/>
                  </a:lnTo>
                  <a:lnTo>
                    <a:pt x="10336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AC9595"/>
                </a:gs>
                <a:gs pos="80000">
                  <a:srgbClr val="E2C4C4"/>
                </a:gs>
                <a:gs pos="100000">
                  <a:srgbClr val="E4C4C4"/>
                </a:gs>
              </a:gsLst>
              <a:lin ang="16200000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802995" y="3021990"/>
              <a:ext cx="149555" cy="149555"/>
            </a:xfrm>
            <a:prstGeom prst="ellipse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955833" y="3096767"/>
              <a:ext cx="2069414" cy="967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955833" y="3096767"/>
              <a:ext cx="2069414" cy="967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92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2011: 8K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612545" y="2244140"/>
              <a:ext cx="234085" cy="234085"/>
            </a:xfrm>
            <a:prstGeom prst="ellipse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1800201" y="2335811"/>
              <a:ext cx="2288841" cy="1702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1800201" y="2335811"/>
              <a:ext cx="2288841" cy="1702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40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2013: 30K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2652928" y="1623974"/>
              <a:ext cx="312115" cy="312115"/>
            </a:xfrm>
            <a:prstGeom prst="ellipse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2880318" y="1759750"/>
              <a:ext cx="2565972" cy="2283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2880318" y="1759750"/>
              <a:ext cx="2565972" cy="2283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653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2015: 50K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3862375" y="1139545"/>
              <a:ext cx="403147" cy="403147"/>
            </a:xfrm>
            <a:prstGeom prst="ellipse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4104453" y="1341119"/>
              <a:ext cx="2468402" cy="2722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4104453" y="1341119"/>
              <a:ext cx="2468402" cy="2722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136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2017: 75K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5107585" y="816050"/>
              <a:ext cx="513688" cy="513688"/>
            </a:xfrm>
            <a:prstGeom prst="ellipse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129894" y="1023900"/>
              <a:ext cx="1950549" cy="2991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5129894" y="1023900"/>
              <a:ext cx="1950549" cy="2991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72175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2019: 150K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Shape 271"/>
          <p:cNvCxnSpPr/>
          <p:nvPr/>
        </p:nvCxnSpPr>
        <p:spPr>
          <a:xfrm rot="10800000">
            <a:off x="437418" y="938941"/>
            <a:ext cx="0" cy="3772701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Shape 272"/>
          <p:cNvSpPr/>
          <p:nvPr/>
        </p:nvSpPr>
        <p:spPr>
          <a:xfrm>
            <a:off x="87184" y="938941"/>
            <a:ext cx="6696742" cy="394319"/>
          </a:xfrm>
          <a:prstGeom prst="rect">
            <a:avLst/>
          </a:prstGeom>
          <a:gradFill>
            <a:gsLst>
              <a:gs pos="0">
                <a:srgbClr val="0246AD"/>
              </a:gs>
              <a:gs pos="60000">
                <a:srgbClr val="4C9EEE"/>
              </a:gs>
              <a:gs pos="100000">
                <a:srgbClr val="4C9EEE"/>
              </a:gs>
            </a:gsLst>
            <a:lin ang="2700000" scaled="0"/>
          </a:gradFill>
          <a:ln>
            <a:noFill/>
          </a:ln>
        </p:spPr>
        <p:txBody>
          <a:bodyPr wrap="square" lIns="248900" tIns="248900" rIns="248900" bIns="248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IGC 4: ENTRE OS 4% DAS MELHORES IES DO BRASIL</a:t>
            </a:r>
          </a:p>
        </p:txBody>
      </p:sp>
      <p:sp>
        <p:nvSpPr>
          <p:cNvPr id="273" name="Shape 273"/>
          <p:cNvSpPr/>
          <p:nvPr/>
        </p:nvSpPr>
        <p:spPr>
          <a:xfrm rot="10800000">
            <a:off x="77378" y="1333262"/>
            <a:ext cx="360040" cy="160345"/>
          </a:xfrm>
          <a:prstGeom prst="rtTriangle">
            <a:avLst/>
          </a:prstGeom>
          <a:solidFill>
            <a:srgbClr val="3F31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614" y="765362"/>
            <a:ext cx="648071" cy="648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Shape 275"/>
          <p:cNvGrpSpPr/>
          <p:nvPr/>
        </p:nvGrpSpPr>
        <p:grpSpPr>
          <a:xfrm>
            <a:off x="6892885" y="1033889"/>
            <a:ext cx="885014" cy="204420"/>
            <a:chOff x="3116280" y="3731923"/>
            <a:chExt cx="885014" cy="204420"/>
          </a:xfrm>
        </p:grpSpPr>
        <p:pic>
          <p:nvPicPr>
            <p:cNvPr id="276" name="Shape 2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6280" y="3731923"/>
              <a:ext cx="204420" cy="20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Shape 27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5857" y="3731923"/>
              <a:ext cx="204420" cy="20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Shape 27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75492" y="3731923"/>
              <a:ext cx="204420" cy="20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Shape 2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96875" y="3731923"/>
              <a:ext cx="204420" cy="2044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0" name="Shape 280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TRADIÇÃO DA QUALIDADE NOS GARANTE O CRESCIMENTO | ENADE </a:t>
            </a:r>
            <a:r>
              <a:rPr lang="pt-BR" sz="2000" b="1" i="1" baseline="30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</p:txBody>
      </p:sp>
      <p:grpSp>
        <p:nvGrpSpPr>
          <p:cNvPr id="281" name="Shape 281"/>
          <p:cNvGrpSpPr/>
          <p:nvPr/>
        </p:nvGrpSpPr>
        <p:grpSpPr>
          <a:xfrm>
            <a:off x="1256525" y="2591452"/>
            <a:ext cx="340157" cy="1682484"/>
            <a:chOff x="1282232" y="2345249"/>
            <a:chExt cx="340157" cy="1682484"/>
          </a:xfrm>
        </p:grpSpPr>
        <p:sp>
          <p:nvSpPr>
            <p:cNvPr id="282" name="Shape 282"/>
            <p:cNvSpPr/>
            <p:nvPr/>
          </p:nvSpPr>
          <p:spPr>
            <a:xfrm>
              <a:off x="1285820" y="2807553"/>
              <a:ext cx="324034" cy="1220179"/>
            </a:xfrm>
            <a:prstGeom prst="rect">
              <a:avLst/>
            </a:prstGeom>
            <a:gradFill>
              <a:gsLst>
                <a:gs pos="0">
                  <a:srgbClr val="62A1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1282232" y="2345249"/>
              <a:ext cx="3401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2155832" y="1779661"/>
            <a:ext cx="340157" cy="2494274"/>
            <a:chOff x="2141836" y="1533458"/>
            <a:chExt cx="340157" cy="2494274"/>
          </a:xfrm>
        </p:grpSpPr>
        <p:sp>
          <p:nvSpPr>
            <p:cNvPr id="285" name="Shape 285"/>
            <p:cNvSpPr/>
            <p:nvPr/>
          </p:nvSpPr>
          <p:spPr>
            <a:xfrm>
              <a:off x="2149916" y="2007686"/>
              <a:ext cx="323999" cy="2020047"/>
            </a:xfrm>
            <a:prstGeom prst="rect">
              <a:avLst/>
            </a:prstGeom>
            <a:gradFill>
              <a:gsLst>
                <a:gs pos="0">
                  <a:srgbClr val="62A1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2141836" y="1533458"/>
              <a:ext cx="3401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</p:grpSp>
      <p:grpSp>
        <p:nvGrpSpPr>
          <p:cNvPr id="287" name="Shape 287"/>
          <p:cNvGrpSpPr/>
          <p:nvPr/>
        </p:nvGrpSpPr>
        <p:grpSpPr>
          <a:xfrm>
            <a:off x="3009625" y="1779661"/>
            <a:ext cx="340157" cy="2494274"/>
            <a:chOff x="3010949" y="1533458"/>
            <a:chExt cx="340157" cy="2494274"/>
          </a:xfrm>
        </p:grpSpPr>
        <p:sp>
          <p:nvSpPr>
            <p:cNvPr id="288" name="Shape 288"/>
            <p:cNvSpPr/>
            <p:nvPr/>
          </p:nvSpPr>
          <p:spPr>
            <a:xfrm>
              <a:off x="3014013" y="2007686"/>
              <a:ext cx="323999" cy="2020047"/>
            </a:xfrm>
            <a:prstGeom prst="rect">
              <a:avLst/>
            </a:prstGeom>
            <a:gradFill>
              <a:gsLst>
                <a:gs pos="0">
                  <a:srgbClr val="62A1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3010949" y="1533458"/>
              <a:ext cx="3401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</p:grpSp>
      <p:grpSp>
        <p:nvGrpSpPr>
          <p:cNvPr id="290" name="Shape 290"/>
          <p:cNvGrpSpPr/>
          <p:nvPr/>
        </p:nvGrpSpPr>
        <p:grpSpPr>
          <a:xfrm>
            <a:off x="3913094" y="1779661"/>
            <a:ext cx="340415" cy="2494274"/>
            <a:chOff x="3915698" y="1533458"/>
            <a:chExt cx="340415" cy="2494274"/>
          </a:xfrm>
        </p:grpSpPr>
        <p:sp>
          <p:nvSpPr>
            <p:cNvPr id="291" name="Shape 291"/>
            <p:cNvSpPr/>
            <p:nvPr/>
          </p:nvSpPr>
          <p:spPr>
            <a:xfrm>
              <a:off x="3932114" y="2007686"/>
              <a:ext cx="323999" cy="2020047"/>
            </a:xfrm>
            <a:prstGeom prst="rect">
              <a:avLst/>
            </a:prstGeom>
            <a:gradFill>
              <a:gsLst>
                <a:gs pos="0">
                  <a:srgbClr val="62A1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3915698" y="1533458"/>
              <a:ext cx="3401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4758053" y="1779661"/>
            <a:ext cx="340157" cy="2494274"/>
            <a:chOff x="4784941" y="1533458"/>
            <a:chExt cx="340157" cy="2494274"/>
          </a:xfrm>
        </p:grpSpPr>
        <p:sp>
          <p:nvSpPr>
            <p:cNvPr id="294" name="Shape 294"/>
            <p:cNvSpPr/>
            <p:nvPr/>
          </p:nvSpPr>
          <p:spPr>
            <a:xfrm>
              <a:off x="4796210" y="2007686"/>
              <a:ext cx="323999" cy="2020047"/>
            </a:xfrm>
            <a:prstGeom prst="rect">
              <a:avLst/>
            </a:prstGeom>
            <a:gradFill>
              <a:gsLst>
                <a:gs pos="0">
                  <a:srgbClr val="62A1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4784941" y="1533458"/>
              <a:ext cx="3401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5738728" y="1779661"/>
            <a:ext cx="340157" cy="2494274"/>
            <a:chOff x="5752160" y="1533458"/>
            <a:chExt cx="340157" cy="2494274"/>
          </a:xfrm>
        </p:grpSpPr>
        <p:sp>
          <p:nvSpPr>
            <p:cNvPr id="297" name="Shape 297"/>
            <p:cNvSpPr/>
            <p:nvPr/>
          </p:nvSpPr>
          <p:spPr>
            <a:xfrm>
              <a:off x="5768319" y="2007686"/>
              <a:ext cx="323999" cy="2020047"/>
            </a:xfrm>
            <a:prstGeom prst="rect">
              <a:avLst/>
            </a:prstGeom>
            <a:gradFill>
              <a:gsLst>
                <a:gs pos="0">
                  <a:srgbClr val="62A1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5752160" y="1533458"/>
              <a:ext cx="3401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</p:grpSp>
      <p:grpSp>
        <p:nvGrpSpPr>
          <p:cNvPr id="299" name="Shape 299"/>
          <p:cNvGrpSpPr/>
          <p:nvPr/>
        </p:nvGrpSpPr>
        <p:grpSpPr>
          <a:xfrm>
            <a:off x="6667620" y="1779661"/>
            <a:ext cx="340157" cy="2494274"/>
            <a:chOff x="6683581" y="1533458"/>
            <a:chExt cx="340157" cy="2494274"/>
          </a:xfrm>
        </p:grpSpPr>
        <p:sp>
          <p:nvSpPr>
            <p:cNvPr id="300" name="Shape 300"/>
            <p:cNvSpPr/>
            <p:nvPr/>
          </p:nvSpPr>
          <p:spPr>
            <a:xfrm>
              <a:off x="6686457" y="2007686"/>
              <a:ext cx="323999" cy="2020047"/>
            </a:xfrm>
            <a:prstGeom prst="rect">
              <a:avLst/>
            </a:prstGeom>
            <a:gradFill>
              <a:gsLst>
                <a:gs pos="0">
                  <a:srgbClr val="62A14A"/>
                </a:gs>
                <a:gs pos="100000">
                  <a:srgbClr val="C8F014"/>
                </a:gs>
              </a:gsLst>
              <a:lin ang="15000000" scaled="0"/>
            </a:gradFill>
            <a:ln>
              <a:noFill/>
            </a:ln>
          </p:spPr>
          <p:txBody>
            <a:bodyPr wrap="square" lIns="248900" tIns="248900" rIns="248900" bIns="24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6683581" y="1533458"/>
              <a:ext cx="340157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</p:grpSp>
      <p:sp>
        <p:nvSpPr>
          <p:cNvPr id="302" name="Shape 302"/>
          <p:cNvSpPr/>
          <p:nvPr/>
        </p:nvSpPr>
        <p:spPr>
          <a:xfrm>
            <a:off x="7674410" y="2253890"/>
            <a:ext cx="323999" cy="2020047"/>
          </a:xfrm>
          <a:prstGeom prst="rect">
            <a:avLst/>
          </a:prstGeom>
          <a:gradFill>
            <a:gsLst>
              <a:gs pos="0">
                <a:srgbClr val="62A14A"/>
              </a:gs>
              <a:gs pos="100000">
                <a:srgbClr val="C8F014"/>
              </a:gs>
            </a:gsLst>
            <a:lin ang="15000000" scaled="0"/>
          </a:gradFill>
          <a:ln>
            <a:noFill/>
          </a:ln>
        </p:spPr>
        <p:txBody>
          <a:bodyPr wrap="square" lIns="248900" tIns="248900" rIns="248900" bIns="248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7613896" y="1590053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400" b="1" i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cxnSp>
        <p:nvCxnSpPr>
          <p:cNvPr id="304" name="Shape 304"/>
          <p:cNvCxnSpPr/>
          <p:nvPr/>
        </p:nvCxnSpPr>
        <p:spPr>
          <a:xfrm rot="10800000" flipH="1">
            <a:off x="437418" y="4697445"/>
            <a:ext cx="8686261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5" name="Shape 305"/>
          <p:cNvGrpSpPr/>
          <p:nvPr/>
        </p:nvGrpSpPr>
        <p:grpSpPr>
          <a:xfrm>
            <a:off x="1023287" y="4258112"/>
            <a:ext cx="7228926" cy="461664"/>
            <a:chOff x="1023287" y="4258112"/>
            <a:chExt cx="7228926" cy="461664"/>
          </a:xfrm>
        </p:grpSpPr>
        <p:sp>
          <p:nvSpPr>
            <p:cNvPr id="306" name="Shape 306"/>
            <p:cNvSpPr txBox="1"/>
            <p:nvPr/>
          </p:nvSpPr>
          <p:spPr>
            <a:xfrm>
              <a:off x="1023287" y="4258112"/>
              <a:ext cx="806630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2009</a:t>
              </a:r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1922594" y="4258112"/>
              <a:ext cx="806631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2010</a:t>
              </a: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2776386" y="4258112"/>
              <a:ext cx="806631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2011</a:t>
              </a:r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3679985" y="4258112"/>
              <a:ext cx="806631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2012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4524814" y="4258112"/>
              <a:ext cx="806631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2013</a:t>
              </a: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5505491" y="4258112"/>
              <a:ext cx="806631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2014</a:t>
              </a: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6434382" y="4258112"/>
              <a:ext cx="806631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2015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7445582" y="4258112"/>
              <a:ext cx="806631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t-BR" sz="2400" b="1" i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</a:p>
          </p:txBody>
        </p:sp>
        <p:cxnSp>
          <p:nvCxnSpPr>
            <p:cNvPr id="314" name="Shape 314"/>
            <p:cNvCxnSpPr/>
            <p:nvPr/>
          </p:nvCxnSpPr>
          <p:spPr>
            <a:xfrm>
              <a:off x="1023287" y="4266107"/>
              <a:ext cx="7228925" cy="0"/>
            </a:xfrm>
            <a:prstGeom prst="straightConnector1">
              <a:avLst/>
            </a:prstGeom>
            <a:noFill/>
            <a:ln w="1270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15" name="Shape 3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6064" y="1027342"/>
            <a:ext cx="216322" cy="216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Shape 316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Qualidade X Escala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3339" y="1923677"/>
            <a:ext cx="1023705" cy="54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1547663" y="2787774"/>
            <a:ext cx="5650714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grandezas inversamente proporcionais?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257397" y="268155"/>
            <a:ext cx="7935590" cy="4001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0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Qualidade e Escala - Premissas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215439" y="634443"/>
            <a:ext cx="7806946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33" name="Shape 333"/>
          <p:cNvSpPr txBox="1"/>
          <p:nvPr/>
        </p:nvSpPr>
        <p:spPr>
          <a:xfrm>
            <a:off x="35495" y="928141"/>
            <a:ext cx="9231000" cy="39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Pessoas, Processos e Tecnologia: tudo pensado considerando as 2 grandezas;</a:t>
            </a:r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Proibido testes: obrigatoriamente devem existir ambientes específicos para testes;</a:t>
            </a:r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Viabilidade Financeira: em escala, tecnologia e gestão são imprescindíveis;</a:t>
            </a:r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Otimização de Recursos: sazonalidades;</a:t>
            </a:r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Produtividade: busca incessante;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2028</Words>
  <Application>Microsoft Office PowerPoint</Application>
  <PresentationFormat>Apresentação na tela (16:9)</PresentationFormat>
  <Paragraphs>272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Simple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PRODUSOM</cp:lastModifiedBy>
  <cp:revision>1</cp:revision>
  <dcterms:modified xsi:type="dcterms:W3CDTF">2017-09-19T18:48:34Z</dcterms:modified>
</cp:coreProperties>
</file>