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61" r:id="rId5"/>
    <p:sldId id="266" r:id="rId6"/>
    <p:sldId id="267" r:id="rId7"/>
    <p:sldId id="260" r:id="rId8"/>
    <p:sldId id="269" r:id="rId9"/>
    <p:sldId id="272" r:id="rId10"/>
    <p:sldId id="263" r:id="rId11"/>
    <p:sldId id="270" r:id="rId12"/>
    <p:sldId id="264" r:id="rId13"/>
    <p:sldId id="271" r:id="rId14"/>
    <p:sldId id="265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9B04F-6406-4405-BF0D-3A68065EC991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</dgm:pt>
    <dgm:pt modelId="{690AC1CE-7CFE-43D6-90D9-688A071B5388}">
      <dgm:prSet phldrT="[Texto]"/>
      <dgm:spPr/>
      <dgm:t>
        <a:bodyPr/>
        <a:lstStyle/>
        <a:p>
          <a:r>
            <a:rPr lang="pt-BR" dirty="0" smtClean="0"/>
            <a:t>LABORATÓRIOS</a:t>
          </a:r>
          <a:endParaRPr lang="pt-BR" dirty="0"/>
        </a:p>
      </dgm:t>
    </dgm:pt>
    <dgm:pt modelId="{481C8817-79D2-4939-AD07-629D5C5E71B4}" type="parTrans" cxnId="{0BA0268F-9B82-4AAA-85B3-B92B50232445}">
      <dgm:prSet/>
      <dgm:spPr/>
      <dgm:t>
        <a:bodyPr/>
        <a:lstStyle/>
        <a:p>
          <a:endParaRPr lang="pt-BR"/>
        </a:p>
      </dgm:t>
    </dgm:pt>
    <dgm:pt modelId="{7925F9C3-F288-4D8B-AC58-E3770AAA6228}" type="sibTrans" cxnId="{0BA0268F-9B82-4AAA-85B3-B92B50232445}">
      <dgm:prSet/>
      <dgm:spPr/>
      <dgm:t>
        <a:bodyPr/>
        <a:lstStyle/>
        <a:p>
          <a:endParaRPr lang="pt-BR"/>
        </a:p>
      </dgm:t>
    </dgm:pt>
    <dgm:pt modelId="{F6B9EE8B-ABE5-4753-9363-00EEA703AEBA}">
      <dgm:prSet phldrT="[Texto]"/>
      <dgm:spPr/>
      <dgm:t>
        <a:bodyPr/>
        <a:lstStyle/>
        <a:p>
          <a:r>
            <a:rPr lang="pt-BR" dirty="0" smtClean="0"/>
            <a:t>AUTOMAÇÃO</a:t>
          </a:r>
          <a:endParaRPr lang="pt-BR" dirty="0"/>
        </a:p>
      </dgm:t>
    </dgm:pt>
    <dgm:pt modelId="{D71E85B9-438E-4AF5-B1AC-25C1E43DE3F3}" type="parTrans" cxnId="{B7A21E94-EA85-4BAF-8399-555ACC089F5D}">
      <dgm:prSet/>
      <dgm:spPr/>
      <dgm:t>
        <a:bodyPr/>
        <a:lstStyle/>
        <a:p>
          <a:endParaRPr lang="pt-BR"/>
        </a:p>
      </dgm:t>
    </dgm:pt>
    <dgm:pt modelId="{8AA826D7-3ABB-4337-89C0-FE7C66AE80D0}" type="sibTrans" cxnId="{B7A21E94-EA85-4BAF-8399-555ACC089F5D}">
      <dgm:prSet/>
      <dgm:spPr/>
      <dgm:t>
        <a:bodyPr/>
        <a:lstStyle/>
        <a:p>
          <a:endParaRPr lang="pt-BR"/>
        </a:p>
      </dgm:t>
    </dgm:pt>
    <dgm:pt modelId="{951D87BE-B535-4402-BC57-4391EF00BFEA}">
      <dgm:prSet phldrT="[Texto]"/>
      <dgm:spPr/>
      <dgm:t>
        <a:bodyPr/>
        <a:lstStyle/>
        <a:p>
          <a:r>
            <a:rPr lang="pt-BR" dirty="0" smtClean="0"/>
            <a:t>SIMULADORES</a:t>
          </a:r>
          <a:endParaRPr lang="pt-BR" dirty="0"/>
        </a:p>
      </dgm:t>
    </dgm:pt>
    <dgm:pt modelId="{F706D61B-D383-499C-8C0A-EA2C7102D940}" type="parTrans" cxnId="{4B878EB2-FF6C-46A4-8BBD-75EF128768C4}">
      <dgm:prSet/>
      <dgm:spPr/>
      <dgm:t>
        <a:bodyPr/>
        <a:lstStyle/>
        <a:p>
          <a:endParaRPr lang="pt-BR"/>
        </a:p>
      </dgm:t>
    </dgm:pt>
    <dgm:pt modelId="{5F51D338-95C6-4126-8620-7CF1CD2F8E55}" type="sibTrans" cxnId="{4B878EB2-FF6C-46A4-8BBD-75EF128768C4}">
      <dgm:prSet/>
      <dgm:spPr/>
      <dgm:t>
        <a:bodyPr/>
        <a:lstStyle/>
        <a:p>
          <a:endParaRPr lang="pt-BR"/>
        </a:p>
      </dgm:t>
    </dgm:pt>
    <dgm:pt modelId="{35C36A91-9A68-4344-ADCB-EED9E24B54B8}" type="pres">
      <dgm:prSet presAssocID="{C5D9B04F-6406-4405-BF0D-3A68065EC991}" presName="Name0" presStyleCnt="0">
        <dgm:presLayoutVars>
          <dgm:dir/>
          <dgm:resizeHandles val="exact"/>
        </dgm:presLayoutVars>
      </dgm:prSet>
      <dgm:spPr/>
    </dgm:pt>
    <dgm:pt modelId="{411622AC-2796-4EFF-B40D-DD19F82E2F7F}" type="pres">
      <dgm:prSet presAssocID="{C5D9B04F-6406-4405-BF0D-3A68065EC991}" presName="fgShape" presStyleLbl="fgShp" presStyleIdx="0" presStyleCnt="1"/>
      <dgm:spPr/>
    </dgm:pt>
    <dgm:pt modelId="{67DFCD2F-3433-426D-A93B-006784D508E8}" type="pres">
      <dgm:prSet presAssocID="{C5D9B04F-6406-4405-BF0D-3A68065EC991}" presName="linComp" presStyleCnt="0"/>
      <dgm:spPr/>
    </dgm:pt>
    <dgm:pt modelId="{A797464D-B107-4822-AEAD-E58B8F0E2E11}" type="pres">
      <dgm:prSet presAssocID="{690AC1CE-7CFE-43D6-90D9-688A071B5388}" presName="compNode" presStyleCnt="0"/>
      <dgm:spPr/>
    </dgm:pt>
    <dgm:pt modelId="{6C609352-A577-46CC-9BBE-DA500B134106}" type="pres">
      <dgm:prSet presAssocID="{690AC1CE-7CFE-43D6-90D9-688A071B5388}" presName="bkgdShape" presStyleLbl="node1" presStyleIdx="0" presStyleCnt="3"/>
      <dgm:spPr/>
      <dgm:t>
        <a:bodyPr/>
        <a:lstStyle/>
        <a:p>
          <a:endParaRPr lang="pt-BR"/>
        </a:p>
      </dgm:t>
    </dgm:pt>
    <dgm:pt modelId="{6F2BFE69-FB33-47CA-A69F-0E08C22CC1E5}" type="pres">
      <dgm:prSet presAssocID="{690AC1CE-7CFE-43D6-90D9-688A071B538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DA7CCF-1A21-4377-8490-716CE4526BEE}" type="pres">
      <dgm:prSet presAssocID="{690AC1CE-7CFE-43D6-90D9-688A071B5388}" presName="invisiNode" presStyleLbl="node1" presStyleIdx="0" presStyleCnt="3"/>
      <dgm:spPr/>
    </dgm:pt>
    <dgm:pt modelId="{7151D02E-6190-4429-BAA3-8C93860497EF}" type="pres">
      <dgm:prSet presAssocID="{690AC1CE-7CFE-43D6-90D9-688A071B5388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2F609D7E-B206-42B9-9F4F-A79A95683087}" type="pres">
      <dgm:prSet presAssocID="{7925F9C3-F288-4D8B-AC58-E3770AAA6228}" presName="sibTrans" presStyleLbl="sibTrans2D1" presStyleIdx="0" presStyleCnt="0"/>
      <dgm:spPr/>
    </dgm:pt>
    <dgm:pt modelId="{F02781FD-BEC6-4F72-BB3F-6AA90CAE380A}" type="pres">
      <dgm:prSet presAssocID="{F6B9EE8B-ABE5-4753-9363-00EEA703AEBA}" presName="compNode" presStyleCnt="0"/>
      <dgm:spPr/>
    </dgm:pt>
    <dgm:pt modelId="{763D16F6-7CE0-436E-A7DA-6B7F59A9F253}" type="pres">
      <dgm:prSet presAssocID="{F6B9EE8B-ABE5-4753-9363-00EEA703AEBA}" presName="bkgdShape" presStyleLbl="node1" presStyleIdx="1" presStyleCnt="3"/>
      <dgm:spPr/>
    </dgm:pt>
    <dgm:pt modelId="{549341B6-4B47-485E-A6B6-675EB45AEDA4}" type="pres">
      <dgm:prSet presAssocID="{F6B9EE8B-ABE5-4753-9363-00EEA703AEBA}" presName="nodeTx" presStyleLbl="node1" presStyleIdx="1" presStyleCnt="3">
        <dgm:presLayoutVars>
          <dgm:bulletEnabled val="1"/>
        </dgm:presLayoutVars>
      </dgm:prSet>
      <dgm:spPr/>
    </dgm:pt>
    <dgm:pt modelId="{397D1444-5C94-447F-9563-B3736548134C}" type="pres">
      <dgm:prSet presAssocID="{F6B9EE8B-ABE5-4753-9363-00EEA703AEBA}" presName="invisiNode" presStyleLbl="node1" presStyleIdx="1" presStyleCnt="3"/>
      <dgm:spPr/>
    </dgm:pt>
    <dgm:pt modelId="{E6A23B85-0643-4A08-BDA9-273AEF3280D3}" type="pres">
      <dgm:prSet presAssocID="{F6B9EE8B-ABE5-4753-9363-00EEA703AEBA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81A1570F-3D51-49AC-BDE4-5807C3146C93}" type="pres">
      <dgm:prSet presAssocID="{8AA826D7-3ABB-4337-89C0-FE7C66AE80D0}" presName="sibTrans" presStyleLbl="sibTrans2D1" presStyleIdx="0" presStyleCnt="0"/>
      <dgm:spPr/>
    </dgm:pt>
    <dgm:pt modelId="{0A2F0EBB-FD52-447E-BD91-DF3C5536E0E6}" type="pres">
      <dgm:prSet presAssocID="{951D87BE-B535-4402-BC57-4391EF00BFEA}" presName="compNode" presStyleCnt="0"/>
      <dgm:spPr/>
    </dgm:pt>
    <dgm:pt modelId="{B5A5985B-FDC1-45E6-B4C6-358F82125480}" type="pres">
      <dgm:prSet presAssocID="{951D87BE-B535-4402-BC57-4391EF00BFEA}" presName="bkgdShape" presStyleLbl="node1" presStyleIdx="2" presStyleCnt="3"/>
      <dgm:spPr/>
    </dgm:pt>
    <dgm:pt modelId="{D3C5DF03-B100-4A1D-AD08-0596D6CE734C}" type="pres">
      <dgm:prSet presAssocID="{951D87BE-B535-4402-BC57-4391EF00BFEA}" presName="nodeTx" presStyleLbl="node1" presStyleIdx="2" presStyleCnt="3">
        <dgm:presLayoutVars>
          <dgm:bulletEnabled val="1"/>
        </dgm:presLayoutVars>
      </dgm:prSet>
      <dgm:spPr/>
    </dgm:pt>
    <dgm:pt modelId="{9F8EDEB1-D4FE-4161-966F-7D9C305994FF}" type="pres">
      <dgm:prSet presAssocID="{951D87BE-B535-4402-BC57-4391EF00BFEA}" presName="invisiNode" presStyleLbl="node1" presStyleIdx="2" presStyleCnt="3"/>
      <dgm:spPr/>
    </dgm:pt>
    <dgm:pt modelId="{65BB3609-CBF1-4ADD-81AA-87673A4684A8}" type="pres">
      <dgm:prSet presAssocID="{951D87BE-B535-4402-BC57-4391EF00BFEA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B7A21E94-EA85-4BAF-8399-555ACC089F5D}" srcId="{C5D9B04F-6406-4405-BF0D-3A68065EC991}" destId="{F6B9EE8B-ABE5-4753-9363-00EEA703AEBA}" srcOrd="1" destOrd="0" parTransId="{D71E85B9-438E-4AF5-B1AC-25C1E43DE3F3}" sibTransId="{8AA826D7-3ABB-4337-89C0-FE7C66AE80D0}"/>
    <dgm:cxn modelId="{76150D1F-85C5-4D98-82E6-FCC86873AA57}" type="presOf" srcId="{690AC1CE-7CFE-43D6-90D9-688A071B5388}" destId="{6C609352-A577-46CC-9BBE-DA500B134106}" srcOrd="0" destOrd="0" presId="urn:microsoft.com/office/officeart/2005/8/layout/hList7"/>
    <dgm:cxn modelId="{4B878EB2-FF6C-46A4-8BBD-75EF128768C4}" srcId="{C5D9B04F-6406-4405-BF0D-3A68065EC991}" destId="{951D87BE-B535-4402-BC57-4391EF00BFEA}" srcOrd="2" destOrd="0" parTransId="{F706D61B-D383-499C-8C0A-EA2C7102D940}" sibTransId="{5F51D338-95C6-4126-8620-7CF1CD2F8E55}"/>
    <dgm:cxn modelId="{7DE421D0-9A20-4CA3-9FC7-A14086DB92D0}" type="presOf" srcId="{7925F9C3-F288-4D8B-AC58-E3770AAA6228}" destId="{2F609D7E-B206-42B9-9F4F-A79A95683087}" srcOrd="0" destOrd="0" presId="urn:microsoft.com/office/officeart/2005/8/layout/hList7"/>
    <dgm:cxn modelId="{05B4599F-0671-4360-8E8E-151F91AEDC1A}" type="presOf" srcId="{8AA826D7-3ABB-4337-89C0-FE7C66AE80D0}" destId="{81A1570F-3D51-49AC-BDE4-5807C3146C93}" srcOrd="0" destOrd="0" presId="urn:microsoft.com/office/officeart/2005/8/layout/hList7"/>
    <dgm:cxn modelId="{0BA0268F-9B82-4AAA-85B3-B92B50232445}" srcId="{C5D9B04F-6406-4405-BF0D-3A68065EC991}" destId="{690AC1CE-7CFE-43D6-90D9-688A071B5388}" srcOrd="0" destOrd="0" parTransId="{481C8817-79D2-4939-AD07-629D5C5E71B4}" sibTransId="{7925F9C3-F288-4D8B-AC58-E3770AAA6228}"/>
    <dgm:cxn modelId="{A605531E-5DB7-4F33-ACCB-A0E37A2AF76F}" type="presOf" srcId="{690AC1CE-7CFE-43D6-90D9-688A071B5388}" destId="{6F2BFE69-FB33-47CA-A69F-0E08C22CC1E5}" srcOrd="1" destOrd="0" presId="urn:microsoft.com/office/officeart/2005/8/layout/hList7"/>
    <dgm:cxn modelId="{BCC36D39-00BD-4C5F-BB27-850C0656754D}" type="presOf" srcId="{951D87BE-B535-4402-BC57-4391EF00BFEA}" destId="{B5A5985B-FDC1-45E6-B4C6-358F82125480}" srcOrd="0" destOrd="0" presId="urn:microsoft.com/office/officeart/2005/8/layout/hList7"/>
    <dgm:cxn modelId="{DD638CA6-D46B-4840-8DD2-F78C2E65A1EC}" type="presOf" srcId="{F6B9EE8B-ABE5-4753-9363-00EEA703AEBA}" destId="{549341B6-4B47-485E-A6B6-675EB45AEDA4}" srcOrd="1" destOrd="0" presId="urn:microsoft.com/office/officeart/2005/8/layout/hList7"/>
    <dgm:cxn modelId="{CB265CDE-9F97-4A43-A75C-2080180155AB}" type="presOf" srcId="{F6B9EE8B-ABE5-4753-9363-00EEA703AEBA}" destId="{763D16F6-7CE0-436E-A7DA-6B7F59A9F253}" srcOrd="0" destOrd="0" presId="urn:microsoft.com/office/officeart/2005/8/layout/hList7"/>
    <dgm:cxn modelId="{E31EB699-04E8-4F7D-8CD6-7243E15E497D}" type="presOf" srcId="{C5D9B04F-6406-4405-BF0D-3A68065EC991}" destId="{35C36A91-9A68-4344-ADCB-EED9E24B54B8}" srcOrd="0" destOrd="0" presId="urn:microsoft.com/office/officeart/2005/8/layout/hList7"/>
    <dgm:cxn modelId="{BBA27DEB-0804-4B29-8B5C-739C79A12C68}" type="presOf" srcId="{951D87BE-B535-4402-BC57-4391EF00BFEA}" destId="{D3C5DF03-B100-4A1D-AD08-0596D6CE734C}" srcOrd="1" destOrd="0" presId="urn:microsoft.com/office/officeart/2005/8/layout/hList7"/>
    <dgm:cxn modelId="{066F3CEC-3365-4EA8-B656-1D6BB71D10F3}" type="presParOf" srcId="{35C36A91-9A68-4344-ADCB-EED9E24B54B8}" destId="{411622AC-2796-4EFF-B40D-DD19F82E2F7F}" srcOrd="0" destOrd="0" presId="urn:microsoft.com/office/officeart/2005/8/layout/hList7"/>
    <dgm:cxn modelId="{58C61354-A452-4A92-962B-C16F25DDEC5C}" type="presParOf" srcId="{35C36A91-9A68-4344-ADCB-EED9E24B54B8}" destId="{67DFCD2F-3433-426D-A93B-006784D508E8}" srcOrd="1" destOrd="0" presId="urn:microsoft.com/office/officeart/2005/8/layout/hList7"/>
    <dgm:cxn modelId="{241AC3BC-6404-47C7-9C91-B4D5CDAA4596}" type="presParOf" srcId="{67DFCD2F-3433-426D-A93B-006784D508E8}" destId="{A797464D-B107-4822-AEAD-E58B8F0E2E11}" srcOrd="0" destOrd="0" presId="urn:microsoft.com/office/officeart/2005/8/layout/hList7"/>
    <dgm:cxn modelId="{319FAEA5-F180-404C-A2F5-87C2AF7E6D32}" type="presParOf" srcId="{A797464D-B107-4822-AEAD-E58B8F0E2E11}" destId="{6C609352-A577-46CC-9BBE-DA500B134106}" srcOrd="0" destOrd="0" presId="urn:microsoft.com/office/officeart/2005/8/layout/hList7"/>
    <dgm:cxn modelId="{B12D4D22-017E-47BD-BE6A-3954E291F459}" type="presParOf" srcId="{A797464D-B107-4822-AEAD-E58B8F0E2E11}" destId="{6F2BFE69-FB33-47CA-A69F-0E08C22CC1E5}" srcOrd="1" destOrd="0" presId="urn:microsoft.com/office/officeart/2005/8/layout/hList7"/>
    <dgm:cxn modelId="{92B8DEB6-33F5-4F87-8BD6-692D06BA73C8}" type="presParOf" srcId="{A797464D-B107-4822-AEAD-E58B8F0E2E11}" destId="{C1DA7CCF-1A21-4377-8490-716CE4526BEE}" srcOrd="2" destOrd="0" presId="urn:microsoft.com/office/officeart/2005/8/layout/hList7"/>
    <dgm:cxn modelId="{903699BD-70F4-416E-B2EE-7374068AB372}" type="presParOf" srcId="{A797464D-B107-4822-AEAD-E58B8F0E2E11}" destId="{7151D02E-6190-4429-BAA3-8C93860497EF}" srcOrd="3" destOrd="0" presId="urn:microsoft.com/office/officeart/2005/8/layout/hList7"/>
    <dgm:cxn modelId="{5CB28C5D-F8D8-4A11-943B-D6245B24B3FC}" type="presParOf" srcId="{67DFCD2F-3433-426D-A93B-006784D508E8}" destId="{2F609D7E-B206-42B9-9F4F-A79A95683087}" srcOrd="1" destOrd="0" presId="urn:microsoft.com/office/officeart/2005/8/layout/hList7"/>
    <dgm:cxn modelId="{43940C6E-4B16-422F-9428-5B132092EBF0}" type="presParOf" srcId="{67DFCD2F-3433-426D-A93B-006784D508E8}" destId="{F02781FD-BEC6-4F72-BB3F-6AA90CAE380A}" srcOrd="2" destOrd="0" presId="urn:microsoft.com/office/officeart/2005/8/layout/hList7"/>
    <dgm:cxn modelId="{14942C4B-3FB2-467B-B0CC-8552103C4A54}" type="presParOf" srcId="{F02781FD-BEC6-4F72-BB3F-6AA90CAE380A}" destId="{763D16F6-7CE0-436E-A7DA-6B7F59A9F253}" srcOrd="0" destOrd="0" presId="urn:microsoft.com/office/officeart/2005/8/layout/hList7"/>
    <dgm:cxn modelId="{16650B31-468B-4405-B0CE-47AD14B9D6CE}" type="presParOf" srcId="{F02781FD-BEC6-4F72-BB3F-6AA90CAE380A}" destId="{549341B6-4B47-485E-A6B6-675EB45AEDA4}" srcOrd="1" destOrd="0" presId="urn:microsoft.com/office/officeart/2005/8/layout/hList7"/>
    <dgm:cxn modelId="{F8E63CA1-7A4C-41D3-92AD-ABA26A2E48A9}" type="presParOf" srcId="{F02781FD-BEC6-4F72-BB3F-6AA90CAE380A}" destId="{397D1444-5C94-447F-9563-B3736548134C}" srcOrd="2" destOrd="0" presId="urn:microsoft.com/office/officeart/2005/8/layout/hList7"/>
    <dgm:cxn modelId="{459B6723-1EB9-43D0-9822-D3133B4B5DC6}" type="presParOf" srcId="{F02781FD-BEC6-4F72-BB3F-6AA90CAE380A}" destId="{E6A23B85-0643-4A08-BDA9-273AEF3280D3}" srcOrd="3" destOrd="0" presId="urn:microsoft.com/office/officeart/2005/8/layout/hList7"/>
    <dgm:cxn modelId="{477E9FA1-0008-414B-A771-C984EBBC96AF}" type="presParOf" srcId="{67DFCD2F-3433-426D-A93B-006784D508E8}" destId="{81A1570F-3D51-49AC-BDE4-5807C3146C93}" srcOrd="3" destOrd="0" presId="urn:microsoft.com/office/officeart/2005/8/layout/hList7"/>
    <dgm:cxn modelId="{6195532D-1911-4E14-A534-4A7ED1446D51}" type="presParOf" srcId="{67DFCD2F-3433-426D-A93B-006784D508E8}" destId="{0A2F0EBB-FD52-447E-BD91-DF3C5536E0E6}" srcOrd="4" destOrd="0" presId="urn:microsoft.com/office/officeart/2005/8/layout/hList7"/>
    <dgm:cxn modelId="{47498420-821E-4694-B594-42AB150A6F7B}" type="presParOf" srcId="{0A2F0EBB-FD52-447E-BD91-DF3C5536E0E6}" destId="{B5A5985B-FDC1-45E6-B4C6-358F82125480}" srcOrd="0" destOrd="0" presId="urn:microsoft.com/office/officeart/2005/8/layout/hList7"/>
    <dgm:cxn modelId="{A4D8AA86-B2A1-4A21-92A0-42C781ED3D17}" type="presParOf" srcId="{0A2F0EBB-FD52-447E-BD91-DF3C5536E0E6}" destId="{D3C5DF03-B100-4A1D-AD08-0596D6CE734C}" srcOrd="1" destOrd="0" presId="urn:microsoft.com/office/officeart/2005/8/layout/hList7"/>
    <dgm:cxn modelId="{3FF02F16-DF3F-43B2-954C-5F8BF7BF5199}" type="presParOf" srcId="{0A2F0EBB-FD52-447E-BD91-DF3C5536E0E6}" destId="{9F8EDEB1-D4FE-4161-966F-7D9C305994FF}" srcOrd="2" destOrd="0" presId="urn:microsoft.com/office/officeart/2005/8/layout/hList7"/>
    <dgm:cxn modelId="{30C2DA1D-A189-45C3-80E3-E18AB23EA95D}" type="presParOf" srcId="{0A2F0EBB-FD52-447E-BD91-DF3C5536E0E6}" destId="{65BB3609-CBF1-4ADD-81AA-87673A4684A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09352-A577-46CC-9BBE-DA500B134106}">
      <dsp:nvSpPr>
        <dsp:cNvPr id="0" name=""/>
        <dsp:cNvSpPr/>
      </dsp:nvSpPr>
      <dsp:spPr>
        <a:xfrm>
          <a:off x="2072" y="0"/>
          <a:ext cx="3224580" cy="32190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LABORATÓRIOS</a:t>
          </a:r>
          <a:endParaRPr lang="pt-BR" sz="3400" kern="1200" dirty="0"/>
        </a:p>
      </dsp:txBody>
      <dsp:txXfrm>
        <a:off x="2072" y="1287611"/>
        <a:ext cx="3224580" cy="1287611"/>
      </dsp:txXfrm>
    </dsp:sp>
    <dsp:sp modelId="{7151D02E-6190-4429-BAA3-8C93860497EF}">
      <dsp:nvSpPr>
        <dsp:cNvPr id="0" name=""/>
        <dsp:cNvSpPr/>
      </dsp:nvSpPr>
      <dsp:spPr>
        <a:xfrm>
          <a:off x="1078394" y="193141"/>
          <a:ext cx="1071936" cy="10719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D16F6-7CE0-436E-A7DA-6B7F59A9F253}">
      <dsp:nvSpPr>
        <dsp:cNvPr id="0" name=""/>
        <dsp:cNvSpPr/>
      </dsp:nvSpPr>
      <dsp:spPr>
        <a:xfrm>
          <a:off x="3323391" y="0"/>
          <a:ext cx="3224580" cy="3219028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AUTOMAÇÃO</a:t>
          </a:r>
          <a:endParaRPr lang="pt-BR" sz="3400" kern="1200" dirty="0"/>
        </a:p>
      </dsp:txBody>
      <dsp:txXfrm>
        <a:off x="3323391" y="1287611"/>
        <a:ext cx="3224580" cy="1287611"/>
      </dsp:txXfrm>
    </dsp:sp>
    <dsp:sp modelId="{E6A23B85-0643-4A08-BDA9-273AEF3280D3}">
      <dsp:nvSpPr>
        <dsp:cNvPr id="0" name=""/>
        <dsp:cNvSpPr/>
      </dsp:nvSpPr>
      <dsp:spPr>
        <a:xfrm>
          <a:off x="4399713" y="193141"/>
          <a:ext cx="1071936" cy="107193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5985B-FDC1-45E6-B4C6-358F82125480}">
      <dsp:nvSpPr>
        <dsp:cNvPr id="0" name=""/>
        <dsp:cNvSpPr/>
      </dsp:nvSpPr>
      <dsp:spPr>
        <a:xfrm>
          <a:off x="6644709" y="0"/>
          <a:ext cx="3224580" cy="321902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SIMULADORES</a:t>
          </a:r>
          <a:endParaRPr lang="pt-BR" sz="3400" kern="1200" dirty="0"/>
        </a:p>
      </dsp:txBody>
      <dsp:txXfrm>
        <a:off x="6644709" y="1287611"/>
        <a:ext cx="3224580" cy="1287611"/>
      </dsp:txXfrm>
    </dsp:sp>
    <dsp:sp modelId="{65BB3609-CBF1-4ADD-81AA-87673A4684A8}">
      <dsp:nvSpPr>
        <dsp:cNvPr id="0" name=""/>
        <dsp:cNvSpPr/>
      </dsp:nvSpPr>
      <dsp:spPr>
        <a:xfrm>
          <a:off x="7721031" y="193141"/>
          <a:ext cx="1071936" cy="107193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622AC-2796-4EFF-B40D-DD19F82E2F7F}">
      <dsp:nvSpPr>
        <dsp:cNvPr id="0" name=""/>
        <dsp:cNvSpPr/>
      </dsp:nvSpPr>
      <dsp:spPr>
        <a:xfrm>
          <a:off x="394854" y="2575222"/>
          <a:ext cx="9081653" cy="482854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CA77F-026F-40B1-8F53-FCAA360AB480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C07EA-06A6-41E3-A477-FF1B8E91C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73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- Preferência do aluno por jogo: Em uma pesquisa realizada por </a:t>
            </a:r>
            <a:r>
              <a:rPr lang="pt-BR" dirty="0" err="1" smtClean="0"/>
              <a:t>Grey</a:t>
            </a:r>
            <a:r>
              <a:rPr lang="pt-BR" dirty="0" smtClean="0"/>
              <a:t> (1973), estudantes relacionaram os jogos como o mais interessante instrumento de repasse de informações. </a:t>
            </a:r>
            <a:r>
              <a:rPr lang="pt-BR" dirty="0" err="1" smtClean="0"/>
              <a:t>Dauenes</a:t>
            </a:r>
            <a:r>
              <a:rPr lang="pt-BR" dirty="0" smtClean="0"/>
              <a:t> (1974) resumiu a popularidade do jogo "uma vez que um aluno foi desafiado pelo espírito competitivo da simulação as suas próprias ações e dos outros participantes servirá para expandir seu conhecimento e a compreensão da empresa como um todo". </a:t>
            </a:r>
          </a:p>
          <a:p>
            <a:r>
              <a:rPr lang="pt-BR" dirty="0" smtClean="0"/>
              <a:t>B - Jogo como uma ferramenta de pesquisa: Através dos anos , o número de estudos usando a simulação como um meio de pesquisa tem crescido constantemente (Klein, 1984). Um dos primeiros estudos e provavelmente o mais conhecido é baseado no problema do prisioneiro, onde se utilizou o jogo para examina o comportamento das mulheres contra os homens em situações de conflito. Cita-se algumas áreas onde estão se desenvolvendo pesquisas utilizando-se a simulação: avaliação igual (par), interação do papel, análise do plano, comportamento na tomada de decisão, comportamento de crise, controle do lugar, métodos quantitativos, dentre outros. </a:t>
            </a:r>
          </a:p>
          <a:p>
            <a:r>
              <a:rPr lang="pt-BR" dirty="0" smtClean="0"/>
              <a:t>C - A percepção do aluno em ter eficácia: Os estudos realizados acerca da percepção dos alunos da eficácia do jogo geralmente apresenta resultados favoráveis. No estudo de </a:t>
            </a:r>
            <a:r>
              <a:rPr lang="pt-BR" dirty="0" err="1" smtClean="0"/>
              <a:t>Siggesc</a:t>
            </a:r>
            <a:r>
              <a:rPr lang="pt-BR" dirty="0" smtClean="0"/>
              <a:t> (1982), 92% dos alunos relataram a experiência da simulação como moderada ou mais alta em valor. Resultados similares foram encontrados por Anderson &amp; </a:t>
            </a:r>
            <a:r>
              <a:rPr lang="pt-BR" dirty="0" err="1" smtClean="0"/>
              <a:t>Woodhouse</a:t>
            </a:r>
            <a:r>
              <a:rPr lang="pt-BR" dirty="0" smtClean="0"/>
              <a:t> (1984), </a:t>
            </a:r>
            <a:r>
              <a:rPr lang="pt-BR" dirty="0" err="1" smtClean="0"/>
              <a:t>Lill</a:t>
            </a:r>
            <a:r>
              <a:rPr lang="pt-BR" dirty="0" smtClean="0"/>
              <a:t> &amp; </a:t>
            </a:r>
            <a:r>
              <a:rPr lang="pt-BR" dirty="0" err="1" smtClean="0"/>
              <a:t>Dopplet</a:t>
            </a:r>
            <a:r>
              <a:rPr lang="pt-BR" dirty="0" smtClean="0"/>
              <a:t> (1966). No Brasil, a empresa Soluções Empresariais, quantificou índices de aprendizado do jogo nos mesmo padrões americanos. </a:t>
            </a:r>
          </a:p>
          <a:p>
            <a:r>
              <a:rPr lang="pt-BR" dirty="0" smtClean="0"/>
              <a:t>D - Correlação entre atuação e habilidade: outro conjunto de estudos atenta para mostrar uma correlação entre a atuação na simulação e outro indicador de habilidade do estudante (média de pontos da série, etc..). Existe muita discordância neste tema, uma vez que os instrumentos de testes não estão bem desenvolvidos. O que se constatou é que as empresas organizadas e que gerenciaram suas empresas dentro da estratégia, possuem, </a:t>
            </a:r>
            <a:r>
              <a:rPr lang="pt-BR" dirty="0" err="1" smtClean="0"/>
              <a:t>invariavelrnente</a:t>
            </a:r>
            <a:r>
              <a:rPr lang="pt-BR" dirty="0" smtClean="0"/>
              <a:t> maiores chances de bom desempenho. </a:t>
            </a:r>
          </a:p>
          <a:p>
            <a:r>
              <a:rPr lang="pt-BR" dirty="0" smtClean="0"/>
              <a:t>E - Interesse e Motivação: Assuntos considerados importantes no processo pedagógico., Vários pesquisadores encontraram que a satisfação do aluno era mais alta com a metodologia de simulação do que com leituras e casos de estudo (</a:t>
            </a:r>
            <a:r>
              <a:rPr lang="pt-BR" dirty="0" err="1" smtClean="0"/>
              <a:t>Brennesthal</a:t>
            </a:r>
            <a:r>
              <a:rPr lang="pt-BR" dirty="0" smtClean="0"/>
              <a:t> e </a:t>
            </a:r>
            <a:r>
              <a:rPr lang="pt-BR" dirty="0" err="1" smtClean="0"/>
              <a:t>Cantaneflo</a:t>
            </a:r>
            <a:r>
              <a:rPr lang="pt-BR" dirty="0" smtClean="0"/>
              <a:t>, 1977; </a:t>
            </a:r>
            <a:r>
              <a:rPr lang="pt-BR" dirty="0" err="1" smtClean="0"/>
              <a:t>Fritzsche</a:t>
            </a:r>
            <a:r>
              <a:rPr lang="pt-BR" dirty="0" smtClean="0"/>
              <a:t>, 1975; </a:t>
            </a:r>
            <a:r>
              <a:rPr lang="pt-BR" dirty="0" err="1" smtClean="0"/>
              <a:t>Cott</a:t>
            </a:r>
            <a:r>
              <a:rPr lang="pt-BR" dirty="0" smtClean="0"/>
              <a:t>, 1977). </a:t>
            </a:r>
          </a:p>
          <a:p>
            <a:r>
              <a:rPr lang="pt-BR" dirty="0" smtClean="0"/>
              <a:t>F - Eficácia como arma de ensino: Esta área representa a maior controvérsia dos jogos de simulação estratégica. Vários pesquisadores, entre eles Wolfe (1985), atestam que muitos estudantes-usuários administram de acordo com defeitos e refutação da teoria de ensino. Os estudos mais importantes realizados foram de </a:t>
            </a:r>
            <a:r>
              <a:rPr lang="pt-BR" dirty="0" err="1" smtClean="0"/>
              <a:t>Sculli</a:t>
            </a:r>
            <a:r>
              <a:rPr lang="pt-BR" dirty="0" smtClean="0"/>
              <a:t> (1986) que apresenta uma estrutura para o projeto de jogos usando três sistemas: físico, financeiro e ambiente externo. O estudo de Klein e Hamilton (1990) baseou-se em pegar dois estudantes para jogar dois jogos diferentes </a:t>
            </a:r>
            <a:r>
              <a:rPr lang="pt-BR" dirty="0" err="1" smtClean="0"/>
              <a:t>seqüencialmente</a:t>
            </a:r>
            <a:r>
              <a:rPr lang="pt-BR" dirty="0" smtClean="0"/>
              <a:t>, para ver se o aprendizado conseguido em urna simulação poderia ser utilizado para melhorar a atuação em um segundo ambiente de tomada de decisão, e isto realmente aconteceu. Cada estudo parece acrescentar ao consenso de que a simulação estratégica representa um meio pedagógico e sólido de aprendizagem.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7EA-06A6-41E3-A477-FF1B8E91CAE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28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95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08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34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84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19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87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7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36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49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25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71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CF25-6CF3-44A9-B10E-B894DA4CD9EC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5A28-F1CA-40F4-8237-9A84086A2F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11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anes.Tomelin@unicesumar.edu.br" TargetMode="External"/><Relationship Id="rId2" Type="http://schemas.openxmlformats.org/officeDocument/2006/relationships/hyperlink" Target="mailto:janesft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Geh21A5jw" TargetMode="External"/><Relationship Id="rId2" Type="http://schemas.openxmlformats.org/officeDocument/2006/relationships/hyperlink" Target="https://pt.wikipedia.org/wiki/L%C3%ADngua_latin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4837" y="28957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cap="all" dirty="0"/>
              <a:t>INVESTIR EM AUTOMAÇÃO TRARIA MAIS BENEFÍCIOS PARA A APRENDIZAGEM E PARA OS NEGÓCIOS EM EAD?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634837" y="5430839"/>
            <a:ext cx="9144000" cy="165576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Prof. Janes Fidélis Tomelin</a:t>
            </a: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5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509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i="1" dirty="0"/>
              <a:t>A utilização de computadores e recursos multimídia na aprendizagem pode favorecer o surgimento de </a:t>
            </a:r>
            <a:r>
              <a:rPr lang="pt-BR" sz="4000" i="1" dirty="0" smtClean="0"/>
              <a:t>ideias</a:t>
            </a:r>
            <a:r>
              <a:rPr lang="pt-BR" sz="4000" i="1" dirty="0"/>
              <a:t>, emoções, atitudes e habilidades, as quais propiciam uma relação cognitiva e interativa dos estudantes com o objeto de </a:t>
            </a:r>
            <a:r>
              <a:rPr lang="pt-BR" sz="4000" i="1" dirty="0" smtClean="0"/>
              <a:t>conhecimento. </a:t>
            </a:r>
            <a:r>
              <a:rPr lang="pt-BR" sz="4000" i="1" dirty="0"/>
              <a:t>(VALENTE, 1993)</a:t>
            </a:r>
          </a:p>
        </p:txBody>
      </p:sp>
    </p:spTree>
    <p:extLst>
      <p:ext uri="{BB962C8B-B14F-4D97-AF65-F5344CB8AC3E}">
        <p14:creationId xmlns:p14="http://schemas.microsoft.com/office/powerpoint/2010/main" val="100778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2567" y="1574339"/>
            <a:ext cx="10515600" cy="1325563"/>
          </a:xfrm>
        </p:spPr>
        <p:txBody>
          <a:bodyPr/>
          <a:lstStyle/>
          <a:p>
            <a:r>
              <a:rPr lang="pt-BR" b="1" dirty="0" smtClean="0"/>
              <a:t>Aprendizagem por simuladores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00" y="2489711"/>
            <a:ext cx="4651242" cy="4351338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70603"/>
            <a:ext cx="4447309" cy="318955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4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9655" y="1721289"/>
            <a:ext cx="10515600" cy="1325563"/>
          </a:xfrm>
        </p:spPr>
        <p:txBody>
          <a:bodyPr/>
          <a:lstStyle/>
          <a:p>
            <a:r>
              <a:rPr lang="pt-BR" b="1" dirty="0" smtClean="0"/>
              <a:t>SIMULAÇÃO ESTRATÉGICA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9655" y="2943488"/>
            <a:ext cx="10515600" cy="4351338"/>
          </a:xfrm>
        </p:spPr>
        <p:txBody>
          <a:bodyPr/>
          <a:lstStyle/>
          <a:p>
            <a:r>
              <a:rPr lang="pt-BR" dirty="0" smtClean="0"/>
              <a:t>Para Klein </a:t>
            </a:r>
            <a:r>
              <a:rPr lang="pt-BR" dirty="0"/>
              <a:t>(1980), a simulação estratégica </a:t>
            </a:r>
            <a:r>
              <a:rPr lang="pt-BR" dirty="0" smtClean="0"/>
              <a:t>ganhou o meio acadêmico por conta da:</a:t>
            </a:r>
          </a:p>
          <a:p>
            <a:pPr lvl="1"/>
            <a:r>
              <a:rPr lang="pt-BR" dirty="0"/>
              <a:t>Preferência do aluno por </a:t>
            </a:r>
            <a:r>
              <a:rPr lang="pt-BR" dirty="0" smtClean="0"/>
              <a:t>jogo</a:t>
            </a:r>
          </a:p>
          <a:p>
            <a:pPr lvl="1"/>
            <a:r>
              <a:rPr lang="pt-BR" dirty="0"/>
              <a:t>Jogo como uma ferramenta de </a:t>
            </a:r>
            <a:r>
              <a:rPr lang="pt-BR" dirty="0" smtClean="0"/>
              <a:t>pesquisa</a:t>
            </a:r>
          </a:p>
          <a:p>
            <a:pPr lvl="1"/>
            <a:r>
              <a:rPr lang="pt-BR" dirty="0"/>
              <a:t>A percepção do aluno em ter </a:t>
            </a:r>
            <a:r>
              <a:rPr lang="pt-BR" dirty="0" smtClean="0"/>
              <a:t>eficácia</a:t>
            </a:r>
          </a:p>
          <a:p>
            <a:pPr lvl="1"/>
            <a:r>
              <a:rPr lang="pt-BR" dirty="0"/>
              <a:t>Correlação entre atuação e </a:t>
            </a:r>
            <a:r>
              <a:rPr lang="pt-BR" dirty="0" smtClean="0"/>
              <a:t>habilidade</a:t>
            </a:r>
          </a:p>
          <a:p>
            <a:pPr lvl="1"/>
            <a:r>
              <a:rPr lang="pt-BR" dirty="0"/>
              <a:t>Interesse e </a:t>
            </a:r>
            <a:r>
              <a:rPr lang="pt-BR" dirty="0" smtClean="0"/>
              <a:t>Motivação</a:t>
            </a:r>
          </a:p>
          <a:p>
            <a:pPr lvl="1"/>
            <a:r>
              <a:rPr lang="pt-BR" dirty="0"/>
              <a:t>Eficácia como arma de </a:t>
            </a:r>
            <a:r>
              <a:rPr lang="pt-BR" dirty="0" smtClean="0"/>
              <a:t>ensino</a:t>
            </a:r>
          </a:p>
          <a:p>
            <a:pPr marL="457200" lvl="1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9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3383" y="1795090"/>
            <a:ext cx="9144000" cy="2387600"/>
          </a:xfrm>
        </p:spPr>
        <p:txBody>
          <a:bodyPr>
            <a:noAutofit/>
          </a:bodyPr>
          <a:lstStyle/>
          <a:p>
            <a:r>
              <a:rPr lang="pt-BR" sz="4000" b="1" cap="all" dirty="0"/>
              <a:t>INVESTIR EM AUTOMAÇÃO TRARIA MAIS BENEFÍCIOS PARA A APRENDIZAGEM E PARA OS NEGÓCIOS EM EAD? </a:t>
            </a:r>
            <a:endParaRPr lang="pt-BR" sz="4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450258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sz="3200" dirty="0" smtClean="0"/>
              <a:t>Prof. Janes Fidélis Tomelin</a:t>
            </a:r>
          </a:p>
          <a:p>
            <a:r>
              <a:rPr lang="pt-BR" sz="3200" dirty="0" smtClean="0">
                <a:hlinkClick r:id="rId2"/>
              </a:rPr>
              <a:t>janesft@gmail.com</a:t>
            </a:r>
            <a:endParaRPr lang="pt-BR" sz="3200" dirty="0" smtClean="0"/>
          </a:p>
          <a:p>
            <a:r>
              <a:rPr lang="pt-BR" sz="3200" dirty="0" smtClean="0">
                <a:hlinkClick r:id="rId3"/>
              </a:rPr>
              <a:t>janes.tomelin@unicesumar.edu.br</a:t>
            </a:r>
            <a:endParaRPr lang="pt-BR" sz="3200" dirty="0" smtClean="0"/>
          </a:p>
          <a:p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4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Klein, R. D. An empirical </a:t>
            </a:r>
            <a:r>
              <a:rPr lang="en-US" dirty="0" err="1"/>
              <a:t>evoluation</a:t>
            </a:r>
            <a:r>
              <a:rPr lang="en-US" dirty="0"/>
              <a:t> of the effectiveness of a simulation game in teaching </a:t>
            </a:r>
            <a:r>
              <a:rPr lang="en-US" dirty="0" err="1"/>
              <a:t>internacional</a:t>
            </a:r>
            <a:r>
              <a:rPr lang="en-US" dirty="0"/>
              <a:t> business. Georgia: Doctoral dissertation, 1980. </a:t>
            </a:r>
            <a:endParaRPr lang="pt-BR" dirty="0"/>
          </a:p>
          <a:p>
            <a:r>
              <a:rPr lang="pt-BR" dirty="0"/>
              <a:t>VALENTE, José Armando. Por que o computador na Educação. In Computadores e conhecimento: repensando a educação. Campinas: Universidade Estadual de Campinas – UNICAMP, 1993.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8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4216"/>
            <a:ext cx="10515600" cy="1325563"/>
          </a:xfrm>
        </p:spPr>
        <p:txBody>
          <a:bodyPr/>
          <a:lstStyle/>
          <a:p>
            <a:r>
              <a:rPr lang="pt-BR" dirty="0" smtClean="0"/>
              <a:t>AUTOMAÇÃO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864716"/>
            <a:ext cx="10515600" cy="4351338"/>
          </a:xfrm>
        </p:spPr>
        <p:txBody>
          <a:bodyPr/>
          <a:lstStyle/>
          <a:p>
            <a:r>
              <a:rPr lang="pt-BR" dirty="0"/>
              <a:t>D</a:t>
            </a:r>
            <a:r>
              <a:rPr lang="pt-BR" dirty="0" smtClean="0"/>
              <a:t>o</a:t>
            </a:r>
            <a:r>
              <a:rPr lang="pt-BR" dirty="0"/>
              <a:t> </a:t>
            </a:r>
            <a:r>
              <a:rPr lang="pt-BR" dirty="0">
                <a:hlinkClick r:id="rId2" tooltip="Língua latina"/>
              </a:rPr>
              <a:t>latim</a:t>
            </a:r>
            <a:r>
              <a:rPr lang="pt-BR" dirty="0"/>
              <a:t> </a:t>
            </a:r>
            <a:r>
              <a:rPr lang="pt-BR" b="1" i="1" dirty="0" err="1"/>
              <a:t>Automatus</a:t>
            </a:r>
            <a:r>
              <a:rPr lang="pt-BR" dirty="0"/>
              <a:t>, que significa mover-se por </a:t>
            </a:r>
            <a:r>
              <a:rPr lang="pt-BR" dirty="0" smtClean="0"/>
              <a:t>si.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614093" y="4135282"/>
            <a:ext cx="7305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hlinkClick r:id="rId3"/>
              </a:rPr>
              <a:t>https://</a:t>
            </a:r>
            <a:r>
              <a:rPr lang="pt-BR" sz="2400" dirty="0" smtClean="0">
                <a:hlinkClick r:id="rId3"/>
              </a:rPr>
              <a:t>www.youtube.com/watch?v=nmGeh21A5jw</a:t>
            </a:r>
            <a:endParaRPr lang="pt-BR" sz="2400" dirty="0" smtClean="0"/>
          </a:p>
          <a:p>
            <a:endParaRPr lang="pt-BR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5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75276"/>
            <a:ext cx="10515600" cy="1325563"/>
          </a:xfrm>
        </p:spPr>
        <p:txBody>
          <a:bodyPr/>
          <a:lstStyle/>
          <a:p>
            <a:r>
              <a:rPr lang="pt-BR" b="1" dirty="0" smtClean="0"/>
              <a:t>A AUTOMAÇÃO SERÁ UMA INOVAÇÃO?</a:t>
            </a:r>
            <a:endParaRPr lang="pt-BR" b="1" dirty="0"/>
          </a:p>
        </p:txBody>
      </p:sp>
      <p:pic>
        <p:nvPicPr>
          <p:cNvPr id="1026" name="Picture 2" descr="Como a inovação impulsiona a automação industri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36" y="3076148"/>
            <a:ext cx="4675909" cy="350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86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PROVOCAÇÕES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84687"/>
            <a:ext cx="10515600" cy="4351338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 smtClean="0"/>
              <a:t>POSSÍVEL </a:t>
            </a:r>
            <a:r>
              <a:rPr lang="pt-BR" dirty="0" smtClean="0"/>
              <a:t>AUTOMATIZAR TODO </a:t>
            </a:r>
            <a:r>
              <a:rPr lang="pt-BR" dirty="0" smtClean="0"/>
              <a:t>O PROCESSO DE APRENDIZAGEM</a:t>
            </a:r>
            <a:r>
              <a:rPr lang="pt-BR" dirty="0" smtClean="0"/>
              <a:t>?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95091"/>
          </a:xfrm>
          <a:prstGeom prst="rect">
            <a:avLst/>
          </a:prstGeom>
        </p:spPr>
      </p:pic>
      <p:pic>
        <p:nvPicPr>
          <p:cNvPr id="7" name="Picture 2" descr="https://capitalismoemdesencanto.files.wordpress.com/2015/09/charge-educac3a7c3a3o-latuff.jpg?w=353&amp;h=2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20" y="2731687"/>
            <a:ext cx="4929043" cy="412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22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PROVOCAÇÕES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35959"/>
            <a:ext cx="10515600" cy="4351338"/>
          </a:xfrm>
        </p:spPr>
        <p:txBody>
          <a:bodyPr/>
          <a:lstStyle/>
          <a:p>
            <a:r>
              <a:rPr lang="pt-BR" dirty="0" smtClean="0"/>
              <a:t>QUAL </a:t>
            </a:r>
            <a:r>
              <a:rPr lang="pt-BR" dirty="0" smtClean="0"/>
              <a:t>O PROPÓSITO DE SE AUTOMATIZAR A EDUCAÇÃO?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95091"/>
          </a:xfrm>
          <a:prstGeom prst="rect">
            <a:avLst/>
          </a:prstGeom>
        </p:spPr>
      </p:pic>
      <p:pic>
        <p:nvPicPr>
          <p:cNvPr id="1028" name="Picture 4" descr="Resultado de imagem para EDUCAÇÃO TAYLORIS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533" y="2658979"/>
            <a:ext cx="56864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24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PROVOCAÇÕES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PODERÁ </a:t>
            </a:r>
            <a:r>
              <a:rPr lang="pt-BR" dirty="0" smtClean="0"/>
              <a:t>UM ROBÔ EDUCAR UMA PESSOA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95091"/>
          </a:xfrm>
          <a:prstGeom prst="rect">
            <a:avLst/>
          </a:prstGeom>
        </p:spPr>
      </p:pic>
      <p:pic>
        <p:nvPicPr>
          <p:cNvPr id="5" name="Picture 4" descr="https://media.betazeta.com/fayerwayer/2009/12/robo-teacher-320x2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73" y="3112039"/>
            <a:ext cx="5033412" cy="330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g1.globo.com/Noticias/Tecnologia/foto/0,,38402212-FMM,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86" y="3103417"/>
            <a:ext cx="4841086" cy="344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3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382" y="1736725"/>
            <a:ext cx="10515600" cy="1325563"/>
          </a:xfrm>
        </p:spPr>
        <p:txBody>
          <a:bodyPr/>
          <a:lstStyle/>
          <a:p>
            <a:r>
              <a:rPr lang="pt-BR" b="1" dirty="0" smtClean="0"/>
              <a:t>OBJETIVOS </a:t>
            </a:r>
            <a:r>
              <a:rPr lang="pt-BR" b="1" dirty="0" smtClean="0"/>
              <a:t>COMUNS </a:t>
            </a:r>
            <a:r>
              <a:rPr lang="pt-BR" b="1" dirty="0" smtClean="0"/>
              <a:t>DA </a:t>
            </a:r>
            <a:r>
              <a:rPr lang="pt-BR" b="1" dirty="0" smtClean="0"/>
              <a:t>AUTOMAÇÃO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0382" y="3062288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/>
              <a:t>Aumentar a Produtividade e Escalabilidade</a:t>
            </a:r>
          </a:p>
          <a:p>
            <a:r>
              <a:rPr lang="pt-BR" dirty="0" smtClean="0"/>
              <a:t>Reduzir custos trabalhistas</a:t>
            </a:r>
          </a:p>
          <a:p>
            <a:r>
              <a:rPr lang="pt-BR" dirty="0" smtClean="0"/>
              <a:t>Ampliar a qualidade e padrão </a:t>
            </a:r>
          </a:p>
          <a:p>
            <a:r>
              <a:rPr lang="pt-BR" dirty="0" smtClean="0"/>
              <a:t>Realizar </a:t>
            </a:r>
            <a:r>
              <a:rPr lang="pt-BR" dirty="0"/>
              <a:t>operações que seriam impossíveis de controlar intelectualmente ou manualmente.</a:t>
            </a:r>
          </a:p>
          <a:p>
            <a:r>
              <a:rPr lang="pt-BR" dirty="0" smtClean="0"/>
              <a:t>Simplificar o processo de forma que o operador </a:t>
            </a:r>
            <a:r>
              <a:rPr lang="pt-BR" dirty="0"/>
              <a:t>não precise ter grande </a:t>
            </a:r>
            <a:r>
              <a:rPr lang="pt-BR" dirty="0" smtClean="0"/>
              <a:t>expertise.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07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382" y="1736725"/>
            <a:ext cx="10515600" cy="1325563"/>
          </a:xfrm>
        </p:spPr>
        <p:txBody>
          <a:bodyPr/>
          <a:lstStyle/>
          <a:p>
            <a:r>
              <a:rPr lang="pt-BR" b="1" dirty="0" smtClean="0"/>
              <a:t>UMA NOVA EQUAÇÃO</a:t>
            </a:r>
            <a:endParaRPr lang="pt-BR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5091"/>
          </a:xfrm>
          <a:prstGeom prst="rect">
            <a:avLst/>
          </a:prstGeom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434967"/>
              </p:ext>
            </p:extLst>
          </p:nvPr>
        </p:nvGraphicFramePr>
        <p:xfrm>
          <a:off x="1160318" y="3047340"/>
          <a:ext cx="9871363" cy="321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227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5091"/>
          </a:xfrm>
          <a:prstGeom prst="rect">
            <a:avLst/>
          </a:prstGeom>
        </p:spPr>
      </p:pic>
      <p:pic>
        <p:nvPicPr>
          <p:cNvPr id="3074" name="Picture 2" descr="N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073" y="1795091"/>
            <a:ext cx="7633854" cy="495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079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848</Words>
  <Application>Microsoft Office PowerPoint</Application>
  <PresentationFormat>Widescreen</PresentationFormat>
  <Paragraphs>48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INVESTIR EM AUTOMAÇÃO TRARIA MAIS BENEFÍCIOS PARA A APRENDIZAGEM E PARA OS NEGÓCIOS EM EAD? </vt:lpstr>
      <vt:lpstr>AUTOMAÇÃO</vt:lpstr>
      <vt:lpstr>A AUTOMAÇÃO SERÁ UMA INOVAÇÃO?</vt:lpstr>
      <vt:lpstr>PROVOCAÇÕES INICIAIS</vt:lpstr>
      <vt:lpstr>PROVOCAÇÕES INICIAIS</vt:lpstr>
      <vt:lpstr>PROVOCAÇÕES INICIAIS</vt:lpstr>
      <vt:lpstr>OBJETIVOS COMUNS DA AUTOMAÇÃO</vt:lpstr>
      <vt:lpstr>UMA NOVA EQUAÇÃO</vt:lpstr>
      <vt:lpstr>Apresentação do PowerPoint</vt:lpstr>
      <vt:lpstr>Apresentação do PowerPoint</vt:lpstr>
      <vt:lpstr>Aprendizagem por simuladores</vt:lpstr>
      <vt:lpstr>SIMULAÇÃO ESTRATÉGICA</vt:lpstr>
      <vt:lpstr>INVESTIR EM AUTOMAÇÃO TRARIA MAIS BENEFÍCIOS PARA A APRENDIZAGEM E PARA OS NEGÓCIOS EM EAD? 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INVESTIR EM AUTOMAÇÃO TRARIA MAIS BENEFÍCIOS PARA A APRENDIZAGEM E PARA OS NEGÓCIOS EM EAD?</dc:title>
  <dc:creator>Janes Fidélis Tomelin</dc:creator>
  <cp:lastModifiedBy>Janes Fidélis Tomelin</cp:lastModifiedBy>
  <cp:revision>13</cp:revision>
  <dcterms:created xsi:type="dcterms:W3CDTF">2017-09-13T21:39:30Z</dcterms:created>
  <dcterms:modified xsi:type="dcterms:W3CDTF">2017-09-19T14:27:46Z</dcterms:modified>
</cp:coreProperties>
</file>