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56" r:id="rId3"/>
    <p:sldId id="261" r:id="rId4"/>
    <p:sldId id="263" r:id="rId5"/>
    <p:sldId id="264" r:id="rId6"/>
    <p:sldId id="265" r:id="rId7"/>
    <p:sldId id="266" r:id="rId8"/>
    <p:sldId id="267" r:id="rId9"/>
    <p:sldId id="260" r:id="rId10"/>
    <p:sldId id="270" r:id="rId11"/>
    <p:sldId id="271" r:id="rId12"/>
    <p:sldId id="272" r:id="rId13"/>
    <p:sldId id="274" r:id="rId14"/>
    <p:sldId id="262" r:id="rId15"/>
    <p:sldId id="273" r:id="rId16"/>
    <p:sldId id="258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12B35-FB06-4D0F-A7D6-FD75344B1B02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D1482-B166-473D-AA74-602926660D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57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1482-B166-473D-AA74-602926660D1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3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1482-B166-473D-AA74-602926660D1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195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1482-B166-473D-AA74-602926660D1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118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1482-B166-473D-AA74-602926660D1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205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1482-B166-473D-AA74-602926660D1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840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1482-B166-473D-AA74-602926660D1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54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1482-B166-473D-AA74-602926660D1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10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1482-B166-473D-AA74-602926660D1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98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1482-B166-473D-AA74-602926660D1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57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1482-B166-473D-AA74-602926660D1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23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1482-B166-473D-AA74-602926660D1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560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1482-B166-473D-AA74-602926660D1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91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1482-B166-473D-AA74-602926660D1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84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1482-B166-473D-AA74-602926660D1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40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METODOLOGIAS ATIVAS NA PESQUISA JURÍDICA: O MÓDULO PREPARATÓRIO PARA MONOGRAFIA DO </a:t>
            </a:r>
            <a:r>
              <a:rPr lang="pt-BR" b="1" dirty="0" smtClean="0"/>
              <a:t>UNICURITIBA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ANA </a:t>
            </a:r>
            <a:r>
              <a:rPr lang="pt-BR" b="1" dirty="0">
                <a:solidFill>
                  <a:schemeClr val="tx1"/>
                </a:solidFill>
              </a:rPr>
              <a:t>CAROLINA CASTELLI DA SILVA - UNICURITIBA - ana.silva@unicuritiba.edu.br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CIRO FRANCISCO BURGOS FERNANDEZ - UNICURITIBA - nead@unicuritiba.edu.br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KARIME SMAKA BARBOSA RODRIGUES - UNICURITIBA - karimesmaka@gmail.com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675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6380" y="1412776"/>
            <a:ext cx="9128999" cy="57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67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457400"/>
            <a:ext cx="8784976" cy="434786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Adotou-se </a:t>
            </a:r>
            <a:r>
              <a:rPr lang="pt-BR" sz="2400" dirty="0" smtClean="0"/>
              <a:t>inicialmente a ferramenta WIKI, depois </a:t>
            </a:r>
            <a:r>
              <a:rPr lang="pt-BR" sz="2400" dirty="0"/>
              <a:t>Atividade/Tarefa  do AVA</a:t>
            </a:r>
            <a:r>
              <a:rPr lang="pt-BR" sz="2400" dirty="0" smtClean="0"/>
              <a:t>. </a:t>
            </a:r>
            <a:endParaRPr lang="pt-BR" sz="2400" dirty="0" smtClean="0"/>
          </a:p>
          <a:p>
            <a:r>
              <a:rPr lang="pt-BR" sz="2400" dirty="0" smtClean="0"/>
              <a:t>Aluno </a:t>
            </a:r>
            <a:r>
              <a:rPr lang="pt-BR" sz="2400" dirty="0"/>
              <a:t>deveria fazer a postagem dos elementos correspondentes a unidade:</a:t>
            </a:r>
          </a:p>
          <a:p>
            <a:pPr lvl="1"/>
            <a:r>
              <a:rPr lang="pt-BR" sz="2000" dirty="0"/>
              <a:t>Unidade 1: Postagem do tema, justificativa e problema</a:t>
            </a:r>
          </a:p>
          <a:p>
            <a:pPr lvl="1"/>
            <a:r>
              <a:rPr lang="pt-BR" sz="2000" dirty="0"/>
              <a:t>Unidade 2: Objetivos geral e específicos</a:t>
            </a:r>
          </a:p>
          <a:p>
            <a:pPr lvl="1"/>
            <a:r>
              <a:rPr lang="pt-BR" sz="2000" dirty="0"/>
              <a:t>Unidade 3: Metodologia, cronograma, referências e uma sugestão de sumário.</a:t>
            </a:r>
          </a:p>
          <a:p>
            <a:pPr marL="0" indent="0">
              <a:buNone/>
            </a:pPr>
            <a:r>
              <a:rPr lang="pt-BR" sz="2400" dirty="0"/>
              <a:t> 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577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67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Primeira oferta </a:t>
            </a:r>
            <a:r>
              <a:rPr lang="pt-BR" sz="2400" dirty="0"/>
              <a:t>do Módulo Preparatório de Monografia </a:t>
            </a:r>
            <a:r>
              <a:rPr lang="pt-BR" sz="2400" dirty="0" smtClean="0"/>
              <a:t>(2016/2) num </a:t>
            </a:r>
            <a:r>
              <a:rPr lang="pt-BR" sz="2400" dirty="0"/>
              <a:t>total de 283 alunos, foram 74 postagens de </a:t>
            </a:r>
            <a:r>
              <a:rPr lang="pt-BR" sz="2400" dirty="0" smtClean="0"/>
              <a:t>projetos, </a:t>
            </a:r>
            <a:r>
              <a:rPr lang="pt-BR" sz="2400" dirty="0"/>
              <a:t>ou seja, 26% do total dos alunos fizeram a postagem. </a:t>
            </a:r>
            <a:endParaRPr lang="pt-BR" sz="2400" dirty="0" smtClean="0"/>
          </a:p>
          <a:p>
            <a:r>
              <a:rPr lang="pt-BR" sz="2400" dirty="0"/>
              <a:t>P</a:t>
            </a:r>
            <a:r>
              <a:rPr lang="pt-BR" sz="2400" dirty="0" smtClean="0"/>
              <a:t>ercebeu-se </a:t>
            </a:r>
            <a:r>
              <a:rPr lang="pt-BR" sz="2400" dirty="0"/>
              <a:t>a necessidade de conversar com os alunos, apresentar o material e suas </a:t>
            </a:r>
            <a:r>
              <a:rPr lang="pt-BR" sz="2400" dirty="0" smtClean="0"/>
              <a:t>facilidades</a:t>
            </a:r>
            <a:endParaRPr lang="pt-BR" sz="2400" dirty="0" smtClean="0"/>
          </a:p>
          <a:p>
            <a:r>
              <a:rPr lang="pt-BR" sz="2400" dirty="0" smtClean="0"/>
              <a:t>Alguns </a:t>
            </a:r>
            <a:r>
              <a:rPr lang="pt-BR" sz="2400" dirty="0"/>
              <a:t>professores orientadores aderiram ao material </a:t>
            </a:r>
            <a:r>
              <a:rPr lang="pt-BR" sz="2400" dirty="0" smtClean="0"/>
              <a:t>e </a:t>
            </a:r>
            <a:r>
              <a:rPr lang="pt-BR" sz="2400" dirty="0"/>
              <a:t>incentivaram a participação de seus alunos no Ambiente Virtual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Transição de </a:t>
            </a:r>
            <a:r>
              <a:rPr lang="pt-BR" sz="2400" dirty="0"/>
              <a:t>matriz </a:t>
            </a:r>
            <a:r>
              <a:rPr lang="pt-BR" sz="2400" dirty="0" smtClean="0"/>
              <a:t>curricular.</a:t>
            </a:r>
          </a:p>
          <a:p>
            <a:r>
              <a:rPr lang="pt-BR" sz="2400" dirty="0"/>
              <a:t>Alunos </a:t>
            </a:r>
            <a:r>
              <a:rPr lang="pt-BR" sz="2400" dirty="0" smtClean="0"/>
              <a:t>avaliaram </a:t>
            </a:r>
            <a:r>
              <a:rPr lang="pt-BR" sz="2400" dirty="0"/>
              <a:t>o material desenvolvido de forma positiva.</a:t>
            </a:r>
          </a:p>
          <a:p>
            <a:r>
              <a:rPr lang="pt-BR" sz="2400" dirty="0" smtClean="0"/>
              <a:t>Situação </a:t>
            </a:r>
            <a:r>
              <a:rPr lang="pt-BR" sz="2400" dirty="0"/>
              <a:t>foi percebida pela Coordenação </a:t>
            </a:r>
            <a:r>
              <a:rPr lang="pt-BR" sz="2400" dirty="0" smtClean="0"/>
              <a:t>do Curso.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38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41322"/>
            <a:ext cx="8229600" cy="5112568"/>
          </a:xfrm>
        </p:spPr>
        <p:txBody>
          <a:bodyPr>
            <a:noAutofit/>
          </a:bodyPr>
          <a:lstStyle/>
          <a:p>
            <a:r>
              <a:rPr lang="pt-BR" sz="2400" dirty="0" smtClean="0"/>
              <a:t>Segunda </a:t>
            </a:r>
            <a:r>
              <a:rPr lang="pt-BR" sz="2400" dirty="0"/>
              <a:t>oferta do Módulo </a:t>
            </a:r>
            <a:r>
              <a:rPr lang="pt-BR" sz="2400" dirty="0" smtClean="0"/>
              <a:t>(2017/1) dos </a:t>
            </a:r>
            <a:r>
              <a:rPr lang="pt-BR" sz="2400" dirty="0"/>
              <a:t>210 participantes, 57 elaboraram seu projeto de pesquisa utilizando o módulo ofertado pelo Ambiente Virtual de Aprendizagem significando 27% do total</a:t>
            </a:r>
            <a:r>
              <a:rPr lang="pt-BR" sz="2400" dirty="0" smtClean="0"/>
              <a:t>.</a:t>
            </a:r>
          </a:p>
          <a:p>
            <a:r>
              <a:rPr lang="pt-BR" sz="2400" dirty="0"/>
              <a:t>48 professores orientadores estavam inscritos no módulo  </a:t>
            </a:r>
            <a:r>
              <a:rPr lang="pt-BR" sz="2400" dirty="0" smtClean="0"/>
              <a:t>e 4 </a:t>
            </a:r>
            <a:r>
              <a:rPr lang="pt-BR" sz="2400" dirty="0"/>
              <a:t>deles realizaram o acompanhamento dos projetos de pesquisa de seus orientandos pelo AVA. </a:t>
            </a:r>
            <a:endParaRPr lang="pt-BR" sz="2400" dirty="0" smtClean="0"/>
          </a:p>
          <a:p>
            <a:r>
              <a:rPr lang="pt-BR" sz="2400" dirty="0" smtClean="0"/>
              <a:t>3 </a:t>
            </a:r>
            <a:r>
              <a:rPr lang="pt-BR" sz="2400" dirty="0"/>
              <a:t>deles possuem mais de 20 anos de docência no UNICURITIBA, e estão acima dos 65 anos de idade (um deles especificamente com 78 anos). 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644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Na terceira oferta (2017/2) encerrada após a apresentação do artigo, dos 341 alunos inscritos 140 fizeram todo o processo de orientação da escrita acadêmica do Projeto de Pesquisa pelo AVA, representando 41% do total o que mostra um crescimento significativo mas ainda não o </a:t>
            </a:r>
            <a:r>
              <a:rPr lang="pt-BR" dirty="0" smtClean="0"/>
              <a:t>ideal</a:t>
            </a:r>
          </a:p>
          <a:p>
            <a:r>
              <a:rPr lang="pt-BR" dirty="0" smtClean="0"/>
              <a:t>P</a:t>
            </a:r>
            <a:r>
              <a:rPr lang="pt-BR" dirty="0" smtClean="0"/>
              <a:t>róximos </a:t>
            </a:r>
            <a:r>
              <a:rPr lang="pt-BR" dirty="0"/>
              <a:t>passos incluem uma abordagem junto aos professores orientadores para valorização do módulo, com o intuito de melhorar o processo de orientação e construção da monografia, no que tange os aspectos técnicos da pesquisa, a construção de manuais informativos sobre o processo de produção, orientação e defesa da monografia, e um workshop divulgando as linhas de pesquisa, produções científicas e o material do Módulo Preparatório para a Monografia.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72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Primeiro passo no sentido de implementar as metodologias ativas no Curso de Direito.</a:t>
            </a:r>
          </a:p>
          <a:p>
            <a:r>
              <a:rPr lang="pt-BR" sz="2800" dirty="0" smtClean="0"/>
              <a:t>A </a:t>
            </a:r>
            <a:r>
              <a:rPr lang="pt-BR" sz="2800" dirty="0"/>
              <a:t>principal mudança se deu no sentido de que agora os estudantes possuem informação e também atividades a desenvolver de forma ordenada e com acompanhamento,  por meio do AVA,  permitindo assim um melhor desempenho.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Conteúdo 5"/>
          <p:cNvSpPr txBox="1">
            <a:spLocks/>
          </p:cNvSpPr>
          <p:nvPr/>
        </p:nvSpPr>
        <p:spPr>
          <a:xfrm>
            <a:off x="457200" y="1700808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03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5429" y="2636912"/>
            <a:ext cx="3132348" cy="53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400" b="1" dirty="0" smtClean="0"/>
              <a:t>OBRIGADO</a:t>
            </a:r>
            <a:endParaRPr lang="pt-BR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732757" y="1216034"/>
            <a:ext cx="8286092" cy="5576652"/>
          </a:xfrm>
        </p:spPr>
        <p:txBody>
          <a:bodyPr>
            <a:noAutofit/>
          </a:bodyPr>
          <a:lstStyle/>
          <a:p>
            <a:r>
              <a:rPr lang="pt-BR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 Centro Universitário Curitiba – UNICURITIBA tem 67 anos de experiência no ensino do Direito. </a:t>
            </a:r>
            <a:endParaRPr lang="pt-BR" sz="24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É característica  da </a:t>
            </a:r>
            <a:r>
              <a:rPr lang="pt-BR" sz="24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IES</a:t>
            </a:r>
            <a:r>
              <a:rPr lang="pt-BR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pt-BR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qualidade de seus professores e a tradição no ensino </a:t>
            </a:r>
            <a:r>
              <a:rPr lang="pt-BR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jurídico.</a:t>
            </a:r>
          </a:p>
          <a:p>
            <a:r>
              <a:rPr lang="pt-BR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Desafios </a:t>
            </a:r>
            <a:r>
              <a:rPr lang="pt-BR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educacionais quanto </a:t>
            </a:r>
            <a:r>
              <a:rPr lang="pt-BR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às metodologias </a:t>
            </a:r>
            <a:r>
              <a:rPr lang="pt-BR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 ensino </a:t>
            </a:r>
            <a:r>
              <a:rPr lang="pt-BR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pt-BR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perfil dos alunos que </a:t>
            </a:r>
            <a:r>
              <a:rPr lang="pt-BR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ingressam </a:t>
            </a:r>
            <a:r>
              <a:rPr lang="pt-BR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na instituição</a:t>
            </a:r>
            <a:r>
              <a:rPr lang="pt-BR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tem buscado implementar metodologias diferenciadas de ensino, com foco no uso do </a:t>
            </a:r>
            <a:r>
              <a:rPr lang="pt-BR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AVA,</a:t>
            </a:r>
          </a:p>
          <a:p>
            <a:r>
              <a:rPr lang="pt-BR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Novos </a:t>
            </a:r>
            <a:r>
              <a:rPr lang="pt-BR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canais de </a:t>
            </a:r>
            <a:r>
              <a:rPr lang="pt-BR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comunicação e disseminação </a:t>
            </a:r>
            <a:r>
              <a:rPr lang="pt-BR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informação e novos </a:t>
            </a:r>
            <a:r>
              <a:rPr lang="pt-BR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espaços para discussão, interação e ampliação de conhecimentos. </a:t>
            </a:r>
            <a:endParaRPr lang="pt-BR" sz="24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4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NEAD</a:t>
            </a:r>
            <a:r>
              <a:rPr lang="pt-BR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t-BR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design educacional, produção de materiais e implantação do projeto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401" y="1216034"/>
            <a:ext cx="586408" cy="509024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pt-BR" sz="3900" dirty="0">
                <a:solidFill>
                  <a:schemeClr val="tx2"/>
                </a:solidFill>
              </a:rPr>
              <a:t>INTRODUÇÃO</a:t>
            </a:r>
          </a:p>
          <a:p>
            <a:pPr algn="ctr"/>
            <a:endParaRPr lang="pt-BR" sz="3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732757" y="1412776"/>
            <a:ext cx="8286092" cy="4608512"/>
          </a:xfrm>
        </p:spPr>
        <p:txBody>
          <a:bodyPr>
            <a:noAutofit/>
          </a:bodyPr>
          <a:lstStyle/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Identificar </a:t>
            </a:r>
            <a:r>
              <a:rPr lang="pt-BR" sz="2400" dirty="0"/>
              <a:t>a Pesquisa Científica como </a:t>
            </a:r>
            <a:r>
              <a:rPr lang="pt-BR" sz="2400" dirty="0" smtClean="0"/>
              <a:t>um dos elementos </a:t>
            </a:r>
            <a:r>
              <a:rPr lang="pt-BR" sz="2400" dirty="0"/>
              <a:t>que compõem as Metodologias </a:t>
            </a:r>
            <a:r>
              <a:rPr lang="pt-BR" sz="2400" dirty="0" smtClean="0"/>
              <a:t>Ativas</a:t>
            </a:r>
            <a:endParaRPr lang="pt-BR" sz="2400" dirty="0"/>
          </a:p>
          <a:p>
            <a:r>
              <a:rPr lang="pt-BR" sz="2400" dirty="0"/>
              <a:t>Descrever a experiência do </a:t>
            </a:r>
            <a:r>
              <a:rPr lang="pt-BR" sz="2400" dirty="0" err="1"/>
              <a:t>NEAD</a:t>
            </a:r>
            <a:r>
              <a:rPr lang="pt-BR" sz="2400" dirty="0"/>
              <a:t> UNICURITIBA na concepção da modelagem, design educacional e implantação do módulo preparatório para a monografia do curso de direito;</a:t>
            </a:r>
          </a:p>
          <a:p>
            <a:r>
              <a:rPr lang="pt-BR" sz="2400" dirty="0"/>
              <a:t>Apresentar alguns dados relevantes quanto ao uso do ambiente virtual no módulo preparatório e seus desdobramentos a partir desta experiência.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46349" y="1216034"/>
            <a:ext cx="586408" cy="525658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pt-BR" sz="3900" dirty="0" err="1">
                <a:solidFill>
                  <a:schemeClr val="tx2"/>
                </a:solidFill>
              </a:rPr>
              <a:t>OB</a:t>
            </a:r>
            <a:r>
              <a:rPr lang="pt-BR" sz="3900" dirty="0">
                <a:solidFill>
                  <a:schemeClr val="tx2"/>
                </a:solidFill>
              </a:rPr>
              <a:t> J ET I VOS</a:t>
            </a:r>
          </a:p>
          <a:p>
            <a:pPr algn="ctr"/>
            <a:endParaRPr lang="pt-BR" sz="3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281185"/>
            <a:ext cx="8839337" cy="5576652"/>
          </a:xfrm>
        </p:spPr>
        <p:txBody>
          <a:bodyPr>
            <a:noAutofit/>
          </a:bodyPr>
          <a:lstStyle/>
          <a:p>
            <a:r>
              <a:rPr lang="pt-BR" sz="2400" dirty="0" smtClean="0"/>
              <a:t>Segundo semestre 2016</a:t>
            </a:r>
            <a:r>
              <a:rPr lang="pt-BR" sz="2400" dirty="0"/>
              <a:t>, foi solicitado pela Supervisão do TCC ao Núcleo de Educação a Distância (</a:t>
            </a:r>
            <a:r>
              <a:rPr lang="pt-BR" sz="2400" dirty="0" err="1"/>
              <a:t>NEAD</a:t>
            </a:r>
            <a:r>
              <a:rPr lang="pt-BR" sz="2400" dirty="0"/>
              <a:t>) do UNICURITIBA o auxílio na operacionalização de um projeto que objetivava alterar a forma como eram realizadas as orientações na elaboração do Projeto de Pesquisa no curso de Direito. </a:t>
            </a:r>
            <a:endParaRPr lang="pt-BR" sz="2400" dirty="0" smtClean="0"/>
          </a:p>
          <a:p>
            <a:r>
              <a:rPr lang="pt-BR" sz="2400" dirty="0" smtClean="0"/>
              <a:t>Até </a:t>
            </a:r>
            <a:r>
              <a:rPr lang="pt-BR" sz="2400" dirty="0"/>
              <a:t>aquele momento, as orientações eram realizadas presencialmente em datas pré-estabelecidas. </a:t>
            </a:r>
            <a:endParaRPr lang="pt-BR" sz="2400" dirty="0" smtClean="0"/>
          </a:p>
          <a:p>
            <a:r>
              <a:rPr lang="pt-BR" sz="2400" dirty="0"/>
              <a:t>A</a:t>
            </a:r>
            <a:r>
              <a:rPr lang="pt-BR" sz="2400" dirty="0" smtClean="0"/>
              <a:t>lunos </a:t>
            </a:r>
            <a:r>
              <a:rPr lang="pt-BR" sz="2400" dirty="0"/>
              <a:t>apresentavam muitas dúvidas quanto ao início do processo – de forma geral - como escolher o professor orientador, quais eram as linhas de pesquisa do curso, como eram realizadas as orientações (metodológicas e científicas), o processo avaliativo e os prazos.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105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281185"/>
            <a:ext cx="8767329" cy="5576652"/>
          </a:xfrm>
        </p:spPr>
        <p:txBody>
          <a:bodyPr>
            <a:noAutofit/>
          </a:bodyPr>
          <a:lstStyle/>
          <a:p>
            <a:r>
              <a:rPr lang="pt-BR" sz="2400" dirty="0"/>
              <a:t>A ideia inicial era desenvolver um material informativo com essas orientações: apresentar as linhas de </a:t>
            </a:r>
            <a:r>
              <a:rPr lang="pt-BR" sz="2400" dirty="0" smtClean="0"/>
              <a:t>pesquisa, temáticas em </a:t>
            </a:r>
            <a:r>
              <a:rPr lang="pt-BR" sz="2400" dirty="0"/>
              <a:t>cada linha, horários de orientação e prazos de entrega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Na </a:t>
            </a:r>
            <a:r>
              <a:rPr lang="pt-BR" sz="2400" dirty="0"/>
              <a:t>primeira etapa </a:t>
            </a:r>
            <a:r>
              <a:rPr lang="pt-BR" sz="2400" dirty="0" smtClean="0"/>
              <a:t> </a:t>
            </a:r>
            <a:r>
              <a:rPr lang="pt-BR" sz="2400" dirty="0"/>
              <a:t>material com identidade visual inovadora e de fácil acesso para os alunos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 </a:t>
            </a:r>
            <a:r>
              <a:rPr lang="pt-BR" sz="2400" dirty="0"/>
              <a:t>O aluno visualiza os "passos" necessários para a escolha da temática </a:t>
            </a:r>
            <a:r>
              <a:rPr lang="pt-BR" sz="2400" dirty="0" smtClean="0"/>
              <a:t>- </a:t>
            </a:r>
            <a:r>
              <a:rPr lang="pt-BR" sz="2400" dirty="0"/>
              <a:t>grandes áreas do direito (1º passo), </a:t>
            </a:r>
            <a:r>
              <a:rPr lang="pt-BR" sz="2400" dirty="0" smtClean="0"/>
              <a:t>tema </a:t>
            </a:r>
            <a:r>
              <a:rPr lang="pt-BR" sz="2400" dirty="0"/>
              <a:t>de pesquisa - </a:t>
            </a:r>
            <a:r>
              <a:rPr lang="pt-BR" sz="2400" dirty="0" smtClean="0"/>
              <a:t>(</a:t>
            </a:r>
            <a:r>
              <a:rPr lang="pt-BR" sz="2400" dirty="0"/>
              <a:t>2º passo) e por fim, a escolha do orientador - </a:t>
            </a:r>
            <a:r>
              <a:rPr lang="pt-BR" sz="2400" dirty="0" smtClean="0"/>
              <a:t>(</a:t>
            </a:r>
            <a:r>
              <a:rPr lang="pt-BR" sz="2400" dirty="0"/>
              <a:t>3º passo</a:t>
            </a:r>
            <a:r>
              <a:rPr lang="pt-BR" sz="2400" dirty="0" smtClean="0"/>
              <a:t>).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605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1281185"/>
            <a:ext cx="8911345" cy="5576652"/>
          </a:xfrm>
        </p:spPr>
        <p:txBody>
          <a:bodyPr>
            <a:noAutofit/>
          </a:bodyPr>
          <a:lstStyle/>
          <a:p>
            <a:r>
              <a:rPr lang="pt-BR" sz="2400" dirty="0"/>
              <a:t>O material elaborado foi disponibilizado aos alunos que estavam habilitados (academicamente) a iniciar o projeto de pesquisa.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127943"/>
            <a:ext cx="8047249" cy="46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56230"/>
            <a:ext cx="7992888" cy="527317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155061"/>
            <a:ext cx="8767329" cy="5576652"/>
          </a:xfrm>
        </p:spPr>
        <p:txBody>
          <a:bodyPr>
            <a:noAutofit/>
          </a:bodyPr>
          <a:lstStyle/>
          <a:p>
            <a:r>
              <a:rPr lang="pt-BR" sz="2400" dirty="0"/>
              <a:t>O módulo </a:t>
            </a:r>
            <a:r>
              <a:rPr lang="pt-BR" sz="2400" dirty="0" smtClean="0"/>
              <a:t>apresentava </a:t>
            </a:r>
            <a:r>
              <a:rPr lang="pt-BR" sz="2400" dirty="0"/>
              <a:t>as subáreas de </a:t>
            </a:r>
            <a:r>
              <a:rPr lang="pt-BR" sz="2400" dirty="0" smtClean="0"/>
              <a:t>pesquisa para </a:t>
            </a:r>
            <a:r>
              <a:rPr lang="pt-BR" sz="2400" dirty="0"/>
              <a:t>auxiliar o aluno na escolha do tema de sua monografia. 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353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23528" y="1281185"/>
            <a:ext cx="8695321" cy="5576652"/>
          </a:xfrm>
        </p:spPr>
        <p:txBody>
          <a:bodyPr>
            <a:noAutofit/>
          </a:bodyPr>
          <a:lstStyle/>
          <a:p>
            <a:r>
              <a:rPr lang="pt-BR" sz="2400" dirty="0" smtClean="0"/>
              <a:t>A disponibilização </a:t>
            </a:r>
            <a:r>
              <a:rPr lang="pt-BR" sz="2400" dirty="0" smtClean="0"/>
              <a:t>da 1ª  </a:t>
            </a:r>
            <a:r>
              <a:rPr lang="pt-BR" sz="2400" dirty="0" smtClean="0"/>
              <a:t>etapa </a:t>
            </a:r>
            <a:r>
              <a:rPr lang="pt-BR" sz="2400" dirty="0" smtClean="0"/>
              <a:t>gerou </a:t>
            </a:r>
            <a:r>
              <a:rPr lang="pt-BR" sz="2400" dirty="0" smtClean="0"/>
              <a:t>um novo desafio que foi o de elaborar um espaço onde pudesse ocorrer a orientação propriamente dita da escrita do projeto de pesquisa.</a:t>
            </a:r>
          </a:p>
          <a:p>
            <a:r>
              <a:rPr lang="pt-BR" sz="2400" dirty="0" smtClean="0"/>
              <a:t>Novo </a:t>
            </a:r>
            <a:r>
              <a:rPr lang="pt-BR" sz="2400" dirty="0"/>
              <a:t>material – dessa vez com caráter pedagógico, permitindo a interação dos alunos ao participarem de fórum de dúvidas e envios de trabalho para a correção por parte de uma professora </a:t>
            </a:r>
            <a:r>
              <a:rPr lang="pt-BR" sz="2400" dirty="0" smtClean="0"/>
              <a:t>tutora</a:t>
            </a:r>
            <a:r>
              <a:rPr lang="pt-BR" sz="2400" dirty="0"/>
              <a:t> </a:t>
            </a:r>
            <a:r>
              <a:rPr lang="pt-BR" sz="2400" dirty="0" smtClean="0"/>
              <a:t>que corrigirá a escrita acadêmica do Projeto.</a:t>
            </a:r>
          </a:p>
          <a:p>
            <a:r>
              <a:rPr lang="pt-BR" sz="2400" dirty="0"/>
              <a:t>M</a:t>
            </a:r>
            <a:r>
              <a:rPr lang="pt-BR" sz="2400" dirty="0" smtClean="0"/>
              <a:t>aterial </a:t>
            </a:r>
            <a:r>
              <a:rPr lang="pt-BR" sz="2400" dirty="0"/>
              <a:t>didático, sucinto e objetivo, onde o aluno </a:t>
            </a:r>
            <a:r>
              <a:rPr lang="pt-BR" sz="2400" dirty="0" smtClean="0"/>
              <a:t>tem </a:t>
            </a:r>
            <a:r>
              <a:rPr lang="pt-BR" sz="2400" dirty="0"/>
              <a:t>acesso às definições de cada item que deve ser apresentado no projeto de pesquisa e exemplos específicos de cada área de pesquisa do curso de Direito</a:t>
            </a:r>
            <a:r>
              <a:rPr lang="pt-BR" sz="2400" dirty="0" smtClean="0"/>
              <a:t>. 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487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67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/>
          </a:bodyPr>
          <a:lstStyle/>
          <a:p>
            <a:r>
              <a:rPr lang="pt-BR" sz="2400" dirty="0"/>
              <a:t>O objetivo do material </a:t>
            </a:r>
            <a:r>
              <a:rPr lang="pt-BR" sz="2400" dirty="0" smtClean="0"/>
              <a:t>era </a:t>
            </a:r>
            <a:r>
              <a:rPr lang="pt-BR" sz="2400" dirty="0"/>
              <a:t>auxiliar no processo de orientação na escrita acadêmica e adequação do trabalho às normas da ABNT. </a:t>
            </a:r>
            <a:endParaRPr lang="pt-BR" sz="2400" dirty="0" smtClean="0"/>
          </a:p>
          <a:p>
            <a:r>
              <a:rPr lang="pt-BR" sz="2400" dirty="0" smtClean="0"/>
              <a:t>Material </a:t>
            </a:r>
            <a:r>
              <a:rPr lang="pt-BR" sz="2400" dirty="0"/>
              <a:t>didático priorizando a inserção de exemplos específicos das 4 grandes subáreas de pesquisa </a:t>
            </a:r>
            <a:r>
              <a:rPr lang="pt-BR" sz="2400" dirty="0" smtClean="0"/>
              <a:t>: </a:t>
            </a:r>
            <a:r>
              <a:rPr lang="pt-BR" sz="2400" dirty="0"/>
              <a:t>Propedêutica, Direito Público, Direito Privado e Direitos Especiais. </a:t>
            </a:r>
            <a:endParaRPr lang="pt-BR" sz="2400" dirty="0" smtClean="0"/>
          </a:p>
          <a:p>
            <a:r>
              <a:rPr lang="pt-BR" sz="2400" dirty="0" smtClean="0"/>
              <a:t>Delimitação </a:t>
            </a:r>
            <a:r>
              <a:rPr lang="pt-BR" sz="2400" dirty="0"/>
              <a:t>do tema, problematização, justificativa, objetivos gerais e específicos, procedimentos </a:t>
            </a:r>
            <a:r>
              <a:rPr lang="pt-BR" sz="2400" dirty="0" smtClean="0"/>
              <a:t>metodológicos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072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1026</Words>
  <Application>Microsoft Office PowerPoint</Application>
  <PresentationFormat>On-screen Show (4:3)</PresentationFormat>
  <Paragraphs>65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Tema do Office</vt:lpstr>
      <vt:lpstr>METODOLOGIAS ATIVAS NA PESQUISA JURÍDICA: O MÓDULO PREPARATÓRIO PARA MONOGRAFIA DO UNICURITIBA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Ciro Burgos F.</cp:lastModifiedBy>
  <cp:revision>24</cp:revision>
  <dcterms:created xsi:type="dcterms:W3CDTF">2014-07-31T15:12:21Z</dcterms:created>
  <dcterms:modified xsi:type="dcterms:W3CDTF">2017-09-19T13:48:28Z</dcterms:modified>
</cp:coreProperties>
</file>