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3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a Andrea de Oliveira" userId="ce71f4d2d559c0ce" providerId="LiveId" clId="{CA161D39-CAA5-4B73-8A62-F90B25024763}"/>
    <pc:docChg chg="undo addSld modSld">
      <pc:chgData name="Roberta Andrea de Oliveira" userId="ce71f4d2d559c0ce" providerId="LiveId" clId="{CA161D39-CAA5-4B73-8A62-F90B25024763}" dt="2017-08-21T21:21:01.387" v="166" actId="1076"/>
      <pc:docMkLst>
        <pc:docMk/>
      </pc:docMkLst>
      <pc:sldChg chg="addSp modSp add">
        <pc:chgData name="Roberta Andrea de Oliveira" userId="ce71f4d2d559c0ce" providerId="LiveId" clId="{CA161D39-CAA5-4B73-8A62-F90B25024763}" dt="2017-08-21T21:21:01.387" v="166" actId="1076"/>
        <pc:sldMkLst>
          <pc:docMk/>
          <pc:sldMk cId="1165984944" sldId="272"/>
        </pc:sldMkLst>
        <pc:spChg chg="add mod">
          <ac:chgData name="Roberta Andrea de Oliveira" userId="ce71f4d2d559c0ce" providerId="LiveId" clId="{CA161D39-CAA5-4B73-8A62-F90B25024763}" dt="2017-08-21T21:20:37.534" v="157" actId="1036"/>
          <ac:spMkLst>
            <pc:docMk/>
            <pc:sldMk cId="1165984944" sldId="272"/>
            <ac:spMk id="5" creationId="{0773D8D6-2ECF-4912-85CE-920207A9CA81}"/>
          </ac:spMkLst>
        </pc:spChg>
        <pc:spChg chg="mod">
          <ac:chgData name="Roberta Andrea de Oliveira" userId="ce71f4d2d559c0ce" providerId="LiveId" clId="{CA161D39-CAA5-4B73-8A62-F90B25024763}" dt="2017-08-21T21:21:01.387" v="166" actId="1076"/>
          <ac:spMkLst>
            <pc:docMk/>
            <pc:sldMk cId="1165984944" sldId="272"/>
            <ac:spMk id="6" creationId="{00000000-0000-0000-0000-000000000000}"/>
          </ac:spMkLst>
        </pc:spChg>
        <pc:picChg chg="mod">
          <ac:chgData name="Roberta Andrea de Oliveira" userId="ce71f4d2d559c0ce" providerId="LiveId" clId="{CA161D39-CAA5-4B73-8A62-F90B25024763}" dt="2017-08-21T21:16:39.446" v="5" actId="1076"/>
          <ac:picMkLst>
            <pc:docMk/>
            <pc:sldMk cId="1165984944" sldId="272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81E71-ED08-4812-9917-F55A2701F9DB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DAE7D-050D-4A39-9402-52C86A4D21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12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64F8F66-EA9C-4B06-9D0C-066303BDF5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assia.mazeti@eadlaureate.com.b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obertaa.oliveira@eadlaureate.com.br" TargetMode="External"/><Relationship Id="rId4" Type="http://schemas.openxmlformats.org/officeDocument/2006/relationships/hyperlink" Target="mailto:dvrocha@anhembi.b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9E697CE2-703B-4B8A-93AB-641D5C9225BA}"/>
              </a:ext>
            </a:extLst>
          </p:cNvPr>
          <p:cNvSpPr/>
          <p:nvPr/>
        </p:nvSpPr>
        <p:spPr>
          <a:xfrm>
            <a:off x="620891" y="1700808"/>
            <a:ext cx="792088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TRANSPOSIÇÃO DIDÁTICA</a:t>
            </a:r>
          </a:p>
          <a:p>
            <a:pPr algn="ctr"/>
            <a:r>
              <a:rPr lang="pt-BR" sz="40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EM UM CURSO DE GRADUAÇÃO</a:t>
            </a:r>
          </a:p>
          <a:p>
            <a:pPr algn="ctr"/>
            <a:r>
              <a:rPr lang="pt-BR" sz="40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SERVIÇO SOCIAL ON-LINE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91A59722-0FDA-4818-B088-BD982BCD4191}"/>
              </a:ext>
            </a:extLst>
          </p:cNvPr>
          <p:cNvSpPr txBox="1"/>
          <p:nvPr/>
        </p:nvSpPr>
        <p:spPr>
          <a:xfrm>
            <a:off x="179512" y="5818038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CÁSSIA MAZETI ROSSI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DEBORA VILLELA DE OLIVEIRA ROCHA</a:t>
            </a:r>
          </a:p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ROBERTA ANDREA DE OLIVEIRA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Resultado de imagem para laureate ead">
            <a:extLst>
              <a:ext uri="{FF2B5EF4-FFF2-40B4-BE49-F238E27FC236}">
                <a16:creationId xmlns:a16="http://schemas.microsoft.com/office/drawing/2014/main" xmlns="" id="{2AC54AB7-D942-478F-861B-867474A73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909675"/>
            <a:ext cx="3168352" cy="83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E740314D-56DD-46D4-8487-3F931C7149F1}"/>
              </a:ext>
            </a:extLst>
          </p:cNvPr>
          <p:cNvSpPr txBox="1"/>
          <p:nvPr/>
        </p:nvSpPr>
        <p:spPr>
          <a:xfrm>
            <a:off x="2753138" y="4233862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/>
              <a:t>Tipo: </a:t>
            </a:r>
            <a:r>
              <a:rPr lang="pt-BR" dirty="0"/>
              <a:t>relato de experiência inovadora (EI)</a:t>
            </a:r>
          </a:p>
          <a:p>
            <a:pPr algn="r"/>
            <a:r>
              <a:rPr lang="pt-BR" b="1" dirty="0"/>
              <a:t>Categoria: </a:t>
            </a:r>
            <a:r>
              <a:rPr lang="pt-BR" dirty="0"/>
              <a:t>conteúdos e habilidades</a:t>
            </a:r>
          </a:p>
          <a:p>
            <a:pPr algn="r"/>
            <a:r>
              <a:rPr lang="pt-BR" b="1" dirty="0"/>
              <a:t>Setor educacional: </a:t>
            </a:r>
            <a:r>
              <a:rPr lang="pt-BR" dirty="0"/>
              <a:t>educação superior</a:t>
            </a: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B93BA0-B9F2-4BF0-B1F7-687671F88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196752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2"/>
                </a:solidFill>
              </a:rPr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2867CAA-FF46-4BF7-80C0-520BACAFE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848" y="2420888"/>
            <a:ext cx="8229600" cy="2913187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2"/>
                </a:solidFill>
              </a:rPr>
              <a:t>Observamos que a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perspectiva transposição didática </a:t>
            </a:r>
            <a:r>
              <a:rPr lang="pt-BR" sz="2400" dirty="0">
                <a:solidFill>
                  <a:schemeClr val="tx2"/>
                </a:solidFill>
              </a:rPr>
              <a:t>se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compatibiliza ao ensino à distância</a:t>
            </a:r>
            <a:r>
              <a:rPr lang="pt-BR" sz="2400" dirty="0">
                <a:solidFill>
                  <a:schemeClr val="tx2"/>
                </a:solidFill>
              </a:rPr>
              <a:t> na construção de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estratégias acessíveis motivacionais </a:t>
            </a:r>
            <a:r>
              <a:rPr lang="pt-BR" sz="2400" dirty="0">
                <a:solidFill>
                  <a:schemeClr val="tx2"/>
                </a:solidFill>
              </a:rPr>
              <a:t>aos estudantes. Esse conceito se articula ao modo como os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educadores</a:t>
            </a:r>
            <a:r>
              <a:rPr lang="pt-BR" sz="2400" dirty="0">
                <a:solidFill>
                  <a:schemeClr val="tx2"/>
                </a:solidFill>
              </a:rPr>
              <a:t> preparam suas disciplinas, ao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voltarem-se a aspectos de facilidade de acesso e às práticas sociais e profissionais </a:t>
            </a:r>
            <a:r>
              <a:rPr lang="pt-BR" sz="2400" dirty="0">
                <a:solidFill>
                  <a:schemeClr val="tx2"/>
                </a:solidFill>
              </a:rPr>
              <a:t>envolvendo o Serviço Social. Os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educadores identificam essas estratégias </a:t>
            </a:r>
            <a:r>
              <a:rPr lang="pt-BR" sz="2400" dirty="0">
                <a:solidFill>
                  <a:schemeClr val="tx2"/>
                </a:solidFill>
              </a:rPr>
              <a:t>mais claramente na elaboração dos </a:t>
            </a:r>
            <a:r>
              <a:rPr lang="pt-BR" sz="2400" b="1" u="sng" dirty="0">
                <a:solidFill>
                  <a:schemeClr val="accent6">
                    <a:lumMod val="75000"/>
                  </a:schemeClr>
                </a:solidFill>
              </a:rPr>
              <a:t>fóruns</a:t>
            </a:r>
            <a:r>
              <a:rPr lang="pt-BR" sz="2400" dirty="0">
                <a:solidFill>
                  <a:schemeClr val="tx2"/>
                </a:solidFill>
              </a:rPr>
              <a:t> e na </a:t>
            </a:r>
            <a:r>
              <a:rPr lang="pt-BR" sz="2400" b="1" u="sng" dirty="0">
                <a:solidFill>
                  <a:schemeClr val="accent6">
                    <a:lumMod val="75000"/>
                  </a:schemeClr>
                </a:solidFill>
              </a:rPr>
              <a:t>seleção de conteúdos significativos</a:t>
            </a:r>
            <a:r>
              <a:rPr lang="pt-BR" sz="2400" dirty="0">
                <a:solidFill>
                  <a:schemeClr val="tx2"/>
                </a:solidFill>
              </a:rPr>
              <a:t> aos estudantes, além de notabilizarem isso nas </a:t>
            </a:r>
            <a:r>
              <a:rPr lang="pt-BR" sz="2400" b="1" u="sng" dirty="0">
                <a:solidFill>
                  <a:schemeClr val="accent6">
                    <a:lumMod val="75000"/>
                  </a:schemeClr>
                </a:solidFill>
              </a:rPr>
              <a:t>Webconferências</a:t>
            </a:r>
            <a:r>
              <a:rPr lang="pt-BR" sz="24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5" name="Picture 2" descr="Resultado de imagem para laureate ead">
            <a:extLst>
              <a:ext uri="{FF2B5EF4-FFF2-40B4-BE49-F238E27FC236}">
                <a16:creationId xmlns:a16="http://schemas.microsoft.com/office/drawing/2014/main" xmlns="" id="{940EAD6D-3A21-4DD4-AB3D-FAC5173FB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34" y="5814595"/>
            <a:ext cx="1026570" cy="10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2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B93BA0-B9F2-4BF0-B1F7-687671F88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srgbClr val="F15E23"/>
                </a:solidFill>
                <a:latin typeface="Myriad Pro" pitchFamily="34" charset="0"/>
              </a:rPr>
              <a:t/>
            </a:r>
            <a:br>
              <a:rPr lang="pt-BR" sz="4000" dirty="0" smtClean="0">
                <a:solidFill>
                  <a:srgbClr val="F15E23"/>
                </a:solidFill>
                <a:latin typeface="Myriad Pro" pitchFamily="34" charset="0"/>
              </a:rPr>
            </a:br>
            <a:r>
              <a:rPr lang="pt-BR" sz="4000" dirty="0" smtClean="0">
                <a:solidFill>
                  <a:srgbClr val="F15E23"/>
                </a:solidFill>
                <a:latin typeface="Myriad Pro" pitchFamily="34" charset="0"/>
              </a:rPr>
              <a:t/>
            </a:r>
            <a:br>
              <a:rPr lang="pt-BR" sz="4000" dirty="0" smtClean="0">
                <a:solidFill>
                  <a:srgbClr val="F15E23"/>
                </a:solidFill>
                <a:latin typeface="Myriad Pro" pitchFamily="34" charset="0"/>
              </a:rPr>
            </a:br>
            <a:r>
              <a:rPr lang="pt-BR" sz="4000" dirty="0">
                <a:solidFill>
                  <a:srgbClr val="F15E23"/>
                </a:solidFill>
                <a:latin typeface="Myriad Pro" pitchFamily="34" charset="0"/>
              </a:rPr>
              <a:t>	</a:t>
            </a:r>
            <a:r>
              <a:rPr lang="pt-BR" sz="4000" dirty="0" smtClean="0">
                <a:solidFill>
                  <a:srgbClr val="F15E23"/>
                </a:solidFill>
                <a:latin typeface="Myriad Pro" pitchFamily="34" charset="0"/>
              </a:rPr>
              <a:t>					Obrigada</a:t>
            </a:r>
            <a:r>
              <a:rPr lang="pt-BR" sz="4000" dirty="0">
                <a:solidFill>
                  <a:srgbClr val="F15E23"/>
                </a:solidFill>
                <a:latin typeface="Myriad Pro" pitchFamily="34" charset="0"/>
              </a:rPr>
              <a:t>!</a:t>
            </a:r>
            <a:br>
              <a:rPr lang="pt-BR" sz="4000" dirty="0">
                <a:solidFill>
                  <a:srgbClr val="F15E23"/>
                </a:solidFill>
                <a:latin typeface="Myriad Pro" pitchFamily="34" charset="0"/>
              </a:rPr>
            </a:b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2867CAA-FF46-4BF7-80C0-520BACAFE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848" y="2420888"/>
            <a:ext cx="8229600" cy="2913187"/>
          </a:xfrm>
        </p:spPr>
        <p:txBody>
          <a:bodyPr>
            <a:noAutofit/>
          </a:bodyPr>
          <a:lstStyle/>
          <a:p>
            <a:pPr algn="just"/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5" name="Picture 2" descr="Resultado de imagem para laureate ead">
            <a:extLst>
              <a:ext uri="{FF2B5EF4-FFF2-40B4-BE49-F238E27FC236}">
                <a16:creationId xmlns:a16="http://schemas.microsoft.com/office/drawing/2014/main" xmlns="" id="{940EAD6D-3A21-4DD4-AB3D-FAC5173FB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34" y="5814595"/>
            <a:ext cx="1026570" cy="10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286000" y="2592476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200" b="1" dirty="0">
                <a:solidFill>
                  <a:schemeClr val="tx2"/>
                </a:solidFill>
              </a:rPr>
              <a:t>Cássia Mazeti Rossi</a:t>
            </a:r>
          </a:p>
          <a:p>
            <a:r>
              <a:rPr lang="it-IT" sz="2200" dirty="0">
                <a:solidFill>
                  <a:schemeClr val="tx2"/>
                </a:solidFill>
                <a:hlinkClick r:id="rId3"/>
              </a:rPr>
              <a:t>cassia.mazeti@eadlaureate.com.br</a:t>
            </a:r>
            <a:endParaRPr lang="it-IT" sz="2200" dirty="0">
              <a:solidFill>
                <a:schemeClr val="tx2"/>
              </a:solidFill>
            </a:endParaRPr>
          </a:p>
          <a:p>
            <a:endParaRPr lang="pt-BR" sz="2200" b="1" dirty="0">
              <a:solidFill>
                <a:schemeClr val="tx2"/>
              </a:solidFill>
            </a:endParaRPr>
          </a:p>
          <a:p>
            <a:r>
              <a:rPr lang="pt-BR" sz="2200" b="1" dirty="0">
                <a:solidFill>
                  <a:schemeClr val="tx2"/>
                </a:solidFill>
              </a:rPr>
              <a:t>Debora Villela de Oliveira Rocha</a:t>
            </a:r>
          </a:p>
          <a:p>
            <a:r>
              <a:rPr lang="pt-BR" sz="2200" dirty="0">
                <a:solidFill>
                  <a:schemeClr val="tx2"/>
                </a:solidFill>
                <a:hlinkClick r:id="rId4"/>
              </a:rPr>
              <a:t>dvrocha@anhembi.br</a:t>
            </a:r>
            <a:endParaRPr lang="pt-BR" sz="2200" dirty="0">
              <a:solidFill>
                <a:schemeClr val="tx2"/>
              </a:solidFill>
            </a:endParaRPr>
          </a:p>
          <a:p>
            <a:endParaRPr lang="pt-BR" sz="2200" b="1" dirty="0">
              <a:solidFill>
                <a:schemeClr val="tx2"/>
              </a:solidFill>
            </a:endParaRPr>
          </a:p>
          <a:p>
            <a:r>
              <a:rPr lang="pt-BR" sz="2200" b="1" dirty="0">
                <a:solidFill>
                  <a:schemeClr val="tx2"/>
                </a:solidFill>
              </a:rPr>
              <a:t>Roberta Andrea de Oliveira</a:t>
            </a:r>
          </a:p>
          <a:p>
            <a:r>
              <a:rPr lang="pt-BR" sz="2200" dirty="0">
                <a:solidFill>
                  <a:schemeClr val="tx2"/>
                </a:solidFill>
                <a:hlinkClick r:id="rId5"/>
              </a:rPr>
              <a:t>robertaa.oliveira@eadlaureate.com.br</a:t>
            </a:r>
            <a:endParaRPr lang="pt-BR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9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48A479-69FB-4B67-9DCE-5F713FB4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40" y="1916832"/>
            <a:ext cx="8229600" cy="1143000"/>
          </a:xfrm>
        </p:spPr>
        <p:txBody>
          <a:bodyPr/>
          <a:lstStyle/>
          <a:p>
            <a:r>
              <a:rPr lang="pt-BR" dirty="0">
                <a:solidFill>
                  <a:schemeClr val="tx2"/>
                </a:solidFill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BE72FB-EE2C-4EDC-9BF3-44AD380C9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540149"/>
            <a:ext cx="8568952" cy="2769171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chemeClr val="accent6"/>
                </a:solidFill>
              </a:rPr>
              <a:t>Apresentar</a:t>
            </a:r>
            <a:r>
              <a:rPr lang="pt-BR" sz="2400" dirty="0">
                <a:solidFill>
                  <a:schemeClr val="tx2"/>
                </a:solidFill>
              </a:rPr>
              <a:t> uma </a:t>
            </a:r>
            <a:r>
              <a:rPr lang="pt-BR" sz="2400" dirty="0">
                <a:solidFill>
                  <a:schemeClr val="accent6"/>
                </a:solidFill>
              </a:rPr>
              <a:t>breve avaliação qualitativa </a:t>
            </a:r>
            <a:r>
              <a:rPr lang="pt-BR" sz="2400" dirty="0">
                <a:solidFill>
                  <a:schemeClr val="tx2"/>
                </a:solidFill>
              </a:rPr>
              <a:t>quanto ao </a:t>
            </a:r>
            <a:r>
              <a:rPr lang="pt-BR" sz="2400" dirty="0">
                <a:solidFill>
                  <a:schemeClr val="accent6"/>
                </a:solidFill>
              </a:rPr>
              <a:t>modo pelo qual o corpo docente</a:t>
            </a:r>
            <a:r>
              <a:rPr lang="pt-BR" sz="2400" dirty="0">
                <a:solidFill>
                  <a:schemeClr val="tx2"/>
                </a:solidFill>
              </a:rPr>
              <a:t> do curso </a:t>
            </a:r>
            <a:r>
              <a:rPr lang="pt-BR" sz="2400" dirty="0">
                <a:solidFill>
                  <a:schemeClr val="accent6"/>
                </a:solidFill>
              </a:rPr>
              <a:t>realiza a transposição didática</a:t>
            </a:r>
            <a:r>
              <a:rPr lang="pt-BR" sz="2400" dirty="0">
                <a:solidFill>
                  <a:schemeClr val="tx2"/>
                </a:solidFill>
              </a:rPr>
              <a:t> necessária, </a:t>
            </a:r>
            <a:r>
              <a:rPr lang="pt-BR" sz="2400" u="sng" dirty="0">
                <a:solidFill>
                  <a:schemeClr val="tx2"/>
                </a:solidFill>
              </a:rPr>
              <a:t>considerando</a:t>
            </a:r>
            <a:r>
              <a:rPr lang="pt-BR" sz="2400" dirty="0">
                <a:solidFill>
                  <a:schemeClr val="tx2"/>
                </a:solidFill>
              </a:rPr>
              <a:t> as </a:t>
            </a:r>
            <a:r>
              <a:rPr lang="pt-BR" sz="2400" u="sng" dirty="0">
                <a:solidFill>
                  <a:schemeClr val="tx2"/>
                </a:solidFill>
              </a:rPr>
              <a:t>especificidades da área</a:t>
            </a:r>
            <a:r>
              <a:rPr lang="pt-BR" sz="2400" dirty="0">
                <a:solidFill>
                  <a:schemeClr val="tx2"/>
                </a:solidFill>
              </a:rPr>
              <a:t> do Serviço Social </a:t>
            </a:r>
            <a:r>
              <a:rPr lang="pt-BR" sz="2400" u="sng" dirty="0">
                <a:solidFill>
                  <a:schemeClr val="tx2"/>
                </a:solidFill>
              </a:rPr>
              <a:t>e os pilares </a:t>
            </a:r>
            <a:r>
              <a:rPr lang="pt-BR" sz="2400" u="sng" dirty="0" smtClean="0">
                <a:solidFill>
                  <a:schemeClr val="tx2"/>
                </a:solidFill>
              </a:rPr>
              <a:t>institucionais: metodologia ativa</a:t>
            </a:r>
            <a:r>
              <a:rPr lang="pt-BR" sz="2400" dirty="0" smtClean="0">
                <a:solidFill>
                  <a:schemeClr val="tx2"/>
                </a:solidFill>
              </a:rPr>
              <a:t> </a:t>
            </a:r>
            <a:r>
              <a:rPr lang="pt-BR" sz="2400" dirty="0" smtClean="0">
                <a:solidFill>
                  <a:schemeClr val="tx2"/>
                </a:solidFill>
              </a:rPr>
              <a:t> </a:t>
            </a:r>
            <a:r>
              <a:rPr lang="pt-BR" sz="2400" dirty="0">
                <a:solidFill>
                  <a:schemeClr val="tx2"/>
                </a:solidFill>
              </a:rPr>
              <a:t>para um processo de ensino/aprendizagem ativo.</a:t>
            </a:r>
          </a:p>
        </p:txBody>
      </p:sp>
      <p:pic>
        <p:nvPicPr>
          <p:cNvPr id="2050" name="Picture 2" descr="Resultado de imagem para laureate ead">
            <a:extLst>
              <a:ext uri="{FF2B5EF4-FFF2-40B4-BE49-F238E27FC236}">
                <a16:creationId xmlns:a16="http://schemas.microsoft.com/office/drawing/2014/main" xmlns="" id="{FB8475B7-18AD-424C-A91E-4EDE60248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34" y="5814595"/>
            <a:ext cx="1026570" cy="10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76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48A479-69FB-4B67-9DCE-5F713FB4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40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Especificidades do </a:t>
            </a:r>
            <a:r>
              <a:rPr lang="pt-BR" dirty="0" smtClean="0">
                <a:solidFill>
                  <a:schemeClr val="tx2"/>
                </a:solidFill>
              </a:rPr>
              <a:t>curso Serviço Social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BE72FB-EE2C-4EDC-9BF3-44AD380C9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059833"/>
            <a:ext cx="8568952" cy="3249488"/>
          </a:xfrm>
        </p:spPr>
        <p:txBody>
          <a:bodyPr>
            <a:normAutofit/>
          </a:bodyPr>
          <a:lstStyle/>
          <a:p>
            <a:pPr algn="just"/>
            <a:endParaRPr lang="pt-BR" sz="2400" dirty="0" smtClean="0">
              <a:solidFill>
                <a:schemeClr val="tx2"/>
              </a:solidFill>
            </a:endParaRPr>
          </a:p>
          <a:p>
            <a:pPr algn="just"/>
            <a:r>
              <a:rPr lang="pt-BR" sz="2400" dirty="0" smtClean="0">
                <a:solidFill>
                  <a:schemeClr val="tx2"/>
                </a:solidFill>
              </a:rPr>
              <a:t>Levar </a:t>
            </a:r>
            <a:r>
              <a:rPr lang="pt-BR" sz="2400" dirty="0">
                <a:solidFill>
                  <a:schemeClr val="tx2"/>
                </a:solidFill>
              </a:rPr>
              <a:t>o egresso a tornar-se um assistente social com </a:t>
            </a:r>
            <a:r>
              <a:rPr lang="pt-BR" sz="2400" dirty="0">
                <a:solidFill>
                  <a:schemeClr val="accent6"/>
                </a:solidFill>
              </a:rPr>
              <a:t>visão reflexiva e crítica da sociedade</a:t>
            </a:r>
            <a:r>
              <a:rPr lang="pt-BR" sz="24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pt-BR" sz="2400" dirty="0" smtClean="0">
                <a:solidFill>
                  <a:schemeClr val="tx2"/>
                </a:solidFill>
              </a:rPr>
              <a:t>Possibilitar ao </a:t>
            </a:r>
            <a:r>
              <a:rPr lang="pt-BR" sz="2400" dirty="0">
                <a:solidFill>
                  <a:schemeClr val="tx2"/>
                </a:solidFill>
              </a:rPr>
              <a:t>egresso a </a:t>
            </a:r>
            <a:r>
              <a:rPr lang="pt-BR" sz="2400" dirty="0" smtClean="0">
                <a:solidFill>
                  <a:schemeClr val="accent6"/>
                </a:solidFill>
              </a:rPr>
              <a:t>atuação </a:t>
            </a:r>
            <a:r>
              <a:rPr lang="pt-BR" sz="2400" dirty="0">
                <a:solidFill>
                  <a:schemeClr val="accent6"/>
                </a:solidFill>
              </a:rPr>
              <a:t>e </a:t>
            </a:r>
            <a:r>
              <a:rPr lang="pt-BR" sz="2400" dirty="0" smtClean="0">
                <a:solidFill>
                  <a:schemeClr val="accent6"/>
                </a:solidFill>
              </a:rPr>
              <a:t>intervenção </a:t>
            </a:r>
            <a:r>
              <a:rPr lang="pt-BR" sz="2400" dirty="0">
                <a:solidFill>
                  <a:schemeClr val="accent6"/>
                </a:solidFill>
              </a:rPr>
              <a:t>na realidade social </a:t>
            </a:r>
            <a:r>
              <a:rPr lang="pt-BR" sz="2400" dirty="0">
                <a:solidFill>
                  <a:schemeClr val="tx2"/>
                </a:solidFill>
              </a:rPr>
              <a:t>com o objetivo de </a:t>
            </a:r>
            <a:r>
              <a:rPr lang="pt-BR" sz="2400" dirty="0">
                <a:solidFill>
                  <a:schemeClr val="accent6"/>
                </a:solidFill>
              </a:rPr>
              <a:t>orientar e emancipar o sujeito social</a:t>
            </a:r>
            <a:r>
              <a:rPr lang="pt-BR" sz="24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pt-BR" sz="2400" dirty="0" smtClean="0">
                <a:solidFill>
                  <a:schemeClr val="tx2"/>
                </a:solidFill>
              </a:rPr>
              <a:t>Trabalhar </a:t>
            </a:r>
            <a:r>
              <a:rPr lang="pt-BR" sz="2400" dirty="0" smtClean="0">
                <a:solidFill>
                  <a:schemeClr val="tx2"/>
                </a:solidFill>
              </a:rPr>
              <a:t>na perspectiva da práxis (prática com o embasamento teórico), e não a </a:t>
            </a:r>
            <a:r>
              <a:rPr lang="pt-BR" sz="2400" dirty="0" smtClean="0">
                <a:solidFill>
                  <a:schemeClr val="tx2"/>
                </a:solidFill>
              </a:rPr>
              <a:t>prática </a:t>
            </a:r>
            <a:r>
              <a:rPr lang="pt-BR" sz="2400" dirty="0" smtClean="0">
                <a:solidFill>
                  <a:schemeClr val="tx2"/>
                </a:solidFill>
              </a:rPr>
              <a:t>deslocada da cientificidade .</a:t>
            </a:r>
            <a:endParaRPr lang="pt-BR" sz="2400" dirty="0">
              <a:solidFill>
                <a:schemeClr val="tx2"/>
              </a:solidFill>
            </a:endParaRPr>
          </a:p>
          <a:p>
            <a:pPr algn="just"/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5" name="Picture 2" descr="Resultado de imagem para laureate ead">
            <a:extLst>
              <a:ext uri="{FF2B5EF4-FFF2-40B4-BE49-F238E27FC236}">
                <a16:creationId xmlns:a16="http://schemas.microsoft.com/office/drawing/2014/main" xmlns="" id="{9FE9B70A-E2C0-45ED-907B-78E8C8E06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34" y="5814595"/>
            <a:ext cx="1026570" cy="10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51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48A479-69FB-4B67-9DCE-5F713FB4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40" y="1700808"/>
            <a:ext cx="8229600" cy="1143000"/>
          </a:xfrm>
        </p:spPr>
        <p:txBody>
          <a:bodyPr/>
          <a:lstStyle/>
          <a:p>
            <a:r>
              <a:rPr lang="pt-BR" dirty="0">
                <a:solidFill>
                  <a:schemeClr val="tx2"/>
                </a:solidFill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BE72FB-EE2C-4EDC-9BF3-44AD380C9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140968"/>
            <a:ext cx="8568952" cy="2769171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2"/>
                </a:solidFill>
              </a:rPr>
              <a:t>Relato de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experiência</a:t>
            </a:r>
            <a:r>
              <a:rPr lang="pt-BR" sz="24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pt-BR" sz="2400" dirty="0">
                <a:solidFill>
                  <a:schemeClr val="tx2"/>
                </a:solidFill>
              </a:rPr>
              <a:t>Dados partem de uma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avaliação</a:t>
            </a:r>
            <a:r>
              <a:rPr lang="pt-BR" sz="2400" dirty="0">
                <a:solidFill>
                  <a:schemeClr val="tx2"/>
                </a:solidFill>
              </a:rPr>
              <a:t> </a:t>
            </a:r>
            <a:r>
              <a:rPr lang="pt-BR" sz="2400" dirty="0" smtClean="0">
                <a:solidFill>
                  <a:schemeClr val="tx2"/>
                </a:solidFill>
              </a:rPr>
              <a:t>realizada</a:t>
            </a:r>
            <a:r>
              <a:rPr lang="pt-BR" sz="2400" dirty="0" smtClean="0">
                <a:solidFill>
                  <a:schemeClr val="tx2"/>
                </a:solidFill>
              </a:rPr>
              <a:t> </a:t>
            </a:r>
            <a:r>
              <a:rPr lang="pt-BR" sz="2400" dirty="0">
                <a:solidFill>
                  <a:schemeClr val="tx2"/>
                </a:solidFill>
              </a:rPr>
              <a:t>junto ao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grupo de docentes </a:t>
            </a:r>
            <a:r>
              <a:rPr lang="pt-BR" sz="2400" dirty="0">
                <a:solidFill>
                  <a:schemeClr val="tx2"/>
                </a:solidFill>
              </a:rPr>
              <a:t>de um curso de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graduação de Serviço Social on-line</a:t>
            </a:r>
            <a:r>
              <a:rPr lang="pt-BR" sz="2400" dirty="0">
                <a:solidFill>
                  <a:schemeClr val="tx2"/>
                </a:solidFill>
              </a:rPr>
              <a:t>, alocado na cidade de São Paulo, e que atende estudantes da região nordeste do Brasil.</a:t>
            </a:r>
          </a:p>
          <a:p>
            <a:pPr algn="just"/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Questionário no formato digital</a:t>
            </a:r>
            <a:r>
              <a:rPr lang="pt-BR" sz="2400" dirty="0">
                <a:solidFill>
                  <a:schemeClr val="tx2"/>
                </a:solidFill>
              </a:rPr>
              <a:t>, que garantiu a privacidade e o anonimato do docente.</a:t>
            </a:r>
          </a:p>
        </p:txBody>
      </p:sp>
      <p:pic>
        <p:nvPicPr>
          <p:cNvPr id="4" name="Picture 2" descr="Resultado de imagem para laureate ead">
            <a:extLst>
              <a:ext uri="{FF2B5EF4-FFF2-40B4-BE49-F238E27FC236}">
                <a16:creationId xmlns:a16="http://schemas.microsoft.com/office/drawing/2014/main" xmlns="" id="{A4AB85B7-689B-47CF-9BEE-627E9A41D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34" y="5814595"/>
            <a:ext cx="1026570" cy="10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50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48A479-69FB-4B67-9DCE-5F713FB4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40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2"/>
                </a:solidFill>
              </a:rPr>
              <a:t>Caracterização da </a:t>
            </a:r>
            <a:r>
              <a:rPr lang="pt-BR" dirty="0" smtClean="0">
                <a:solidFill>
                  <a:schemeClr val="tx2"/>
                </a:solidFill>
              </a:rPr>
              <a:t>População Pesquisada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BE72FB-EE2C-4EDC-9BF3-44AD380C9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780928"/>
            <a:ext cx="8568952" cy="352839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2"/>
                </a:solidFill>
              </a:rPr>
              <a:t>Corpo docente total: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11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docentes</a:t>
            </a:r>
            <a:r>
              <a:rPr lang="pt-BR" sz="2400" dirty="0" smtClean="0">
                <a:solidFill>
                  <a:schemeClr val="tx2"/>
                </a:solidFill>
              </a:rPr>
              <a:t>.</a:t>
            </a:r>
            <a:endParaRPr lang="pt-BR" sz="2400" dirty="0">
              <a:solidFill>
                <a:schemeClr val="tx2"/>
              </a:solidFill>
            </a:endParaRPr>
          </a:p>
          <a:p>
            <a:pPr algn="just"/>
            <a:r>
              <a:rPr lang="pt-BR" sz="2400" b="1" dirty="0">
                <a:solidFill>
                  <a:schemeClr val="tx2"/>
                </a:solidFill>
              </a:rPr>
              <a:t>Responderam ao questionário: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09 educadores </a:t>
            </a:r>
            <a:r>
              <a:rPr lang="pt-BR" sz="2400" dirty="0">
                <a:solidFill>
                  <a:schemeClr val="tx2"/>
                </a:solidFill>
              </a:rPr>
              <a:t>(exceto a coordenação – </a:t>
            </a:r>
            <a:r>
              <a:rPr lang="pt-BR" sz="2400" u="sng" dirty="0">
                <a:solidFill>
                  <a:schemeClr val="tx2"/>
                </a:solidFill>
              </a:rPr>
              <a:t>critério de exclusão</a:t>
            </a:r>
            <a:r>
              <a:rPr lang="pt-BR" sz="2400" dirty="0">
                <a:solidFill>
                  <a:schemeClr val="tx2"/>
                </a:solidFill>
              </a:rPr>
              <a:t>).</a:t>
            </a:r>
          </a:p>
          <a:p>
            <a:pPr algn="just"/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81% sexo feminino e 19% sexo masculino</a:t>
            </a:r>
            <a:r>
              <a:rPr lang="pt-BR" sz="24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pt-BR" sz="2400" dirty="0">
                <a:solidFill>
                  <a:schemeClr val="tx2"/>
                </a:solidFill>
              </a:rPr>
              <a:t>4 assistentes sociais, 1 psicóloga, 1 economista, 1 administrador, 1 antropóloga, 2 historiadoras e 1 jornalista.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4" name="Picture 2" descr="Resultado de imagem para laureate ead">
            <a:extLst>
              <a:ext uri="{FF2B5EF4-FFF2-40B4-BE49-F238E27FC236}">
                <a16:creationId xmlns:a16="http://schemas.microsoft.com/office/drawing/2014/main" xmlns="" id="{A87E0B73-EEF5-46BE-957A-DB054CA67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34" y="5814595"/>
            <a:ext cx="1026570" cy="10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6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48A479-69FB-4B67-9DCE-5F713FB4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40" y="1484784"/>
            <a:ext cx="8229600" cy="1143000"/>
          </a:xfrm>
        </p:spPr>
        <p:txBody>
          <a:bodyPr/>
          <a:lstStyle/>
          <a:p>
            <a:r>
              <a:rPr lang="pt-BR" dirty="0">
                <a:solidFill>
                  <a:schemeClr val="tx2"/>
                </a:solidFill>
              </a:rPr>
              <a:t>Questionário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BE72FB-EE2C-4EDC-9BF3-44AD380C9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550" y="2822303"/>
            <a:ext cx="8568952" cy="27691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tx2"/>
                </a:solidFill>
              </a:rPr>
              <a:t>Considerando que o curso de Serviço Social necessita formar profissionais críticos e reflexivos, de que modo você docente operacionaliza: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tx2"/>
                </a:solidFill>
              </a:rPr>
              <a:t>a. a mediação dos conhecimentos?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2"/>
                </a:solidFill>
              </a:rPr>
              <a:t>b. a mediação das práticas?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2"/>
                </a:solidFill>
              </a:rPr>
              <a:t>c. a socialização dos conhecimentos?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2"/>
                </a:solidFill>
              </a:rPr>
              <a:t>d. a socialização das práticas?</a:t>
            </a:r>
          </a:p>
        </p:txBody>
      </p:sp>
      <p:pic>
        <p:nvPicPr>
          <p:cNvPr id="4" name="Picture 2" descr="Resultado de imagem para laureate ead">
            <a:extLst>
              <a:ext uri="{FF2B5EF4-FFF2-40B4-BE49-F238E27FC236}">
                <a16:creationId xmlns:a16="http://schemas.microsoft.com/office/drawing/2014/main" xmlns="" id="{A2D623BE-75BC-449B-AD50-ED8C0E9AE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34" y="5814595"/>
            <a:ext cx="1026570" cy="10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2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48A479-69FB-4B67-9DCE-5F713FB4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40" y="1916832"/>
            <a:ext cx="8229600" cy="1143000"/>
          </a:xfrm>
        </p:spPr>
        <p:txBody>
          <a:bodyPr/>
          <a:lstStyle/>
          <a:p>
            <a:r>
              <a:rPr lang="pt-BR" dirty="0">
                <a:solidFill>
                  <a:schemeClr val="tx2"/>
                </a:solidFill>
              </a:rPr>
              <a:t>Mediação do Conhecimento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BE72FB-EE2C-4EDC-9BF3-44AD380C9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3540149"/>
            <a:ext cx="8352928" cy="2769171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2"/>
                </a:solidFill>
              </a:rPr>
              <a:t>Perguntas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polêmicas</a:t>
            </a:r>
            <a:r>
              <a:rPr lang="pt-BR" sz="2400" dirty="0">
                <a:solidFill>
                  <a:schemeClr val="tx2"/>
                </a:solidFill>
              </a:rPr>
              <a:t> (estímulo ao debate).</a:t>
            </a:r>
          </a:p>
          <a:p>
            <a:r>
              <a:rPr lang="pt-BR" sz="2400" dirty="0">
                <a:solidFill>
                  <a:schemeClr val="tx2"/>
                </a:solidFill>
              </a:rPr>
              <a:t>Situações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reais</a:t>
            </a:r>
            <a:r>
              <a:rPr lang="pt-BR" sz="2400" dirty="0">
                <a:solidFill>
                  <a:schemeClr val="tx2"/>
                </a:solidFill>
              </a:rPr>
              <a:t> (estímulo à reflexão e à argumentação).</a:t>
            </a:r>
          </a:p>
          <a:p>
            <a:r>
              <a:rPr lang="pt-BR" sz="2400" dirty="0">
                <a:solidFill>
                  <a:schemeClr val="tx2"/>
                </a:solidFill>
              </a:rPr>
              <a:t>Exemplos contextuais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regionais</a:t>
            </a:r>
            <a:r>
              <a:rPr lang="pt-BR" sz="2400" dirty="0">
                <a:solidFill>
                  <a:schemeClr val="tx2"/>
                </a:solidFill>
              </a:rPr>
              <a:t> (motivação à leitura).</a:t>
            </a:r>
          </a:p>
          <a:p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4" name="Picture 2" descr="Resultado de imagem para laureate ead">
            <a:extLst>
              <a:ext uri="{FF2B5EF4-FFF2-40B4-BE49-F238E27FC236}">
                <a16:creationId xmlns:a16="http://schemas.microsoft.com/office/drawing/2014/main" xmlns="" id="{13C852D9-FE01-4BE7-83A5-6C8DEF95C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34" y="5814595"/>
            <a:ext cx="1026570" cy="10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9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48A479-69FB-4B67-9DCE-5F713FB4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40" y="1916832"/>
            <a:ext cx="8229600" cy="1143000"/>
          </a:xfrm>
        </p:spPr>
        <p:txBody>
          <a:bodyPr/>
          <a:lstStyle/>
          <a:p>
            <a:r>
              <a:rPr lang="pt-BR" dirty="0">
                <a:solidFill>
                  <a:schemeClr val="tx2"/>
                </a:solidFill>
              </a:rPr>
              <a:t>Mediação das Práticas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BE72FB-EE2C-4EDC-9BF3-44AD380C9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540149"/>
            <a:ext cx="8568952" cy="2769171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chemeClr val="tx2"/>
                </a:solidFill>
              </a:rPr>
              <a:t>Levantamento de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campo</a:t>
            </a:r>
            <a:r>
              <a:rPr lang="pt-BR" sz="2400" dirty="0">
                <a:solidFill>
                  <a:schemeClr val="tx2"/>
                </a:solidFill>
              </a:rPr>
              <a:t> e estudo de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casos</a:t>
            </a:r>
            <a:r>
              <a:rPr lang="pt-BR" sz="2400" dirty="0">
                <a:solidFill>
                  <a:schemeClr val="tx2"/>
                </a:solidFill>
              </a:rPr>
              <a:t> (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informações prévias </a:t>
            </a:r>
            <a:r>
              <a:rPr lang="pt-BR" sz="2400" dirty="0">
                <a:solidFill>
                  <a:schemeClr val="tx2"/>
                </a:solidFill>
              </a:rPr>
              <a:t>dos estudantes, estímulo ao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respeito</a:t>
            </a:r>
            <a:r>
              <a:rPr lang="pt-BR" sz="2400" dirty="0">
                <a:solidFill>
                  <a:schemeClr val="tx2"/>
                </a:solidFill>
              </a:rPr>
              <a:t> e à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tolerância</a:t>
            </a:r>
            <a:r>
              <a:rPr lang="pt-BR" sz="2400" dirty="0">
                <a:solidFill>
                  <a:schemeClr val="tx2"/>
                </a:solidFill>
              </a:rPr>
              <a:t>, debates sobre a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diversidade sociocultural</a:t>
            </a:r>
            <a:r>
              <a:rPr lang="pt-BR" sz="2400" dirty="0">
                <a:solidFill>
                  <a:schemeClr val="tx2"/>
                </a:solidFill>
              </a:rPr>
              <a:t>). </a:t>
            </a:r>
            <a:endParaRPr lang="pt-BR" sz="24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pt-BR" sz="2400" dirty="0" smtClean="0">
              <a:solidFill>
                <a:schemeClr val="tx2"/>
              </a:solidFill>
            </a:endParaRPr>
          </a:p>
          <a:p>
            <a:pPr algn="just"/>
            <a:r>
              <a:rPr lang="pt-BR" sz="2400" dirty="0" smtClean="0">
                <a:solidFill>
                  <a:schemeClr val="tx2"/>
                </a:solidFill>
              </a:rPr>
              <a:t>O </a:t>
            </a:r>
            <a:r>
              <a:rPr lang="pt-BR" sz="2400" b="1" u="sng" dirty="0">
                <a:solidFill>
                  <a:schemeClr val="accent6">
                    <a:lumMod val="75000"/>
                  </a:schemeClr>
                </a:solidFill>
              </a:rPr>
              <a:t>fórum</a:t>
            </a:r>
            <a:r>
              <a:rPr lang="pt-BR" sz="2400" dirty="0">
                <a:solidFill>
                  <a:schemeClr val="tx2"/>
                </a:solidFill>
              </a:rPr>
              <a:t> é o recurso tecnocultural priorizado.</a:t>
            </a:r>
          </a:p>
          <a:p>
            <a:pPr algn="just"/>
            <a:endParaRPr lang="pt-BR" sz="2400" dirty="0">
              <a:solidFill>
                <a:schemeClr val="tx2"/>
              </a:solidFill>
            </a:endParaRPr>
          </a:p>
          <a:p>
            <a:pPr algn="just"/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4" name="Picture 2" descr="Resultado de imagem para laureate ead">
            <a:extLst>
              <a:ext uri="{FF2B5EF4-FFF2-40B4-BE49-F238E27FC236}">
                <a16:creationId xmlns:a16="http://schemas.microsoft.com/office/drawing/2014/main" xmlns="" id="{5202D7E0-C858-4F3F-839D-5A30250FA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34" y="5814595"/>
            <a:ext cx="1026570" cy="10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9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48A479-69FB-4B67-9DCE-5F713FB4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40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2"/>
                </a:solidFill>
              </a:rPr>
              <a:t>Socialização dos Conhecimentos </a:t>
            </a:r>
            <a:br>
              <a:rPr lang="pt-BR" dirty="0">
                <a:solidFill>
                  <a:schemeClr val="tx2"/>
                </a:solidFill>
              </a:rPr>
            </a:br>
            <a:r>
              <a:rPr lang="pt-BR" dirty="0">
                <a:solidFill>
                  <a:schemeClr val="tx2"/>
                </a:solidFill>
              </a:rPr>
              <a:t>e das Práticas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BE72FB-EE2C-4EDC-9BF3-44AD380C9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324125"/>
            <a:ext cx="8568952" cy="2769171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Conceituação</a:t>
            </a:r>
            <a:r>
              <a:rPr lang="pt-BR" sz="2400" dirty="0">
                <a:solidFill>
                  <a:schemeClr val="tx2"/>
                </a:solidFill>
              </a:rPr>
              <a:t> (reflexão de ideias e de complementaridade do saber). Neste caso, o </a:t>
            </a:r>
            <a:r>
              <a:rPr lang="pt-BR" sz="2400" b="1" u="sng" dirty="0">
                <a:solidFill>
                  <a:schemeClr val="accent6">
                    <a:lumMod val="75000"/>
                  </a:schemeClr>
                </a:solidFill>
              </a:rPr>
              <a:t>fórum</a:t>
            </a:r>
            <a:r>
              <a:rPr lang="pt-BR" sz="2400" dirty="0">
                <a:solidFill>
                  <a:schemeClr val="tx2"/>
                </a:solidFill>
              </a:rPr>
              <a:t> é o mais utilizado como proposta de conhecimento em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rede</a:t>
            </a:r>
            <a:r>
              <a:rPr lang="pt-BR" sz="2400" dirty="0">
                <a:solidFill>
                  <a:schemeClr val="tx2"/>
                </a:solidFill>
              </a:rPr>
              <a:t> (estudantes-estudantes, estudantes-educador).</a:t>
            </a:r>
          </a:p>
          <a:p>
            <a:pPr algn="just"/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Interação Síncrona: </a:t>
            </a:r>
            <a:r>
              <a:rPr lang="pt-BR" sz="2400" b="1" u="sng" dirty="0">
                <a:solidFill>
                  <a:schemeClr val="accent6">
                    <a:lumMod val="75000"/>
                  </a:schemeClr>
                </a:solidFill>
              </a:rPr>
              <a:t>webconferência</a:t>
            </a:r>
            <a:r>
              <a:rPr lang="pt-BR" sz="2400" dirty="0">
                <a:solidFill>
                  <a:schemeClr val="tx2"/>
                </a:solidFill>
              </a:rPr>
              <a:t> (objeto tecnocultural explicativo).</a:t>
            </a:r>
          </a:p>
          <a:p>
            <a:pPr algn="just"/>
            <a:endParaRPr lang="pt-BR" sz="2400" dirty="0">
              <a:solidFill>
                <a:schemeClr val="tx2"/>
              </a:solidFill>
            </a:endParaRPr>
          </a:p>
          <a:p>
            <a:pPr algn="just"/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4" name="Picture 2" descr="Resultado de imagem para laureate ead">
            <a:extLst>
              <a:ext uri="{FF2B5EF4-FFF2-40B4-BE49-F238E27FC236}">
                <a16:creationId xmlns:a16="http://schemas.microsoft.com/office/drawing/2014/main" xmlns="" id="{F7F5621E-F138-46C2-842A-080175D1A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34" y="5814595"/>
            <a:ext cx="1026570" cy="10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3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520</Words>
  <Application>Microsoft Office PowerPoint</Application>
  <PresentationFormat>Apresentação na tela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Myriad Pro</vt:lpstr>
      <vt:lpstr>Tema do Office</vt:lpstr>
      <vt:lpstr>Apresentação do PowerPoint</vt:lpstr>
      <vt:lpstr>Objetivo</vt:lpstr>
      <vt:lpstr>Especificidades do curso Serviço Social</vt:lpstr>
      <vt:lpstr>Metodologia</vt:lpstr>
      <vt:lpstr>Caracterização da População Pesquisada</vt:lpstr>
      <vt:lpstr>Questionário</vt:lpstr>
      <vt:lpstr>Mediação do Conhecimento</vt:lpstr>
      <vt:lpstr>Mediação das Práticas</vt:lpstr>
      <vt:lpstr>Socialização dos Conhecimentos  e das Práticas</vt:lpstr>
      <vt:lpstr>Considerações Finais</vt:lpstr>
      <vt:lpstr>        Obrigada!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Cássia Mazeti Rossi</cp:lastModifiedBy>
  <cp:revision>19</cp:revision>
  <dcterms:created xsi:type="dcterms:W3CDTF">2014-07-31T15:12:21Z</dcterms:created>
  <dcterms:modified xsi:type="dcterms:W3CDTF">2017-09-19T14:36:18Z</dcterms:modified>
</cp:coreProperties>
</file>