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4" r:id="rId2"/>
    <p:sldMasterId id="2147483860" r:id="rId3"/>
    <p:sldMasterId id="2147483868" r:id="rId4"/>
    <p:sldMasterId id="2147483883" r:id="rId5"/>
    <p:sldMasterId id="2147483891" r:id="rId6"/>
    <p:sldMasterId id="2147483899" r:id="rId7"/>
    <p:sldMasterId id="2147483907" r:id="rId8"/>
    <p:sldMasterId id="2147483915" r:id="rId9"/>
    <p:sldMasterId id="2147483923" r:id="rId10"/>
  </p:sldMasterIdLst>
  <p:notesMasterIdLst>
    <p:notesMasterId r:id="rId41"/>
  </p:notesMasterIdLst>
  <p:sldIdLst>
    <p:sldId id="577" r:id="rId11"/>
    <p:sldId id="669" r:id="rId12"/>
    <p:sldId id="677" r:id="rId13"/>
    <p:sldId id="678" r:id="rId14"/>
    <p:sldId id="689" r:id="rId15"/>
    <p:sldId id="671" r:id="rId16"/>
    <p:sldId id="691" r:id="rId17"/>
    <p:sldId id="690" r:id="rId18"/>
    <p:sldId id="680" r:id="rId19"/>
    <p:sldId id="682" r:id="rId20"/>
    <p:sldId id="683" r:id="rId21"/>
    <p:sldId id="684" r:id="rId22"/>
    <p:sldId id="686" r:id="rId23"/>
    <p:sldId id="687" r:id="rId24"/>
    <p:sldId id="675" r:id="rId25"/>
    <p:sldId id="729" r:id="rId26"/>
    <p:sldId id="692" r:id="rId27"/>
    <p:sldId id="693" r:id="rId28"/>
    <p:sldId id="695" r:id="rId29"/>
    <p:sldId id="699" r:id="rId30"/>
    <p:sldId id="713" r:id="rId31"/>
    <p:sldId id="714" r:id="rId32"/>
    <p:sldId id="716" r:id="rId33"/>
    <p:sldId id="725" r:id="rId34"/>
    <p:sldId id="718" r:id="rId35"/>
    <p:sldId id="730" r:id="rId36"/>
    <p:sldId id="719" r:id="rId37"/>
    <p:sldId id="728" r:id="rId38"/>
    <p:sldId id="726" r:id="rId39"/>
    <p:sldId id="727" r:id="rId40"/>
  </p:sldIdLst>
  <p:sldSz cx="12190413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E59"/>
    <a:srgbClr val="FFFFCC"/>
    <a:srgbClr val="F5D293"/>
    <a:srgbClr val="FFAE00"/>
    <a:srgbClr val="184E90"/>
    <a:srgbClr val="185A90"/>
    <a:srgbClr val="223C86"/>
    <a:srgbClr val="2E507A"/>
    <a:srgbClr val="000066"/>
    <a:srgbClr val="B08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1935" autoAdjust="0"/>
  </p:normalViewPr>
  <p:slideViewPr>
    <p:cSldViewPr>
      <p:cViewPr varScale="1">
        <p:scale>
          <a:sx n="65" d="100"/>
          <a:sy n="65" d="100"/>
        </p:scale>
        <p:origin x="78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EE4770-DEE0-4BA3-A191-B64E8FC0488B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B5EC0D9-6D48-4DE6-9C34-8590C2BFDC9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6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2" y="2130432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5051-B421-417A-BA6C-61D7E4CDB9AD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1643D-EF80-417D-9966-B075A50EC9B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55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9BE69-1901-453C-9859-73C4E13D848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B4E68-6FEC-4F84-BA26-D19580F13D2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50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4B75-9612-4A95-997B-C9856CD1CCA6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4323F-3464-4D06-AA5E-79F0535E389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83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A9F2-D82B-4B4A-9A1C-47684EF7428A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0E17E-63B8-4933-A033-425C7464D85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47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FBF33-AE7B-4700-81E5-F7CEE1566E8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BD253-719B-49B2-B29F-CB58A5092A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481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E8C6-0842-4EA3-AECB-24ABAEF66CB2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540DF-AF17-42AF-A5D6-7857D56B621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97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B6DF9-AF60-409D-8B30-188899557631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7F05A-2925-4B68-9CC4-D70C4FF7655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436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60AF-8322-407C-8D56-F866FD06D563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9270C-8F34-4E8D-BFA8-26E310826C0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007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F670F-05AD-4DB9-814F-EC66D69B6D0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799B1-DEC5-44BA-8685-C048CB910C9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165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6E411-B658-41BE-BFAF-3EB30686C573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E48EA-A9DE-47D1-9C0B-7A6EDA45E78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5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2A5B-519D-47E3-A303-F0EBA1F315DC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3FFA-AA6A-42FF-81CA-D5A7155DE4B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38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BBE2-788F-4F07-B139-C8717CBE5CF6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B8A4F-E84E-49A7-894E-CA76740FE3F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11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04A38-40C8-4D02-B212-E279728FDD0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0C8E-E4F4-4317-8298-5245521DFBE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402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AB93-6A3E-4114-9872-847DA0A39E29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B5CD7-2794-4B94-9250-AF106C2CA58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270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114FD-5B7C-4440-9E10-B8C7675B73A6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9E7C0-E51B-46C4-9820-3B8974CE753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831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5D65F-8CB2-4847-B1BD-5FA0171CA95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AE8B0-77CA-4AAE-8074-5ADF8EDF199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50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9450-94D6-47E4-BE5D-8CAC4B40843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63AE8-9E69-4BD5-8534-7776462BCD4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115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7952-6233-4CA4-AEA7-1239B6AC8D8D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0819E-CB3D-4316-BBE7-DD1C7A5057A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796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-12700"/>
            <a:ext cx="12190413" cy="687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4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-12700"/>
            <a:ext cx="12190413" cy="687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26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755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0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1" y="4406907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61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73D72-4D63-4A7B-B530-B95F9029DB1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82396-7C22-4FCE-9797-CB0FE5DEA66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75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9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2A2B2F1-4DED-468D-8086-46F55A2E2469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705DC6C-597E-4CAC-B3DA-246CAD24EE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27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E158-FDA6-4D3C-9AA0-E29329835A23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A5C9F-9E65-4768-87F9-752C97AE415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139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821BD-F26A-46DE-B085-68C0175D227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3D2A2-8928-4152-9569-6F437C9DC19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057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CDCF-CA76-4F3A-86FB-7244119136E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0D337-271D-4BFB-9E7B-6C1778AD43D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82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14E4-F046-43C6-A7F3-ED2371366742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6861C-AE7E-423F-A281-28CBE44F02B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823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8C0F-BF52-436F-BFC0-E45D1FCA7E0B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8F5D7-7149-4426-8AAF-08DAB023F68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57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6CF8-030E-4D4E-B8AB-784813250EDD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A2975-BCC4-4C42-923C-E5A7BB39256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83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70751-F323-43A3-865C-C0D3146558D2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D4D79-3C89-417E-B31D-000B2AB2D56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05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CE47E-4780-42E1-B944-4849E84F548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A74D3-6AC5-4CB4-B7A4-79F95A7B197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4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6E21-BEB1-48C7-A03D-BA4C17A059E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8B2DB-00E6-4807-92BC-D637672D7C1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954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7A05F-29D5-4BC7-B40E-566B799C1D5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1F1B9-C9B0-4BEB-9BB8-C0F363D7BB9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413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5483-4BEF-4E68-B6F0-04D7A8D7D4D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2FB25-4232-4C69-A801-F599446575A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711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E630-86D7-4D02-8C7E-B9E8922076D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423E0-9241-4EA8-9933-C04A0CF7F3C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118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E40E2-6077-4781-8A00-8E6FCEFE081C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3D2C6-1E73-4D6F-AC31-0FE6CEB937B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116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7071-DCE1-4BE9-996F-A1084C9A2E8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62886-DBAD-40B5-8057-332DE2D0CA4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902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D402D-D539-4CE1-9676-2B8C4CB7B6B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7A552-C64F-409C-A16F-FF1C300AC50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851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1213-8F83-4F5A-8ADE-C5585B252CF9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38AC3-A8E4-4926-A742-277986B8432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00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E6AE-9CDC-4770-8EC1-58AE099D52A8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DA1-E235-4B3F-9180-1B647335C1C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909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58C99-A7D3-4FE1-B9FB-A5FA71AA31BF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5775E-527A-4838-830B-0ABAE6DA01C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891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3D5B-5845-4B56-8EF8-281891DE8A03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EF7B-3340-49C9-9B2D-53A6CC1029E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85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5E699-94DE-420F-B58A-6B88607FC64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FBAC5-BCE7-46DB-BF5C-0F56C61913A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50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3C31D-73FD-4547-B5B7-292A42D8F2A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68AAB-DA3A-4A6B-A768-7337E691C93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52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C87E2-6B44-424F-BCE1-2F091F4358A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2DDBE-3B57-449D-BCBE-C869CC691BC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305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4660C-B03B-4818-8100-25746DEDA4CC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33CCE-9C5D-4C05-A700-2056E4AEEB1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514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D2D0-ABD7-42F3-AEB8-5786785CDEA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66067-D7F3-485D-A658-D948D263D5D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91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9146-C237-4F4A-9864-9D3C440829F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D98C-F42A-407E-BDE5-37ACE81CCB4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733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005E-6D11-4828-B681-E360FA6B9AC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7E44-DC43-4DB4-BC10-8BA4F46C818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633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98981-62BB-4944-BEF0-48C7CFB1C6D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9EEA5-D0A8-4337-9988-BE6FC780861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510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5B9EE-71F6-4E9B-84E0-709CAC61DEE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71816-10D2-4D0C-9DFD-2939B1FB21C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054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5459-DFDE-425F-88AC-EC8EB2A4E04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C887-0485-4FE7-AFF8-A3D7EC13820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49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2460D-A075-48BA-A4E4-53EC7FF8360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0607D-DF6F-46F2-9A74-14C40A88514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5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446D-C9D4-4AA7-B552-252D014AB6B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7ACF7-B92A-4DDA-AD32-8BDB37C6D49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51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DE4E-45BB-431C-B597-AC7F61F297B1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A8284-C51B-4566-BA92-C9EC410AD52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030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F4E5D-E3BE-4F30-BDEF-433B64E811A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7159D-A606-4FC5-8357-C3DC5F355F3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130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7DEDB-D5A8-4FF5-8DC6-73CF9642781A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92E7-4D9D-4189-8B2D-55922DD2117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327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6A70-697F-4BE0-99B6-86BA2E3B2FE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3BCDE-175B-49F8-B8E0-0DC2B247022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279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2587B-95AB-4531-ABF1-41948D6561D6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DFCC7-BE0F-4352-9007-0A803E4C026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063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A1ED-ED4C-456C-8C67-F119764E735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F855F-13CE-4D8E-8936-EC39C4AFEAB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835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D39A-7075-48AB-B9E7-4E54B1FBE20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8A3D5-8D44-472F-AF0E-21C9D09F74C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737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5A60-EC30-4E3D-8E47-918B358AA192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CB615-8F98-4DA8-B6BF-CC0A8E52D3F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233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D8573-0AD6-474F-848A-C35293CA7B1D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259CA-9796-4536-BC35-5FA2A7CD15A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070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91B6-005D-4E7B-86EF-3DB52BE3311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0D257-9C72-4329-9F03-9158866898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20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29A67-0464-49FD-BA31-E72B7546AE1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A6A70-86BA-4AA0-A9DF-569A8028A2E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333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A8B9-CE09-448F-8064-4A07F248E15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236C1-98E2-4FCD-9A2A-769C1F3AAA1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832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71A2C-C59F-4EAE-86CE-1E7263BC4318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B0FB-B0F2-442A-9A47-F875FCA0F08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773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26D23-603C-4096-A0B2-F7FE611B7713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5CA89-18BF-4D31-B955-6F05EFC93A9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711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C51C-03FD-418B-A79B-FAB4E435E7C8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6898-A12E-4F3F-8C20-C37B1C9563E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06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1C5C-20B4-4B22-A5A4-5DAB99006C91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7EB5-6A30-4719-9DAD-DEF7F1167F7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79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98999-CD7B-403D-89D1-EAFD93149D31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A7D9D-3E94-41CD-87BC-4ACCA29DE55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74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73EF78-5663-421C-B350-AC03CA7EEBD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0411FCE-0A9A-44F4-B0DD-66E5E72CADFD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33" r:id="rId2"/>
    <p:sldLayoutId id="2147485134" r:id="rId3"/>
    <p:sldLayoutId id="2147485135" r:id="rId4"/>
    <p:sldLayoutId id="2147485136" r:id="rId5"/>
    <p:sldLayoutId id="2147485137" r:id="rId6"/>
    <p:sldLayoutId id="2147485138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21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092C8-4883-4B3F-A2A3-FC4FF76FA5DD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7ED03D5-02BE-4EE4-BB06-485AD209DCF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0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47CEB5-F2E8-490A-9E91-830FC12C3F4A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F945E0-DAE4-46CB-9030-4EDA5F63E1D5}" type="slidenum">
              <a:rPr lang="pt-BR"/>
              <a:pPr/>
              <a:t>‹nº›</a:t>
            </a:fld>
            <a:endParaRPr lang="pt-BR"/>
          </a:p>
        </p:txBody>
      </p:sp>
      <p:pic>
        <p:nvPicPr>
          <p:cNvPr id="2055" name="Imagem 6" descr="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 userDrawn="1"/>
        </p:nvSpPr>
        <p:spPr bwMode="auto">
          <a:xfrm>
            <a:off x="2159000" y="73025"/>
            <a:ext cx="901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Educação a Distância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7093A0-0F62-4263-8E80-EF516B5E359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8AA84C3-E7A0-4C6D-B3B7-E850E695303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8" r:id="rId1"/>
    <p:sldLayoutId id="2147485159" r:id="rId2"/>
    <p:sldLayoutId id="2147485160" r:id="rId3"/>
    <p:sldLayoutId id="2147485161" r:id="rId4"/>
    <p:sldLayoutId id="2147485162" r:id="rId5"/>
    <p:sldLayoutId id="2147485163" r:id="rId6"/>
    <p:sldLayoutId id="2147485164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6" r:id="rId3"/>
    <p:sldLayoutId id="2147485245" r:id="rId4"/>
    <p:sldLayoutId id="2147485246" r:id="rId5"/>
    <p:sldLayoutId id="2147485247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5pPr>
      <a:lvl6pPr marL="544251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6pPr>
      <a:lvl7pPr marL="1088502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7pPr>
      <a:lvl8pPr marL="1632753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8pPr>
      <a:lvl9pPr marL="2177004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9pPr>
    </p:titleStyle>
    <p:bodyStyle>
      <a:lvl1pPr marL="323850" indent="-323850" algn="l" rtl="0" eaLnBrk="0" fontAlgn="base" hangingPunct="0">
        <a:spcBef>
          <a:spcPts val="688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71463" algn="l" rtl="0" eaLnBrk="0" fontAlgn="base" hangingPunct="0">
        <a:spcBef>
          <a:spcPts val="45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900" indent="-271463" algn="l" rtl="0" eaLnBrk="0" fontAlgn="base" hangingPunct="0">
        <a:spcBef>
          <a:spcPts val="450"/>
        </a:spcBef>
        <a:spcAft>
          <a:spcPct val="0"/>
        </a:spcAft>
        <a:buClr>
          <a:srgbClr val="B2C1DB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04925" indent="-271463" algn="l" rtl="0" eaLnBrk="0" fontAlgn="base" hangingPunct="0">
        <a:spcBef>
          <a:spcPts val="450"/>
        </a:spcBef>
        <a:spcAft>
          <a:spcPct val="0"/>
        </a:spcAft>
        <a:buClr>
          <a:srgbClr val="9BBB59"/>
        </a:buClr>
        <a:buSzPct val="80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indent="-271463" algn="l" rtl="0" eaLnBrk="0" fontAlgn="base" hangingPunct="0">
        <a:spcBef>
          <a:spcPts val="450"/>
        </a:spcBef>
        <a:spcAft>
          <a:spcPct val="0"/>
        </a:spcAft>
        <a:buClr>
          <a:srgbClr val="9BBB59"/>
        </a:buClr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959303" indent="-272125" algn="l" rtl="0" eaLnBrk="1" latinLnBrk="0" hangingPunct="1">
        <a:spcBef>
          <a:spcPts val="440"/>
        </a:spcBef>
        <a:buClr>
          <a:schemeClr val="accent3"/>
        </a:buClr>
        <a:buChar char="•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85854" indent="-272125" algn="l" rtl="0" eaLnBrk="1" latinLnBrk="0" hangingPunct="1">
        <a:spcBef>
          <a:spcPts val="440"/>
        </a:spcBef>
        <a:buClr>
          <a:schemeClr val="accent2"/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612404" indent="-272125" algn="l" rtl="0" eaLnBrk="1" latinLnBrk="0" hangingPunct="1">
        <a:spcBef>
          <a:spcPts val="440"/>
        </a:spcBef>
        <a:buClr>
          <a:schemeClr val="accent1">
            <a:tint val="60000"/>
          </a:schemeClr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938955" indent="-272125" algn="l" rtl="0" eaLnBrk="1" latinLnBrk="0" hangingPunct="1">
        <a:spcBef>
          <a:spcPts val="440"/>
        </a:spcBef>
        <a:buClr>
          <a:schemeClr val="accent2">
            <a:tint val="60000"/>
          </a:schemeClr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450D85-A5B6-43F4-83A8-3A4983527A5C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45071A0-E7D4-4A19-9344-A40886C7C104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F613DF-B63C-4C8C-B5C1-70AD505D672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F5904D4-6199-4B7D-89E3-B76AD46A006C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614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25B0C4-FB53-4DA4-8EC3-CDF0C57FBE66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D8992E7-3709-4FC6-9BFF-71AEC7154F2A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717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14350A-D0E4-449C-8A25-B82A21A0A717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0F70547-257B-4654-9CC3-7219D5C8CE7E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819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9BE168-271C-4C4A-AE0D-8540FBC92495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C3084B8-46D1-4687-8EE6-3D1B688EDC2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5" Type="http://schemas.openxmlformats.org/officeDocument/2006/relationships/hyperlink" Target="Filmes/Construindo%20avi&#227;o...NO%20AR_Legendado.wmv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393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1" y="4794808"/>
            <a:ext cx="1220470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O desafio da qualidade nos cursos técnicos </a:t>
            </a:r>
          </a:p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a distância para uma rede em âmbito nacional</a:t>
            </a:r>
          </a:p>
          <a:p>
            <a:pPr algn="ctr"/>
            <a:endParaRPr lang="pt-BR" sz="3200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SIDINEI ROSSI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12191205" cy="68575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-20649" y="6093296"/>
            <a:ext cx="12190413" cy="12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Criação </a:t>
            </a:r>
            <a:r>
              <a:rPr lang="pt-BR" altLang="pt-BR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dos documentos </a:t>
            </a: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 diretrizes </a:t>
            </a:r>
            <a:r>
              <a:rPr lang="pt-BR" altLang="pt-BR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 regulamentos</a:t>
            </a:r>
          </a:p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endParaRPr lang="pt-BR" altLang="pt-BR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PROCESSO DE CONSTITUIÇÃO DA REDE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12191205" cy="685755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6165304"/>
            <a:ext cx="1219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Sensibilização </a:t>
            </a:r>
            <a:r>
              <a:rPr lang="pt-BR" altLang="pt-BR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dos envolvidos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PROCESSO DE CONSTITUIÇÃO DA REDE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46"/>
            <a:ext cx="12191203" cy="685755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" y="6165304"/>
            <a:ext cx="1219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Capacitação </a:t>
            </a: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dos </a:t>
            </a:r>
            <a:r>
              <a:rPr lang="pt-BR" altLang="pt-BR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envolvidos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PROCESSO DE CONSTITUIÇÃO DA REDE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46"/>
            <a:ext cx="12191203" cy="685755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" y="6165304"/>
            <a:ext cx="1219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Unificação </a:t>
            </a: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dos ambientes tecnológicos</a:t>
            </a:r>
            <a:endParaRPr lang="pt-BR" altLang="pt-BR" sz="3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PROCESSO DE CONSTITUIÇÃO DA REDE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8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46"/>
            <a:ext cx="12191201" cy="685755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" y="6165304"/>
            <a:ext cx="1219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Definição </a:t>
            </a:r>
            <a:r>
              <a:rPr lang="pt-BR" altLang="pt-BR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 estrutura de governança</a:t>
            </a:r>
            <a:endParaRPr lang="pt-BR" altLang="pt-BR" sz="3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PROCESSO DE CONSTITUIÇÃO DA REDE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0413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06574" y="5373216"/>
            <a:ext cx="6092825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rgbClr val="FFAE00"/>
                </a:solidFill>
              </a:rPr>
              <a:t>PORTO ALEGRE-RS</a:t>
            </a:r>
            <a:endParaRPr lang="pt-BR" sz="2800" b="1" dirty="0" smtClean="0">
              <a:solidFill>
                <a:srgbClr val="FFAE00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(ALBERTO </a:t>
            </a:r>
            <a:r>
              <a:rPr lang="pt-BR" sz="2000" b="1" dirty="0">
                <a:solidFill>
                  <a:schemeClr val="bg1"/>
                </a:solidFill>
              </a:rPr>
              <a:t>BINS, </a:t>
            </a:r>
            <a:r>
              <a:rPr lang="pt-BR" sz="2000" b="1" dirty="0" smtClean="0">
                <a:solidFill>
                  <a:schemeClr val="bg1"/>
                </a:solidFill>
              </a:rPr>
              <a:t>810)</a:t>
            </a:r>
            <a:endParaRPr lang="pt-BR" sz="20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62558" y="87015"/>
            <a:ext cx="1058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ESTRUTURA DR SEDE CURSOS TÉCNICOS SENAC EAD 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134766" y="4005064"/>
            <a:ext cx="27591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CURSOS TÉCNICOS</a:t>
            </a:r>
          </a:p>
          <a:p>
            <a:r>
              <a:rPr lang="pt-BR" dirty="0" smtClean="0">
                <a:solidFill>
                  <a:srgbClr val="FFAE00"/>
                </a:solidFill>
              </a:rPr>
              <a:t>DR SEDE: </a:t>
            </a:r>
            <a:r>
              <a:rPr lang="pt-BR" dirty="0" smtClean="0">
                <a:solidFill>
                  <a:schemeClr val="bg1"/>
                </a:solidFill>
              </a:rPr>
              <a:t>RS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Imagem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141663"/>
            <a:ext cx="2151063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struindo avião...NO AR_Legend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8862" y="1646802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9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62558" y="87015"/>
            <a:ext cx="1058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ESTRUTURA DR SEDE CURSOS TÉCNICOS SENAC EAD 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475026" y="4779920"/>
            <a:ext cx="4680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b="1" dirty="0" smtClean="0">
                <a:solidFill>
                  <a:srgbClr val="FFAE00"/>
                </a:solidFill>
              </a:rPr>
              <a:t>156</a:t>
            </a:r>
            <a:endParaRPr lang="pt-BR" sz="11500" b="1" dirty="0">
              <a:solidFill>
                <a:srgbClr val="FFAE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39022" y="6300609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colaboradores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47422" y="453294"/>
            <a:ext cx="1828562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</a:rPr>
              <a:t>79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679382" y="203048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743278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3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471470" y="22768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43278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865928" y="3367107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E9CE59"/>
                </a:solidFill>
              </a:rPr>
              <a:t>TECNOLOGIAS </a:t>
            </a:r>
          </a:p>
          <a:p>
            <a:r>
              <a:rPr lang="pt-BR" sz="3200" b="1" dirty="0" smtClean="0">
                <a:solidFill>
                  <a:srgbClr val="E9CE59"/>
                </a:solidFill>
              </a:rPr>
              <a:t>EDUCACIONAIS</a:t>
            </a:r>
            <a:endParaRPr lang="pt-BR" sz="3200" b="1" dirty="0">
              <a:solidFill>
                <a:srgbClr val="E9CE59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679382" y="4400083"/>
            <a:ext cx="4392488" cy="45719"/>
          </a:xfrm>
          <a:prstGeom prst="rect">
            <a:avLst/>
          </a:prstGeom>
          <a:solidFill>
            <a:srgbClr val="E9C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5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2" cy="685710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47266" y="1772816"/>
            <a:ext cx="4547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1947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COMO TUDO COMEÇOU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12191205" cy="685755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047534" y="22768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959302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9148076" y="356908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E9CE59"/>
                </a:solidFill>
              </a:rPr>
              <a:t>TECNOLOGIAS </a:t>
            </a:r>
          </a:p>
          <a:p>
            <a:r>
              <a:rPr lang="pt-BR" sz="2400" b="1" dirty="0" smtClean="0">
                <a:solidFill>
                  <a:srgbClr val="E9CE59"/>
                </a:solidFill>
              </a:rPr>
              <a:t>EDUCACIONAIS</a:t>
            </a:r>
            <a:endParaRPr lang="pt-BR" sz="2400" b="1" dirty="0">
              <a:solidFill>
                <a:srgbClr val="E9CE59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679382" y="4400083"/>
            <a:ext cx="3926022" cy="45719"/>
          </a:xfrm>
          <a:prstGeom prst="rect">
            <a:avLst/>
          </a:prstGeom>
          <a:solidFill>
            <a:srgbClr val="E9C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471470" y="522920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2"/>
                </a:solidFill>
              </a:rPr>
              <a:t>OPERAÇÃO</a:t>
            </a:r>
            <a:endParaRPr lang="pt-BR" sz="2400" b="1" dirty="0">
              <a:solidFill>
                <a:schemeClr val="bg2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669732" y="5797186"/>
            <a:ext cx="325001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4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446"/>
            <a:ext cx="12176432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18542" y="5859269"/>
            <a:ext cx="921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AE00"/>
                </a:solidFill>
              </a:rPr>
              <a:t>DESAFIOS E AÇÕES DO DR </a:t>
            </a:r>
            <a:r>
              <a:rPr lang="pt-BR" sz="2800" b="1" dirty="0">
                <a:solidFill>
                  <a:srgbClr val="FFAE00"/>
                </a:solidFill>
              </a:rPr>
              <a:t>SEDE </a:t>
            </a:r>
            <a:endParaRPr lang="pt-BR" sz="2800" b="1" dirty="0" smtClean="0">
              <a:solidFill>
                <a:srgbClr val="FFAE00"/>
              </a:solidFill>
            </a:endParaRPr>
          </a:p>
          <a:p>
            <a:r>
              <a:rPr lang="pt-BR" sz="2800" b="1" dirty="0" smtClean="0">
                <a:solidFill>
                  <a:srgbClr val="FFAE00"/>
                </a:solidFill>
              </a:rPr>
              <a:t>PARA </a:t>
            </a:r>
            <a:r>
              <a:rPr lang="pt-BR" sz="2800" b="1" dirty="0">
                <a:solidFill>
                  <a:srgbClr val="FFAE00"/>
                </a:solidFill>
              </a:rPr>
              <a:t>A </a:t>
            </a:r>
            <a:r>
              <a:rPr lang="pt-BR" sz="2800" b="1" dirty="0" smtClean="0">
                <a:solidFill>
                  <a:srgbClr val="FFAE00"/>
                </a:solidFill>
              </a:rPr>
              <a:t>QUALIDADE </a:t>
            </a:r>
            <a:r>
              <a:rPr lang="pt-BR" sz="2800" b="1" dirty="0">
                <a:solidFill>
                  <a:srgbClr val="FFAE00"/>
                </a:solidFill>
              </a:rPr>
              <a:t>DOS TÉCNICOS EAD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939460"/>
              </p:ext>
            </p:extLst>
          </p:nvPr>
        </p:nvGraphicFramePr>
        <p:xfrm>
          <a:off x="0" y="0"/>
          <a:ext cx="12190413" cy="6865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Image" r:id="rId3" imgW="16279200" imgH="9168120" progId="Photoshop.Image.13">
                  <p:embed/>
                </p:oleObj>
              </mc:Choice>
              <mc:Fallback>
                <p:oleObj name="Image" r:id="rId3" imgW="16279200" imgH="9168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0413" cy="6865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Disseminação da cultura interna do EAD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"/>
            <a:ext cx="12207903" cy="6848189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" y="5270723"/>
            <a:ext cx="12190412" cy="12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Fluidez na comunicação</a:t>
            </a:r>
            <a:endParaRPr lang="pt-BR" altLang="pt-BR" sz="3200" b="1" dirty="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Encontros </a:t>
            </a: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 visitas presenciais entre os </a:t>
            </a: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envolvidos(???)</a:t>
            </a:r>
            <a:endParaRPr lang="pt-BR" altLang="pt-BR" sz="3200" b="1" dirty="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902" cy="6857999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" y="5270723"/>
            <a:ext cx="12190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Webconferências</a:t>
            </a:r>
            <a:r>
              <a:rPr lang="pt-BR" altLang="pt-BR" sz="3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sistemáticas</a:t>
            </a:r>
            <a:endParaRPr lang="pt-BR" altLang="pt-BR" sz="3200" b="1" dirty="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9" y="9810"/>
            <a:ext cx="12211878" cy="6848188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31751" y="56696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Assessoria e atendimento aos Polos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" y="0"/>
            <a:ext cx="12191998" cy="6857999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31751" y="4869160"/>
            <a:ext cx="12190413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Aprimoramento contínuo das </a:t>
            </a: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ferramentas, processos e metodologia</a:t>
            </a:r>
          </a:p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Medição através da pesquisa de satisfação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7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9" y="-1773"/>
            <a:ext cx="12211878" cy="6850419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31751" y="5116834"/>
            <a:ext cx="121904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Material didático diferenciado com objetos de aprendizagem, vídeos, </a:t>
            </a:r>
            <a:r>
              <a:rPr lang="pt-BR" altLang="pt-BR" sz="28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podcasts</a:t>
            </a:r>
            <a:r>
              <a:rPr lang="pt-BR" altLang="pt-BR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t-BR" altLang="pt-BR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minigames</a:t>
            </a:r>
            <a:r>
              <a:rPr lang="pt-BR" altLang="pt-B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simuladores, entre </a:t>
            </a: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outros. </a:t>
            </a: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Responsivos e acessíveis</a:t>
            </a:r>
            <a:endParaRPr lang="pt-BR" altLang="pt-BR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41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9" y="-1773"/>
            <a:ext cx="12211878" cy="6850419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31751" y="5116834"/>
            <a:ext cx="12190413" cy="113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2º </a:t>
            </a: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Colocado na categoria material didático on-line</a:t>
            </a:r>
          </a:p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“História do Design de Interiores Residencial”</a:t>
            </a:r>
            <a:endParaRPr lang="pt-BR" altLang="pt-BR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1463929"/>
            <a:ext cx="3503859" cy="35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-20649" y="5517232"/>
            <a:ext cx="1219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Credenciamento de Polos 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" y="0"/>
            <a:ext cx="12174554" cy="6848644"/>
          </a:xfrm>
          <a:prstGeom prst="rect">
            <a:avLst/>
          </a:prstGeom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131751" y="5027066"/>
            <a:ext cx="12190413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Busca pela melhoria contínua. Prêmios </a:t>
            </a: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conquistados                                </a:t>
            </a:r>
            <a:r>
              <a:rPr lang="pt-BR" altLang="pt-BR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 Prêmio Gaúcho da Qualidade RS</a:t>
            </a: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pt-BR" altLang="pt-BR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ts val="713"/>
              </a:spcBef>
              <a:spcAft>
                <a:spcPts val="713"/>
              </a:spcAft>
            </a:pPr>
            <a:r>
              <a:rPr lang="pt-BR" altLang="pt-BR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Troféu Bronze (2016) e Troféu Prata (2017)</a:t>
            </a:r>
            <a:endParaRPr lang="pt-BR" altLang="pt-BR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86694" y="908720"/>
            <a:ext cx="6092825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Existe desde 1947 - Universidade do 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Ensino por correspondência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Sistema Nacional de </a:t>
            </a:r>
            <a:r>
              <a:rPr lang="pt-BR" sz="2400" dirty="0" err="1">
                <a:solidFill>
                  <a:schemeClr val="bg1"/>
                </a:solidFill>
              </a:rPr>
              <a:t>Teleducação</a:t>
            </a: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Programas radiofônicos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Centro Nacional de Ensino a Distância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Rede EAD Senac de Pós-graduação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4566" y="544522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AE00"/>
                </a:solidFill>
              </a:rPr>
              <a:t>AUTONOMIA </a:t>
            </a:r>
          </a:p>
          <a:p>
            <a:r>
              <a:rPr lang="pt-BR" sz="3600" b="1" dirty="0" smtClean="0">
                <a:solidFill>
                  <a:srgbClr val="FFAE00"/>
                </a:solidFill>
              </a:rPr>
              <a:t>DE CADA ESTADO</a:t>
            </a:r>
            <a:endParaRPr lang="pt-BR" sz="3600" b="1" dirty="0">
              <a:solidFill>
                <a:srgbClr val="FFAE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COMO TUDO COMEÇOU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393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1" y="5373216"/>
            <a:ext cx="12204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Obrigado</a:t>
            </a:r>
            <a:r>
              <a:rPr lang="pt-BR" sz="3600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Sidinei Rossi – srossi@senacrs.com.br</a:t>
            </a:r>
            <a:endParaRPr lang="pt-BR" sz="105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494806" y="3789040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Centralização                                                       das operações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4566" y="587727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AE00"/>
                </a:solidFill>
              </a:rPr>
              <a:t>REDE EAD SENAC</a:t>
            </a:r>
            <a:endParaRPr lang="pt-BR" sz="3600" b="1" dirty="0">
              <a:solidFill>
                <a:srgbClr val="FFAE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COMO TUDO COMEÇOU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47266" y="1772816"/>
            <a:ext cx="4547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2013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34766" y="1373308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AE00"/>
                </a:solidFill>
              </a:rPr>
              <a:t>85 </a:t>
            </a:r>
            <a:r>
              <a:rPr lang="pt-BR" sz="3200" b="1" dirty="0" smtClean="0">
                <a:solidFill>
                  <a:srgbClr val="FFAE00"/>
                </a:solidFill>
              </a:rPr>
              <a:t>mil alunos atendidos</a:t>
            </a:r>
            <a:endParaRPr lang="pt-BR" sz="3200" b="1" dirty="0">
              <a:solidFill>
                <a:srgbClr val="FFAE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EAD NO SENAC HOJE – REDE NACIONAL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119542" y="6444044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DN Senac – Produção 2016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15968" y="544522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CURSOS TÉCNICOS:</a:t>
            </a:r>
          </a:p>
          <a:p>
            <a:pPr algn="ctr"/>
            <a:r>
              <a:rPr lang="pt-BR" sz="2800" b="1" dirty="0" smtClean="0">
                <a:solidFill>
                  <a:srgbClr val="FFAE00"/>
                </a:solidFill>
              </a:rPr>
              <a:t>31% dos alunos</a:t>
            </a:r>
            <a:endParaRPr lang="pt-BR" sz="2800" b="1" dirty="0">
              <a:solidFill>
                <a:srgbClr val="FFA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2" cy="685710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591150" y="908720"/>
            <a:ext cx="4968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AE00"/>
                </a:solidFill>
              </a:rPr>
              <a:t>327 </a:t>
            </a:r>
            <a:r>
              <a:rPr lang="pt-BR" sz="3200" b="1" dirty="0">
                <a:solidFill>
                  <a:srgbClr val="FFAE00"/>
                </a:solidFill>
              </a:rPr>
              <a:t>polos presenciais </a:t>
            </a:r>
            <a:r>
              <a:rPr lang="pt-BR" sz="3200" dirty="0">
                <a:solidFill>
                  <a:schemeClr val="bg1"/>
                </a:solidFill>
              </a:rPr>
              <a:t>em todos os </a:t>
            </a:r>
            <a:r>
              <a:rPr lang="pt-BR" sz="3200" dirty="0" smtClean="0">
                <a:solidFill>
                  <a:schemeClr val="bg1"/>
                </a:solidFill>
              </a:rPr>
              <a:t>Estados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59302" y="4941168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AE00"/>
                </a:solidFill>
              </a:rPr>
              <a:t>2 polos presenciais </a:t>
            </a:r>
          </a:p>
          <a:p>
            <a:r>
              <a:rPr lang="pt-BR" sz="3200" dirty="0" smtClean="0">
                <a:solidFill>
                  <a:schemeClr val="bg1"/>
                </a:solidFill>
              </a:rPr>
              <a:t>no Japão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EAD NO SENAC HOJE – REDE NACIONAL</a:t>
            </a:r>
          </a:p>
        </p:txBody>
      </p:sp>
    </p:spTree>
    <p:extLst>
      <p:ext uri="{BB962C8B-B14F-4D97-AF65-F5344CB8AC3E}">
        <p14:creationId xmlns:p14="http://schemas.microsoft.com/office/powerpoint/2010/main" val="16936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55"/>
            <a:ext cx="12191207" cy="685755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EAD NO SENAC HOJE – REDE NACIONAL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762386" y="952898"/>
            <a:ext cx="45611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Na operação dos cursos ofertados pelo Senac alguns Estados são responsáveis pela produção para níveis </a:t>
            </a:r>
            <a:r>
              <a:rPr lang="pt-BR" sz="2800" dirty="0" smtClean="0">
                <a:solidFill>
                  <a:schemeClr val="bg1"/>
                </a:solidFill>
              </a:rPr>
              <a:t>específicos</a:t>
            </a:r>
            <a:r>
              <a:rPr lang="pt-BR" sz="2800" dirty="0">
                <a:solidFill>
                  <a:schemeClr val="bg1"/>
                </a:solidFill>
              </a:rPr>
              <a:t>, os </a:t>
            </a:r>
            <a:r>
              <a:rPr lang="pt-BR" sz="2800" dirty="0" smtClean="0">
                <a:solidFill>
                  <a:schemeClr val="bg1"/>
                </a:solidFill>
              </a:rPr>
              <a:t>                   chamados </a:t>
            </a:r>
            <a:r>
              <a:rPr lang="pt-BR" sz="2800" b="1" dirty="0">
                <a:solidFill>
                  <a:srgbClr val="FFC000"/>
                </a:solidFill>
              </a:rPr>
              <a:t>DR </a:t>
            </a:r>
            <a:r>
              <a:rPr lang="pt-BR" sz="2800" b="1" dirty="0" smtClean="0">
                <a:solidFill>
                  <a:srgbClr val="FFC000"/>
                </a:solidFill>
              </a:rPr>
              <a:t>Sedes</a:t>
            </a:r>
            <a:r>
              <a:rPr lang="pt-BR" sz="2800" dirty="0" smtClean="0">
                <a:solidFill>
                  <a:schemeClr val="bg1"/>
                </a:solidFill>
              </a:rPr>
              <a:t>.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663391" y="5373216"/>
            <a:ext cx="2759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DR Sede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DR Polo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456834" y="5573208"/>
            <a:ext cx="222417" cy="2224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6834" y="6048673"/>
            <a:ext cx="222417" cy="222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304584" y="5166959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SC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967414" y="5447561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RS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111430" y="4802347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PR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520608" y="4568540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SP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878"/>
            <a:ext cx="12191207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EAD NO SENAC HOJE – REDE NACIONAL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4766" y="1412776"/>
            <a:ext cx="3240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CURSOS FIC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PR E SC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134766" y="2817370"/>
            <a:ext cx="31683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APRENDIZAGEM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PR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34766" y="3946775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CURSOS TÉCNICOS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RS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134766" y="5508730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EDUCAÇÃO SUPERIOR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SP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304584" y="5373216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SC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967414" y="5653818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RS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111430" y="5008604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PR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520608" y="4774797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SP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9"/>
          <a:stretch/>
        </p:blipFill>
        <p:spPr>
          <a:xfrm>
            <a:off x="-34330" y="5517232"/>
            <a:ext cx="12224743" cy="134076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8542" y="4365104"/>
            <a:ext cx="10297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PREOCUPAÇÃO COM A QUALIDADE</a:t>
            </a:r>
          </a:p>
          <a:p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DESDE O PROCESSO DE CONSTITUIÇÃO DA REDE</a:t>
            </a:r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9"/>
          <a:stretch/>
        </p:blipFill>
        <p:spPr>
          <a:xfrm>
            <a:off x="-1951" y="-34287"/>
            <a:ext cx="12191207" cy="65497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-1951" y="5926006"/>
            <a:ext cx="1219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#diretrizes #sensibilização #capacitação #tecnologia #governança 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atrimônio Líquid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18463</TotalTime>
  <Words>455</Words>
  <Application>Microsoft Office PowerPoint</Application>
  <PresentationFormat>Personalizar</PresentationFormat>
  <Paragraphs>105</Paragraphs>
  <Slides>30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8" baseType="lpstr">
      <vt:lpstr>Arial</vt:lpstr>
      <vt:lpstr>Calibri</vt:lpstr>
      <vt:lpstr>Franklin Gothic Book</vt:lpstr>
      <vt:lpstr>Myriad Pro</vt:lpstr>
      <vt:lpstr>Perpetua</vt:lpstr>
      <vt:lpstr>Tahoma</vt:lpstr>
      <vt:lpstr>Wingdings 2</vt:lpstr>
      <vt:lpstr>2_Personalizar design</vt:lpstr>
      <vt:lpstr>3_Personalizar design</vt:lpstr>
      <vt:lpstr>4_Personalizar design</vt:lpstr>
      <vt:lpstr>1_Patrimônio Líquido</vt:lpstr>
      <vt:lpstr>5_Personalizar design</vt:lpstr>
      <vt:lpstr>6_Personalizar design</vt:lpstr>
      <vt:lpstr>7_Personalizar design</vt:lpstr>
      <vt:lpstr>8_Personalizar design</vt:lpstr>
      <vt:lpstr>9_Personalizar design</vt:lpstr>
      <vt:lpstr>10_Personalizar design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LENOVO CUSTOMER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 USER</dc:creator>
  <cp:lastModifiedBy>Sidinei Rossi</cp:lastModifiedBy>
  <cp:revision>552</cp:revision>
  <dcterms:created xsi:type="dcterms:W3CDTF">2011-06-10T20:15:02Z</dcterms:created>
  <dcterms:modified xsi:type="dcterms:W3CDTF">2017-09-19T15:15:05Z</dcterms:modified>
</cp:coreProperties>
</file>