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9" r:id="rId3"/>
    <p:sldId id="268" r:id="rId4"/>
    <p:sldId id="257" r:id="rId5"/>
    <p:sldId id="282" r:id="rId6"/>
    <p:sldId id="293" r:id="rId7"/>
    <p:sldId id="280" r:id="rId8"/>
    <p:sldId id="270" r:id="rId9"/>
    <p:sldId id="269" r:id="rId10"/>
    <p:sldId id="283" r:id="rId11"/>
    <p:sldId id="286" r:id="rId12"/>
    <p:sldId id="294" r:id="rId13"/>
    <p:sldId id="284" r:id="rId14"/>
    <p:sldId id="285" r:id="rId15"/>
    <p:sldId id="295" r:id="rId16"/>
    <p:sldId id="274" r:id="rId17"/>
    <p:sldId id="287" r:id="rId18"/>
    <p:sldId id="288" r:id="rId19"/>
    <p:sldId id="289" r:id="rId20"/>
    <p:sldId id="296" r:id="rId21"/>
    <p:sldId id="290" r:id="rId22"/>
    <p:sldId id="261" r:id="rId23"/>
    <p:sldId id="291" r:id="rId24"/>
  </p:sldIdLst>
  <p:sldSz cx="12192000" cy="6858000"/>
  <p:notesSz cx="6858000" cy="9144000"/>
  <p:custDataLst>
    <p:tags r:id="rId25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00"/>
    <a:srgbClr val="FBAA51"/>
    <a:srgbClr val="981F60"/>
    <a:srgbClr val="BFBFBF"/>
    <a:srgbClr val="26738F"/>
    <a:srgbClr val="B45A5D"/>
    <a:srgbClr val="DD292F"/>
    <a:srgbClr val="FF0000"/>
    <a:srgbClr val="7BD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114" y="-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5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6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75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8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5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1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81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33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0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22DD-CB73-4003-AE20-CA4F484D2E8F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BC43-3ACB-4FAA-9777-29722FA39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hyperlink" Target="http://www.abed.org.br/congresso2013/cd/239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33525" y="4791075"/>
            <a:ext cx="599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Educação a Distância - Centro Universitário Belas Artes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08319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880096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14313"/>
              </p:ext>
            </p:extLst>
          </p:nvPr>
        </p:nvGraphicFramePr>
        <p:xfrm>
          <a:off x="523309" y="2236636"/>
          <a:ext cx="8709707" cy="367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9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14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(Caderno de Atividades) Quando o Docente Responsável pela Disciplina elabora, de maneira suficiente, o Caderno de Atividades.  Em uma análise sistêmica e global, corresponde desde a concepção da atividade com foco no aprendizado do aluno, grau de dificuldade compatível com o prazo para a sua realização, estar atrelada à Aula ao</a:t>
                      </a:r>
                      <a:r>
                        <a:rPr lang="pt-BR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Vivo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do dia, ou à Aula ao Vivo anterior.  Inclui, principalmente, o passo a passo do Caderno de Atividades do Tutor Presencial, garantindo, assim, que ele possa acompanhar os alunos.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3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(Elaboração da Prova) Quando o Docente Responsável pela Disciplina elabora, de maneira suficiente, as questões das Provas Presenciais. Em uma análise sistêmica e global, corresponde desde a elaboração das questões em termos de conteúdo, grau de dificuldade, mensuração de acordo com o tempo que o aluno dispõe para realizar a prova, bem como o correto uso da língua portuguesa. Compreende a revisão das questões e da prova gerada, garantindo, assim, que nenhuma questão necessitará ser anulada.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2" y="5077906"/>
            <a:ext cx="219636" cy="21963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83" y="5088365"/>
            <a:ext cx="219636" cy="219636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10430" y="146163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43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42875"/>
            <a:ext cx="8725567" cy="528076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46858"/>
              </p:ext>
            </p:extLst>
          </p:nvPr>
        </p:nvGraphicFramePr>
        <p:xfrm>
          <a:off x="510430" y="2208729"/>
          <a:ext cx="8731223" cy="290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1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4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(Organização da Sala Virtual) Quando o Docente Responsável pela Disciplina atende,de maneira suficiente, os critérios para a organização da sala de aula virtual.Em uma análise sistêmica e global, corresponde à abertura de pastas em Material de Apoio, com a disponibilização dos respectivos textos de orientação, bem como mensagem de boas-vindas, preenchimento do Perfil, disponibilização da Agenda da Disciplina etc.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16.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(Revisão do Material Didático Institucional) Quando o Docente Responsável pela Disciplina cumpre, de maneira suficiente, a revisão do Material Didático Impresso. Em uma análise sistêmica e global, corresponde desde a verificação do objetivo proposto, linguagem dialógica, resumo, atividades propostas, respostas comentadas, elementos periféricos, profundidade, densidade, bem como se contempla toda a ementa.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2" y="5077906"/>
            <a:ext cx="219636" cy="21963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83" y="5088365"/>
            <a:ext cx="219636" cy="21963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684" y="5077906"/>
            <a:ext cx="219636" cy="219636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10430" y="14711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67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96367" y="755144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D300"/>
                </a:solidFill>
              </a:rPr>
              <a:t>Tutor a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0410" y="4839598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Docente Responsável pela Disciplina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221840" y="755144"/>
            <a:ext cx="179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Material Didático Institucional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5912" y="3172508"/>
            <a:ext cx="634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26738F"/>
                </a:solidFill>
              </a:rPr>
              <a:t>CRITÉRIOS DE AVALIAÇÃO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25911" y="2460762"/>
            <a:ext cx="6347011" cy="561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Tutor a Distância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7" y="0"/>
            <a:ext cx="8721698" cy="5776067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13613"/>
              </p:ext>
            </p:extLst>
          </p:nvPr>
        </p:nvGraphicFramePr>
        <p:xfrm>
          <a:off x="519955" y="1928363"/>
          <a:ext cx="8717830" cy="3921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7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4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 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(Formação) Quando a formação do Tutor a Distância atende, de maneira suficiente às demandas didático-pedagógicas necessárias à disciplina em que está alocado. Em uma análise sistêmica e global considera-se a graduação e a pós-graduação.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7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(Interatividade) Quando as ações de interatividade atendem, de maneira suficiente, às demandas didático-pedagógicas para a construção colaborativa do conhecimento. Quando o número de postagens do Tutor EaD correspondem entre 20%  e 30% do total das participações.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 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(Afetividade) Quando o Tutor EaD utiliza-se da afetividade em suas postagens, de maneira suficiente, para que o aluno possa se sentir acolhido e pertencente ao grupo.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(Cumprimento de Prazos) Quando o Tutor EaD cumpre, de maneira suficiente, os prazos determinados pelo Calendário Acadêmico e Agenda da Disciplina.</a:t>
                      </a:r>
                      <a:endParaRPr lang="pt-BR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19955" y="133781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Tutor a Distância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647949"/>
            <a:ext cx="1876425" cy="1876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90332"/>
            <a:ext cx="219636" cy="2196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47" y="4690332"/>
            <a:ext cx="219636" cy="2196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79873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59250" y="3723167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Conceito </a:t>
            </a:r>
            <a:r>
              <a:rPr lang="pt-BR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43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7" y="-152400"/>
            <a:ext cx="8721698" cy="616659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52729"/>
              </p:ext>
            </p:extLst>
          </p:nvPr>
        </p:nvGraphicFramePr>
        <p:xfrm>
          <a:off x="516087" y="1947413"/>
          <a:ext cx="8721698" cy="4107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7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 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(Tempestividade) Quando o Tutor EaD responde de, maneira suficiente, aos questionamentos dos alunos. As respostas são enviadas, no caso do Correio, ou comentadas no caso dos fóruns de discussão em prazo igual a 48 horas.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 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(Feedback) Quando o Tutor EaD fornece de, maneira suficiente, feedback aos alunos. Em uma análise sistêmica e global, nos fechamentos dos fóruns e nas demais atividades de correção manual, como listas de exercícios, resenhas, resumos etc. 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(Correção das Provas) Quando o Tutor EaD realiza a correção das provas, de maneira suficiente. Os erros dos alunos precisam estar claros, bem como o caminho para o acerto. 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52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8.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(Cumprimento do Modelo) Quando o Tutor EaD cumpre, de maneira suficiente, o modelo de educação a distância proposto. Em uma análise sistêmica e global, corresponde desde a mensagem de boas-vindas no Mural, o preenchimento do Perfil, a abertura dos fóruns.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04152" y="1337813"/>
            <a:ext cx="44464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Tutor a Distância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647949"/>
            <a:ext cx="1876425" cy="18764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59250" y="3723167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Conceito </a:t>
            </a:r>
            <a:r>
              <a:rPr lang="pt-BR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90332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47" y="4690332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4679873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09" y="4690332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89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07125" y="878254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Tutor a Distância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70410" y="4871870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Docente Responsável pela Disciplina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232598" y="755143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7BDAA5"/>
                </a:solidFill>
              </a:rPr>
              <a:t>Material Didático Institucional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5153" y="3161750"/>
            <a:ext cx="636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26738F"/>
                </a:solidFill>
              </a:rPr>
              <a:t>CRITÉRIOS DE AVALIAÇÃO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5153" y="2428490"/>
            <a:ext cx="6368527" cy="561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 Institucional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400"/>
            <a:ext cx="8721698" cy="5707541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5320"/>
              </p:ext>
            </p:extLst>
          </p:nvPr>
        </p:nvGraphicFramePr>
        <p:xfrm>
          <a:off x="516086" y="1947413"/>
          <a:ext cx="8721698" cy="384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76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(Conteúdo) Quando o Material Didático Institucional atende, de maneira suficiente, o conteúdo da disciplina. Em uma análise sistêmica e global considera-se como conteúdo mínimo aquele apresentado na ementa da disciplina.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(Objetivo) Quando o Material Didático Institucional atende, de maneira suficiente, a apresentação do objetivo. Em uma análise sistêmica e global considera-se a clareza da proposta.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(Densidade) Quando o Material Didático Institucional atende, de maneira suficiente, a densidade necessária. Em uma análise sistêmica e global considera-se a quantidade de páginas para o desenvolvimento do conteúdo, carga horária e complexidade do assunto.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(Textualidade e </a:t>
                      </a:r>
                      <a:r>
                        <a:rPr lang="pt-BR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Interpretabilidade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 Quando o Material Didático Institucional atende, de maneira suficiente, a textualidade e </a:t>
                      </a:r>
                      <a:r>
                        <a:rPr lang="pt-BR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interpretabilidade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necessárias. Em uma análise sistêmica e global considera-se a profundidade em como o assunto é desenvolvido. Se é suficiente para a compreensão do aluno, considerando-se as especificidades de cada curso.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510430" y="132828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90332"/>
            <a:ext cx="219636" cy="2196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90332"/>
            <a:ext cx="219636" cy="2196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8" y="4690332"/>
            <a:ext cx="219636" cy="2196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79873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409825"/>
            <a:ext cx="1809749" cy="180974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094703" y="4029978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416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400"/>
            <a:ext cx="8725567" cy="493657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23292"/>
              </p:ext>
            </p:extLst>
          </p:nvPr>
        </p:nvGraphicFramePr>
        <p:xfrm>
          <a:off x="523310" y="1949578"/>
          <a:ext cx="8718344" cy="281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8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1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 </a:t>
                      </a:r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(Dialogicidade) Quando o Material Didático Institucional utiliza, de maneira suficiente, a linguagem dialógica. Em uma análise sistêmica e global considera-se a linguagem dialógica no início do texto, durante o desenvolvimento do conteúdo, nos resumos apresentados e, ainda, nas atividades propostas e suas respectivas respostas comentadas. 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</a:t>
                      </a:r>
                      <a:r>
                        <a:rPr lang="pt-BR" sz="1400" b="1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(Elementos Periféricos) Quando o Material Didático Institucional utiliza, de maneira suficiente, os elementos periféricos. Em uma análise sistêmica e global consideram-se como elementos periféricos as caixas de atenção, curiosidade, multimídia, dicionário e saiba mais. A melhor forma de utilizá-los é por meio do bom senso, não poluindo a apresentação gráfica. Devem complementar o conteúdo, jamais apresentar aquilo que deveria ter sido definido no conteúdo.</a:t>
                      </a:r>
                      <a:endParaRPr lang="pt-BR" sz="140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10430" y="13187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409825"/>
            <a:ext cx="1809749" cy="18097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90332"/>
            <a:ext cx="219636" cy="2196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90332"/>
            <a:ext cx="219636" cy="2196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8" y="4690332"/>
            <a:ext cx="219636" cy="2196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79873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79873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094703" y="4029978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48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399"/>
            <a:ext cx="8725567" cy="521155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10654"/>
              </p:ext>
            </p:extLst>
          </p:nvPr>
        </p:nvGraphicFramePr>
        <p:xfrm>
          <a:off x="516086" y="1926072"/>
          <a:ext cx="8721698" cy="3166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02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(Atividades Propostas) Quando o Material Didático Institucional apresenta, de maneira suficiente, as atividades propostas. Em uma análise sistêmica e global considera-se a qualidade das atividades propostas, de acordo com o conteúdo desenvolvido em cada capítulo. As atividades devem funcionar como autoavaliações, assim o aluno poderá decidir se está apto ou não para ir para o próximo capítulo.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8.</a:t>
                      </a: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(Respostas Comentadas) Quando o Material Didático Institucional apresenta, de maneira suficiente, as respostas comentadas paras as atividades propostas. Em uma análise sistêmica e global  as respostas comentadas funcionam como elementos de feedback, que indicam os acertos e possíveis erros do aluno. Em geral, após passar pela 1ª atividade, está apto a fazer as próximas, considerando que o nível de dificuldade das mesmas pode ser elevado gradualmente. 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19955" y="13187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Material Didático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409825"/>
            <a:ext cx="1809749" cy="18097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90332"/>
            <a:ext cx="219636" cy="2196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90332"/>
            <a:ext cx="219636" cy="21963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8" y="4690332"/>
            <a:ext cx="219636" cy="2196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96" y="4679873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97" y="4679873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98" y="4679873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094703" y="4029978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1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65" y="2205910"/>
            <a:ext cx="2792363" cy="2240027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782392" y="3038079"/>
            <a:ext cx="5013556" cy="676672"/>
            <a:chOff x="897504" y="1331160"/>
            <a:chExt cx="4680181" cy="856080"/>
          </a:xfrm>
          <a:solidFill>
            <a:srgbClr val="FBAA51"/>
          </a:solidFill>
        </p:grpSpPr>
        <p:sp>
          <p:nvSpPr>
            <p:cNvPr id="18" name="Retângulo de cantos arredondados 17"/>
            <p:cNvSpPr/>
            <p:nvPr/>
          </p:nvSpPr>
          <p:spPr>
            <a:xfrm>
              <a:off x="897504" y="1331160"/>
              <a:ext cx="4680181" cy="8560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1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939294" y="1372950"/>
              <a:ext cx="4596601" cy="7725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900" tIns="0" rIns="176900" bIns="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b="1" kern="1200" dirty="0"/>
                <a:t>Processo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82392" y="2240849"/>
            <a:ext cx="5013556" cy="626524"/>
            <a:chOff x="1637675" y="0"/>
            <a:chExt cx="4680181" cy="1298880"/>
          </a:xfrm>
          <a:solidFill>
            <a:srgbClr val="981F60"/>
          </a:solidFill>
        </p:grpSpPr>
        <p:sp>
          <p:nvSpPr>
            <p:cNvPr id="21" name="Retângulo de cantos arredondados 20"/>
            <p:cNvSpPr/>
            <p:nvPr/>
          </p:nvSpPr>
          <p:spPr>
            <a:xfrm>
              <a:off x="1637675" y="0"/>
              <a:ext cx="4680181" cy="12988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1701081" y="63406"/>
              <a:ext cx="4553369" cy="11720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900" tIns="0" rIns="176900" bIns="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b="1" kern="1200" dirty="0"/>
                <a:t>Prévio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82392" y="3885457"/>
            <a:ext cx="5013556" cy="688038"/>
            <a:chOff x="888940" y="611879"/>
            <a:chExt cx="4680181" cy="1918800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888940" y="611879"/>
              <a:ext cx="4680181" cy="19188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982608" y="705547"/>
              <a:ext cx="4492845" cy="173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900" tIns="0" rIns="17690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b="1" kern="1200" dirty="0"/>
                <a:t>Posterior</a:t>
              </a:r>
            </a:p>
          </p:txBody>
        </p:sp>
      </p:grpSp>
      <p:sp>
        <p:nvSpPr>
          <p:cNvPr id="26" name="Título 1"/>
          <p:cNvSpPr txBox="1">
            <a:spLocks/>
          </p:cNvSpPr>
          <p:nvPr/>
        </p:nvSpPr>
        <p:spPr>
          <a:xfrm>
            <a:off x="239698" y="995283"/>
            <a:ext cx="63386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Controle de Qualidade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99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529677" y="3657229"/>
            <a:ext cx="5699464" cy="551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Profa. Ma. Jacqueline de Oliveira Lameza</a:t>
            </a:r>
          </a:p>
          <a:p>
            <a:pPr marL="0" indent="0" algn="ctr">
              <a:lnSpc>
                <a:spcPts val="3000"/>
              </a:lnSpc>
              <a:buNone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ts val="3000"/>
              </a:lnSpc>
              <a:buNone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05613" y="1501561"/>
            <a:ext cx="4387321" cy="988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Indicadores de Qualidade EaD: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8721" y="2301705"/>
            <a:ext cx="5351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Uma Avaliação dos Atores Envolvidos nos Cursos de Graduação EaD</a:t>
            </a:r>
            <a:endParaRPr lang="pt-BR" sz="24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10677" y="868729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D300"/>
                </a:solidFill>
              </a:rPr>
              <a:t>Tutor a Distância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697822" y="4880748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DD292F"/>
                </a:solidFill>
              </a:rPr>
              <a:t>Docente Responsável pela Disciplina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189359" y="755143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7BDAA5"/>
                </a:solidFill>
              </a:rPr>
              <a:t>Material Didático Institucional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91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399"/>
            <a:ext cx="8725567" cy="640067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6626" y="1475451"/>
            <a:ext cx="8454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 nota mínima deve ser 3, mas deve-se trabalhar num processo de capacitação contínua, e, por meio da avaliação, encaminhar os profissionais envolvidos para a respectiva capacitação, uma reciclagem, um reforço da formação inicial que cada profissional deve receber ao ser contratado.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Seguem alguns cursos específicos de capacitação (20 horas cada):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As Relações Interpessoais e a Afetividade na EaD.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lang="pt-BR" sz="1600" i="1" dirty="0">
                <a:solidFill>
                  <a:schemeClr val="accent5">
                    <a:lumMod val="50000"/>
                  </a:schemeClr>
                </a:solidFill>
              </a:rPr>
              <a:t>Feedback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 na EaD.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Como Criar Atividades Criativas na EaD.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Administração do Tempo.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Tutoria e Mediação Pedagógica em EaD.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ABC da Sala de Aula Virtual.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Arquitetura da Informação: Elementos Periféricos 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</a:rPr>
              <a:t>Dialogicidade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Mapa de Atividades Passo a Passo.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Elaboração de Material Didático Passo a Passo.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Arquitetura da Informação: Elementos Periféricos e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</a:rPr>
              <a:t>Dialogicidade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Como Produzir e Roteirizar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</a:rPr>
              <a:t>Videoaulas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Expressão Oral e Corporal nas 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</a:rPr>
              <a:t>Videoaulas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6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-152400"/>
            <a:ext cx="8721698" cy="68329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7225" y="1882054"/>
            <a:ext cx="84296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Constatou-se que o conteúdo – Indicadores de Qualidade EaD – é denso e de muita importância para o debate quanto ao tipo de crescimento que deseja-se para a EaD. Neste trabalho, pretendeu-se oferecer subsídios para análise dos procedimentos necessários para o desenvolvimento do processo de ensino com a qualidade que a EaD precisa para continuar expandindo-se nacionalmente, também, objetivou-se fornecer conteúdo que possibilite a discussão sobre os Indicadores de Qualidade, quanto à eficácia junto aos profissionais da educação.</a:t>
            </a:r>
          </a:p>
          <a:p>
            <a:pPr algn="just">
              <a:lnSpc>
                <a:spcPts val="3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É de suma importância a conscientização em manter pesquisas e relatos de experiências quanto à implantação dos Indicadores de Qualidade EaD, mas é indiscutível que a proposta já tem se mostrado uma implantação de sucesso e transformação, já que a aceitação foi satisfatória e percebeu-se um grande interesse dos Professores Responsáveis pelas Disciplinas e dos Tutores a Distância na profissionalização de seus papéis por meio da busca de cursos internos de formação e capacitações específicas.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0386" y="1005032"/>
            <a:ext cx="10772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Considerações Finais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25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075" y="1874127"/>
            <a:ext cx="5991224" cy="165400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LAMEZA, Jacqueline de Oliveira. </a:t>
            </a: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</a:rPr>
              <a:t>Indicadores de Qualidade EaD: Uma Avaliação dos Atores Envolvidos nos Cursos de Graduação a Distância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. Disponível em:</a:t>
            </a: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http://www.abed.org.br/congresso2013/cd/239.pdf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pt-BR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Acesso em: 10 de Set </a:t>
            </a:r>
            <a:r>
              <a:rPr lang="pt-BR" sz="1800">
                <a:solidFill>
                  <a:schemeClr val="accent5">
                    <a:lumMod val="50000"/>
                  </a:schemeClr>
                </a:solidFill>
              </a:rPr>
              <a:t>de 2017.</a:t>
            </a:r>
            <a:endParaRPr lang="pt-BR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4" y="2145067"/>
            <a:ext cx="2800350" cy="28003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18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941544" y="3140038"/>
            <a:ext cx="3429000" cy="579550"/>
          </a:xfrm>
          <a:prstGeom prst="roundRect">
            <a:avLst/>
          </a:prstGeom>
          <a:solidFill>
            <a:schemeClr val="bg1"/>
          </a:solidFill>
          <a:ln>
            <a:solidFill>
              <a:srgbClr val="267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881" y="2454434"/>
            <a:ext cx="6354799" cy="165400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buNone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Muito obrigada!</a:t>
            </a:r>
          </a:p>
          <a:p>
            <a:pPr algn="ctr">
              <a:lnSpc>
                <a:spcPct val="110000"/>
              </a:lnSpc>
              <a:buNone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8880" y="2027052"/>
            <a:ext cx="6354799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Agradecimento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83680" y="3212678"/>
            <a:ext cx="4233672" cy="3970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pt-BR" b="1" dirty="0"/>
              <a:t>jacqueline.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lameza</a:t>
            </a:r>
            <a:r>
              <a:rPr lang="pt-BR" b="1" dirty="0"/>
              <a:t>@belasartes.br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26" y="1422351"/>
            <a:ext cx="1562652" cy="16651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1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6724" y="1688656"/>
            <a:ext cx="5476875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presente trabalho tem como objetivo discutir a aplicação dos Indicadores de Qualidade EaD como estratégia para garantir a eficácia do trabalho realizado pelos principais atores envolvidos nos cursos de graduação, na modalidade a distância, por meio do cumprimento da Metodologia de Ensino e do </a:t>
            </a:r>
            <a:r>
              <a:rPr lang="pt-BR" sz="1600" i="1" dirty="0">
                <a:solidFill>
                  <a:schemeClr val="accent5">
                    <a:lumMod val="50000"/>
                  </a:schemeClr>
                </a:solidFill>
              </a:rPr>
              <a:t>Design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Instrucional adotados.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35306" y="1178550"/>
            <a:ext cx="2323428" cy="42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3" y="2311293"/>
            <a:ext cx="3302882" cy="28209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56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40056" y="1149975"/>
            <a:ext cx="2323428" cy="42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Indicadores EaD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0055" y="1736641"/>
            <a:ext cx="6034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Ao todo foram desenvolvidos 32 Indicadores de Qualidade EaD, sendo: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6308"/>
              </p:ext>
            </p:extLst>
          </p:nvPr>
        </p:nvGraphicFramePr>
        <p:xfrm>
          <a:off x="435006" y="2480628"/>
          <a:ext cx="5939161" cy="2261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6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Indicadores</a:t>
                      </a:r>
                      <a:endParaRPr lang="pt-B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Avaliado</a:t>
                      </a:r>
                      <a:endParaRPr lang="pt-B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Peso</a:t>
                      </a:r>
                      <a:endParaRPr lang="pt-BR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16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Docente Responsável pela Disciplina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Tutor a Distância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Material Didático</a:t>
                      </a:r>
                      <a:r>
                        <a:rPr lang="pt-BR" sz="18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Institucional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Coordenação do Curso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10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/>
          <a:stretch/>
        </p:blipFill>
        <p:spPr>
          <a:xfrm>
            <a:off x="7521483" y="2369414"/>
            <a:ext cx="3726013" cy="39206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97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9402" y="1505415"/>
            <a:ext cx="5641348" cy="157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Os Indicadores de Qualidade EaD seguem o padrão utilizado pelo Instrumento de Avaliação de Cursos de Graduação presencial e a distância (2012). Os itens avaliados seguem a escala de 1 a 5:</a:t>
            </a:r>
            <a:endParaRPr lang="pt-BR" sz="1600" dirty="0"/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74223"/>
              </p:ext>
            </p:extLst>
          </p:nvPr>
        </p:nvGraphicFramePr>
        <p:xfrm>
          <a:off x="1796561" y="2844422"/>
          <a:ext cx="2767030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6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Nota</a:t>
                      </a:r>
                      <a:endParaRPr lang="pt-BR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Interpretação</a:t>
                      </a:r>
                      <a:endParaRPr lang="pt-BR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Não atende.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Insuficiente.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Suficiente.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Muito bem.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Excelente.</a:t>
                      </a:r>
                      <a:endParaRPr lang="pt-BR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40056" y="1149975"/>
            <a:ext cx="2323428" cy="42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Indicadores EaD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/>
          <a:stretch/>
        </p:blipFill>
        <p:spPr>
          <a:xfrm>
            <a:off x="7521483" y="2369414"/>
            <a:ext cx="3726013" cy="39206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04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5914" y="3199216"/>
            <a:ext cx="6357768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26738F"/>
                </a:solidFill>
              </a:rPr>
              <a:t>CRITÉRIOS DE AVALIAÇÃO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85609" y="873479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Tutor a Distância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27379" y="4871871"/>
            <a:ext cx="213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DD292F"/>
                </a:solidFill>
              </a:rPr>
              <a:t>Docente Responsável pela Disciplina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89568" y="75036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Material Didático Institucional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25913" y="2422992"/>
            <a:ext cx="6357769" cy="5623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11286"/>
            <a:ext cx="6339261" cy="9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943480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08623"/>
              </p:ext>
            </p:extLst>
          </p:nvPr>
        </p:nvGraphicFramePr>
        <p:xfrm>
          <a:off x="523875" y="2170054"/>
          <a:ext cx="8717779" cy="373075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7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(Slides Aula ao Vivo) Quando o Docente Responsável pela Disciplina atende, de maneira suficiente, os critérios estabelecidos para a elaboração dos slides, como tamanho da fonte, animações slide a slide, língua portuguesa utilizada corretamente etc.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(Aula ao Vivo) Quando o Docente Responsável pela Disciplina atende, de maneira suficiente,  às demandas didático-pedagógicas em relação ao domínio do conteúdo e metodologia de ensino EaD, bem como postura, fala e vestuário.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3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(Fórum Aula ao Vivo) Quando o Docente Responsável pela Disciplina atende, de maneira suficiente, aos questionamentos do Fórum da Aula Satélite, o que inclui respostas ao vivo e seu efetivo registro no AVA.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3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(Aula Narrada) Quando o Docente Responsável pela Disciplina atende, de maneira suficiente, os critérios estabelecidos para a elaboração dos slides e gravação do conteúdo, como animações personalizadas em sincronia com a voz, acessibilidade por meio da explicação em texto, entonação da voz e qualidade da explicação.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519955" y="148068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82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88009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62881"/>
              </p:ext>
            </p:extLst>
          </p:nvPr>
        </p:nvGraphicFramePr>
        <p:xfrm>
          <a:off x="521247" y="2185538"/>
          <a:ext cx="8720407" cy="3781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0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3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(Aula Backup) Quando o Docente Responsável pela Disciplina atende, de maneira suficiente, os critérios estabelecidos para a gravação da Aula Backup, como a atemporalidade e a pertinência do tema. 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(Cumprimento de Prazos) Quando o Docente Responsável pela Disciplina cumpre, de maneira suficiente, os prazos determinados pelo Calendário Acadêmico e Agenda da Disciplina.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5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(Acompanhamento do Tutor a Distância) Quando o Docente Responsável pela Disciplina atende, de maneira suficiente, os critérios de acompanhamento do Tutor a Distância. Em uma análise sistêmica e global, corresponde o esclarecimento de dúvidas sobre o conteúdo das atividades e do conteúdo, via Correio.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39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 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(Acompanhamento do Tutor Presencial) Quando o Docente Responsável pela Disciplina atende, de maneira suficiente, os critérios de acompanhamento do Tutor Presencial. Em uma análise sistêmica e global, corresponde ao esclarecimento de dúvidas sobre o conteúdo do Caderno de Atividades, via </a:t>
                      </a:r>
                      <a:r>
                        <a:rPr lang="pt-BR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Correio</a:t>
                      </a:r>
                      <a:r>
                        <a:rPr lang="pt-BR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pt-BR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19955" y="1471163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99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659" b="1314"/>
          <a:stretch/>
        </p:blipFill>
        <p:spPr>
          <a:xfrm>
            <a:off x="516086" y="0"/>
            <a:ext cx="8725567" cy="588009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80622"/>
              </p:ext>
            </p:extLst>
          </p:nvPr>
        </p:nvGraphicFramePr>
        <p:xfrm>
          <a:off x="523874" y="2182849"/>
          <a:ext cx="8707022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7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5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(Afetividade) Quando o Docente Responsável pela Disciplina utiliza-se da afetividade em suas postagens, de maneira suficiente, para que o aluno possa se sentir acolhido e pertencente ao grupo.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(Tempestividade) Quando o Docente Responsável pela Disciplina responde de, maneira suficiente, aos questionamentos dos alunos, Tutores a Distância e Tutores Presenciais. As respostas são enviadas pelo Correio.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7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(Mapa de Atividades) Quando o Docente Responsável pela Disciplina atende, de maneira suficiente, os critérios para a elaboração do Mapa de Atividades. Em uma análise sistêmica e global, corresponde ao correto preenchimento, distribuição adequada do conteúdo, utilização de material complementar como artigos e/ou vídeos, ao detalhamento das atividades propostas, bem como clareza nos critérios adotados para as atividades propostas.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7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12. </a:t>
                      </a:r>
                      <a:r>
                        <a:rPr lang="pt-BR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(Atividades Avaliativas) Quando o Docente Responsável pela Disciplina elabora, de maneira suficiente, as atividades avaliativas.  Em uma análise sistêmica e global, corresponde desde a concepção da atividade com foco no aprendizado do aluno, grau de dificuldade compatível com o prazo para sua realização e pontuação, descrição da atividade, critérios de avaliação. Inclui, ainda, os critérios de correção detalhados para o Tutor EaD.</a:t>
                      </a:r>
                      <a:endParaRPr lang="pt-BR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88365"/>
            <a:ext cx="219636" cy="2196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88365"/>
            <a:ext cx="219636" cy="21963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62" y="5088365"/>
            <a:ext cx="219636" cy="2196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3" y="5088365"/>
            <a:ext cx="219636" cy="2196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64" y="5077906"/>
            <a:ext cx="219636" cy="21963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40" y="5077906"/>
            <a:ext cx="219636" cy="2196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41" y="5077906"/>
            <a:ext cx="219636" cy="21963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2" y="5077906"/>
            <a:ext cx="219636" cy="219636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510430" y="1461638"/>
            <a:ext cx="489109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Docente Responsável pela Disciplina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8" y="2468488"/>
            <a:ext cx="2037504" cy="2037504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0120065" y="3342395"/>
            <a:ext cx="134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Conceito </a:t>
            </a:r>
            <a:r>
              <a:rPr lang="pt-BR" sz="2000" b="1" dirty="0"/>
              <a:t>3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88" y="6115744"/>
            <a:ext cx="1208712" cy="56481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" y="0"/>
            <a:ext cx="8725567" cy="128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23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7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 - &amp;quot;Objetivo&amp;quot;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015&quot;&gt;&lt;property id=&quot;20148&quot; value=&quot;5&quot;/&gt;&lt;property id=&quot;20300&quot; value=&quot;Slide 12 - &amp;quot;Material Didático&amp;quot;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287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90&quot;/&gt;&lt;/object&gt;&lt;object type=&quot;3&quot; unique_id=&quot;10020&quot;&gt;&lt;property id=&quot;20148&quot; value=&quot;5&quot;/&gt;&lt;property id=&quot;20300&quot; value=&quot;Slide 17 - &amp;quot;Referências Bibliográficas &amp;quot;&quot;/&gt;&lt;property id=&quot;20307&quot; value=&quot;261&quot;/&gt;&lt;/object&gt;&lt;object type=&quot;3&quot; unique_id=&quot;10021&quot;&gt;&lt;property id=&quot;20148&quot; value=&quot;5&quot;/&gt;&lt;property id=&quot;20300&quot; value=&quot;Slide 18 - &amp;quot;Agradecimento &amp;quot;&quot;/&gt;&lt;property id=&quot;20307&quot; value=&quot;291&quot;/&gt;&lt;/object&gt;&lt;/object&gt;&lt;/object&gt;&lt;/database&gt;"/>
  <p:tag name="ISPRING_RESOURCE_PATHS_HASH_PRESENTER" val="f1ee2886b8c0b517d686c099be42e42fb51d2ae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2234</Words>
  <Application>Microsoft Office PowerPoint</Application>
  <PresentationFormat>Personalizar</PresentationFormat>
  <Paragraphs>135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Alteridade</dc:title>
  <dc:creator>Dell</dc:creator>
  <cp:lastModifiedBy>produsom</cp:lastModifiedBy>
  <cp:revision>224</cp:revision>
  <dcterms:created xsi:type="dcterms:W3CDTF">2014-10-05T00:57:30Z</dcterms:created>
  <dcterms:modified xsi:type="dcterms:W3CDTF">2017-09-19T15:55:54Z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9CC6D468-FBC5-4E3C-A9AC-B28E9AD344AE</vt:lpwstr>
  </property>
  <property fmtid="{D5CDD505-2E9C-101B-9397-08002B2CF9AE}" pid="3" name="ArticulatePath">
    <vt:lpwstr>APRESENTAÇÃO DA ABED</vt:lpwstr>
  </property>
</Properties>
</file>