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8" r:id="rId10"/>
    <p:sldId id="269" r:id="rId11"/>
    <p:sldId id="270" r:id="rId12"/>
    <p:sldId id="265" r:id="rId13"/>
    <p:sldId id="271" r:id="rId14"/>
    <p:sldId id="266" r:id="rId15"/>
    <p:sldId id="267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698" autoAdjust="0"/>
  </p:normalViewPr>
  <p:slideViewPr>
    <p:cSldViewPr>
      <p:cViewPr varScale="1">
        <p:scale>
          <a:sx n="66" d="100"/>
          <a:sy n="66" d="100"/>
        </p:scale>
        <p:origin x="16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52A6D-8360-4AC9-8457-D132593DF5E4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7AB8B-6353-4E25-B3C2-28F9D498F7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2610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7AB8B-6353-4E25-B3C2-28F9D498F778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4056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7AB8B-6353-4E25-B3C2-28F9D498F778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345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7AB8B-6353-4E25-B3C2-28F9D498F778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8874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just">
              <a:buFont typeface="+mj-lt"/>
              <a:buAutoNum type="arabicPeriod"/>
            </a:pPr>
            <a:r>
              <a:rPr lang="pt-BR" sz="1200" dirty="0" smtClean="0"/>
              <a:t>Revela pela identificação e análise da percepção dos orientandos que o aspecto comunicacional com o orientador tem influências positivas quanto ao êxito no desenvolvimento de TCC, com profundas implicações na dinâmica do processo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pt-BR" sz="1200" dirty="0" smtClean="0"/>
              <a:t>a estruturação e apresentação da proposta do modelo das melhores práticas, como formas supremas identificadas para a execução de ações, buscando a adaptação e aplicação de novas técnicas durante a fase de orientação de TCC com vistas a melhoria, eficiência, eficácia e consequentemente, ao aperfeiçoamento de todo contexto educativo.</a:t>
            </a:r>
          </a:p>
          <a:p>
            <a:pPr marL="228600" indent="-228600">
              <a:buFont typeface="+mj-lt"/>
              <a:buAutoNum type="arabicPeriod"/>
            </a:pPr>
            <a:r>
              <a:rPr lang="pt-BR" sz="1200" dirty="0" smtClean="0"/>
              <a:t>Considera-se a iniciativa como inovadora pela implementação de mudanças em práticas anteriores e a incorporação de novos elementos, que combinados aos já existentes, produzam resultados ainda mais amplos no desenvolvimento de projetos na EaD e na práxis educativa.</a:t>
            </a:r>
          </a:p>
          <a:p>
            <a:pPr marL="228600" indent="-228600">
              <a:buFont typeface="+mj-lt"/>
              <a:buAutoNum type="arabicPeriod"/>
            </a:pPr>
            <a:r>
              <a:rPr lang="pt-BR" sz="1200" dirty="0" smtClean="0"/>
              <a:t>O compartilhamento dessa experiência e o diálogo consolidado para o estabelecimento de novas práticas neste estudo merecem registro e divulgação para outras instituições e segmentos. </a:t>
            </a:r>
          </a:p>
          <a:p>
            <a:pPr marL="228600" indent="-228600">
              <a:buFont typeface="+mj-lt"/>
              <a:buAutoNum type="arabicPeriod"/>
            </a:pPr>
            <a:r>
              <a:rPr lang="pt-BR" sz="1200" dirty="0" smtClean="0"/>
              <a:t>Esse caminhar conjunto respaldado pelo esforço para a construção de novos saberes e práticas catalisam o potencial dessas ações como contribuição para uma educação cada vez mais inclusiva, libertadora, de qualidade, comprometida com os interesses da sociedade e a plena formação humana.</a:t>
            </a:r>
          </a:p>
          <a:p>
            <a:pPr algn="just"/>
            <a:endParaRPr lang="pt-BR" sz="1200" dirty="0" smtClean="0">
              <a:solidFill>
                <a:srgbClr val="0070C0"/>
              </a:solidFill>
            </a:endParaRPr>
          </a:p>
          <a:p>
            <a:endParaRPr lang="pt-B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7AB8B-6353-4E25-B3C2-28F9D498F778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5404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Justifica-se a pesquisa por 3 motivos: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busca por  resultados que revelem se a troca de informações entre orientandos e orientador exercem influências positivas quanto ao êxito no desenvolvimento de TCC`s, seja pela relação de proximidade e confiança pactuada entre os atores, como pela interação assegurada  pelos canais de comunicação disponibilizados, demonstrando o caráter dialógico estabelecido no processo;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compartilhamento de experiências por meio da proposta de boas práticas na orientação de TCC´s na modalidade a distância determinadas pelo aspecto comunicacional e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difusão do conhecimento apoiada pela práxis diária, possibilitando o desenvolvimento de projetos na EaD em permanente reconfiguração e comprometidos com os interesses da sociedade</a:t>
            </a:r>
          </a:p>
          <a:p>
            <a:endParaRPr lang="pt-B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7AB8B-6353-4E25-B3C2-28F9D498F778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329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t-BR" sz="1200" dirty="0" smtClean="0">
                <a:solidFill>
                  <a:srgbClr val="0070C0"/>
                </a:solidFill>
              </a:rPr>
              <a:t>É preciso que os educadores reflitam e mudem sua visão sobre a força e o papel da educação no contexto atual da sociedade, recuperando o poder da sala de aula ao transformá-la em espaço para o exercício do pensar e a formação da opinião pública. </a:t>
            </a:r>
          </a:p>
          <a:p>
            <a:pPr marL="228600" indent="-228600">
              <a:buAutoNum type="arabicPeriod"/>
            </a:pPr>
            <a:endParaRPr lang="pt-BR" sz="1200" dirty="0" smtClean="0">
              <a:solidFill>
                <a:srgbClr val="0070C0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800" i="0" dirty="0" smtClean="0">
                <a:solidFill>
                  <a:srgbClr val="0070C0"/>
                </a:solidFill>
              </a:rPr>
              <a:t>2.</a:t>
            </a:r>
            <a:r>
              <a:rPr lang="pt-BR" sz="1800" i="0" baseline="0" dirty="0" smtClean="0">
                <a:solidFill>
                  <a:srgbClr val="0070C0"/>
                </a:solidFill>
              </a:rPr>
              <a:t>  B</a:t>
            </a:r>
            <a:r>
              <a:rPr lang="pt-BR" sz="1800" i="1" dirty="0" smtClean="0"/>
              <a:t>ase de todo o método de educação libertadora, em que prevê uma relação comunicativa de forma horizontal para a construção de um processo educativo reflexivo e crítico, resultante da práxis transformadora</a:t>
            </a:r>
          </a:p>
          <a:p>
            <a:pPr marL="228600" indent="-228600">
              <a:buAutoNum type="arabicPeriod"/>
            </a:pPr>
            <a:endParaRPr lang="pt-B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7AB8B-6353-4E25-B3C2-28F9D498F778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2265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pt-BR" sz="1200" b="0" i="1" dirty="0" smtClean="0">
                <a:solidFill>
                  <a:srgbClr val="0070C0"/>
                </a:solidFill>
              </a:rPr>
              <a:t>Embora existam,</a:t>
            </a:r>
            <a:r>
              <a:rPr lang="pt-BR" sz="1200" b="0" i="1" baseline="0" dirty="0" smtClean="0">
                <a:solidFill>
                  <a:srgbClr val="0070C0"/>
                </a:solidFill>
              </a:rPr>
              <a:t> </a:t>
            </a:r>
            <a:r>
              <a:rPr lang="pt-BR" sz="1200" b="0" i="1" dirty="0" smtClean="0">
                <a:solidFill>
                  <a:srgbClr val="0070C0"/>
                </a:solidFill>
              </a:rPr>
              <a:t>as atividades comunicacionais e interativas precisam favorecer a aprendizagem.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pt-BR" sz="1200" b="0" i="1" dirty="0" smtClean="0">
                <a:solidFill>
                  <a:srgbClr val="0070C0"/>
                </a:solidFill>
              </a:rPr>
              <a:t>Quando há meios disponíveis, mas a comunicação é insuficiente ou ineficaz, talvez exista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pt-BR" sz="1200" b="0" i="1" dirty="0" smtClean="0">
              <a:solidFill>
                <a:srgbClr val="0070C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i="1" dirty="0" smtClean="0">
                <a:solidFill>
                  <a:srgbClr val="0070C0"/>
                </a:solidFill>
              </a:rPr>
              <a:t>4.</a:t>
            </a:r>
            <a:r>
              <a:rPr lang="pt-BR" sz="1200" b="0" i="1" baseline="0" dirty="0" smtClean="0">
                <a:solidFill>
                  <a:srgbClr val="0070C0"/>
                </a:solidFill>
              </a:rPr>
              <a:t> </a:t>
            </a:r>
            <a:r>
              <a:rPr lang="pt-BR" sz="1200" b="0" i="1" dirty="0" smtClean="0">
                <a:solidFill>
                  <a:srgbClr val="0070C0"/>
                </a:solidFill>
              </a:rPr>
              <a:t>(com participação e diálogo) e práticas no ensino a distância ligadas principalmente ao uso eficaz das TICS vêm superando desafios e limites e permitindo reconhecer a importância dos processos comunicacionais na modalidade EaD como fatores de humanização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i="1" dirty="0" smtClean="0">
                <a:solidFill>
                  <a:srgbClr val="0070C0"/>
                </a:solidFill>
              </a:rPr>
              <a:t>5.</a:t>
            </a:r>
            <a:r>
              <a:rPr lang="pt-BR" sz="1200" b="0" i="1" baseline="0" dirty="0" smtClean="0">
                <a:solidFill>
                  <a:srgbClr val="0070C0"/>
                </a:solidFill>
              </a:rPr>
              <a:t> Isso r</a:t>
            </a:r>
            <a:r>
              <a:rPr lang="pt-BR" sz="1200" b="0" i="1" dirty="0" smtClean="0">
                <a:solidFill>
                  <a:srgbClr val="0070C0"/>
                </a:solidFill>
              </a:rPr>
              <a:t>equer que o orientador esteja aberto e disposto para compreender as dificuldades e complexidades dos orientandos a respeito da desenvoltura na escrita e elaboração do trabalho por meio do diálogo e comunicação frequente com seus orientandos.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b="1" i="1" dirty="0" smtClean="0">
              <a:solidFill>
                <a:srgbClr val="0070C0"/>
              </a:solidFill>
            </a:endParaRPr>
          </a:p>
          <a:p>
            <a:endParaRPr lang="pt-B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7AB8B-6353-4E25-B3C2-28F9D498F778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023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i="1" dirty="0" smtClean="0">
                <a:solidFill>
                  <a:schemeClr val="tx1">
                    <a:tint val="75000"/>
                  </a:schemeClr>
                </a:solidFill>
              </a:rPr>
              <a:t>Como fonte para a coleta de dados utilizou-se pesquisa de campo junto a 29 discentes de cursos de Pós-Graduação a Distância na FESP, que passaram pela fase de desenvolvimento do TCC no período de novembro de 2015 a junho de 2017. Foram coletadas informações por meio de um questionário on-line enviado por e-mail ao universo da pesquisa no período de 10/02 a 01/04/2017. O questionário continha 3 perguntas abertas com o objetivo de levantar informações sobre o aspecto comunicacional e a interação estabelecida entre orientando e orientador durante a fase de desenvolvimento do TCC. </a:t>
            </a:r>
          </a:p>
          <a:p>
            <a:endParaRPr lang="pt-BR" i="1" smtClean="0">
              <a:solidFill>
                <a:schemeClr val="tx1">
                  <a:tint val="75000"/>
                </a:schemeClr>
              </a:solidFill>
            </a:endParaRPr>
          </a:p>
          <a:p>
            <a:r>
              <a:rPr lang="pt-BR" i="1" smtClean="0">
                <a:solidFill>
                  <a:schemeClr val="tx1">
                    <a:tint val="75000"/>
                  </a:schemeClr>
                </a:solidFill>
              </a:rPr>
              <a:t>Da </a:t>
            </a:r>
            <a:r>
              <a:rPr lang="pt-BR" i="1" dirty="0" smtClean="0">
                <a:solidFill>
                  <a:schemeClr val="tx1">
                    <a:tint val="75000"/>
                  </a:schemeClr>
                </a:solidFill>
              </a:rPr>
              <a:t>população para a qual foi enviado e-mail com o instrumento da pesquisa, somente 08 retornaram preenchidos. Apesar da pequena amostra sobre a percepção dos respondentes ao fenômeno, os resultados captam sua essência e significado, apoiando o registro das melhores práticas pedagógicas para a fase de orientação de trabalho de conclusão de curso na modalidade EaD, orientadas pelos aspectos relacionais/comunicacionais levantados.</a:t>
            </a:r>
          </a:p>
          <a:p>
            <a:endParaRPr lang="pt-B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7AB8B-6353-4E25-B3C2-28F9D498F778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934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 dados apresentados nessa questão mostram claramente o posicionamento dos discentes que apontam a importância da disponibilidade e atenção do orientador. Para 62,5% deles, a disponibilidade e atenção do orientador favorecem predominantemente no resultado final do TCC.  Já a cordialidade e flexibilidade do orientador figuram juntamente com os aspectos citados anteriormente para 37,5% da amostra. 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luz do julgamento e da reflexão sobre estas informações mostram que uma interação didática diferenciada por parte do orientador de TCC na modalidade a distância encontra-se ancorada na percepção aos detalhes e centrada no aluno, na disponibilidade para o diálogo e numa comunicação diferenciada no tempo e no espaço, facilitando aos orientandos a aquisição de respostas com rapidez e prontidão durante o processo de orientação.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pt-B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7AB8B-6353-4E25-B3C2-28F9D498F778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509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Analisando o percentual de respostas dos orientandos na Pergunta 2, 50% apontaram ser o entendimento de suas dificuldades como aquilo que consideram ser o que mais favoreça no resultado final do TCC. Os demais 50% dividem-se entre exclusivamente a qualidade e quantidade de respostas dadas pelo orientador (25%) e inclusivamente a facilidade de entendimento nos diálogos (25%). Conclui-se que 75% dos orientandos são favoráveis ao fator interação e entendimento das dificuldades.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superação das dificuldades dos alunos decorrentes da distância, por meio da comunicação que é estabelecida com o orientador também favorece a criação de importantes elos no processo educacional, a passagem da orientação tecnológica para a orientação pedagógica. Oferecendo apoio nas dificuldades, o orientador reduz a sensação de isolamento do aluno, leva-o ao engajamento, ao desenvolvimento de novas habilidades e a diferentes formas de pensar. </a:t>
            </a:r>
          </a:p>
          <a:p>
            <a:endParaRPr lang="pt-B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7AB8B-6353-4E25-B3C2-28F9D498F778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724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 resultados obtidos nesta questão apontam para um cenário com diversidade de necessidades e indicam a individualidade e particularidade inerentes ao ser humano, o que pode conduzir a flexibilidade na forma de condução da orientação dos trabalhos de conclusão.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Destacam-se as ações do orientador</a:t>
            </a:r>
            <a:r>
              <a:rPr lang="pt-BR" sz="11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 fundamentais durante a fase de escrita do trabalho com impacto e influência na qualidade final, auxiliando na disseminação da pesquisa na sociedade em geral. </a:t>
            </a:r>
          </a:p>
          <a:p>
            <a:endParaRPr lang="pt-B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7AB8B-6353-4E25-B3C2-28F9D498F778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6102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Propõe-se um modelo de apoio inovador para práticas pedagógicas orientadas pelos aspectos relacionais/comunicacionais durante o processo de orientação de TCC na modalidade a distância</a:t>
            </a:r>
            <a:endParaRPr lang="pt-BR" b="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Além da adequação do processo de orientação de TCC na modalidade a distância a realidade de cada instituição, é necessário a incorporação de novos elementos a outras práticas anteriormente estabelecidas, capazes de promover e aperfeiçoar outras iniciativas ligadas a melhoria do processo.</a:t>
            </a:r>
          </a:p>
          <a:p>
            <a:endParaRPr lang="pt-B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7AB8B-6353-4E25-B3C2-28F9D498F778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1004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ucianek@fesppr.edu.b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uciene@fesppr.br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lucianek@fesppr.edu.b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hyperlink" Target="mailto:luciene@fesppr.edu.b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259632" y="2060848"/>
            <a:ext cx="7075851" cy="3222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135"/>
              </a:spcAft>
            </a:pPr>
            <a:r>
              <a:rPr lang="pt-BR" sz="3200" b="1" kern="0" cap="small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O ASPECTO COMUNICACIONAL </a:t>
            </a:r>
            <a:r>
              <a:rPr lang="pt-BR" sz="3200" b="1" kern="0" cap="sm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COMO </a:t>
            </a:r>
            <a:r>
              <a:rPr lang="pt-BR" sz="3200" b="1" kern="0" cap="small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FATOR DE ÊXITO NO DESENVOLVIMENTO DE TCC´S EM CURSOS DE PÓS GRADUAÇÃO NA MODALIDADE EAD</a:t>
            </a:r>
          </a:p>
          <a:p>
            <a:pPr algn="ctr">
              <a:spcBef>
                <a:spcPts val="625"/>
              </a:spcBef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20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83365" y="5282884"/>
            <a:ext cx="8028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92D050"/>
                </a:solidFill>
              </a:rPr>
              <a:t>Luciane Klein (Pedagoga NEAD FESP) – </a:t>
            </a:r>
            <a:r>
              <a:rPr lang="pt-BR" sz="2000" dirty="0" smtClean="0">
                <a:hlinkClick r:id="rId3"/>
              </a:rPr>
              <a:t>lucianek@fesppr.edu.br</a:t>
            </a:r>
            <a:endParaRPr lang="pt-BR" sz="2000" dirty="0"/>
          </a:p>
          <a:p>
            <a:r>
              <a:rPr lang="pt-BR" sz="2000" b="1" dirty="0">
                <a:solidFill>
                  <a:srgbClr val="92D050"/>
                </a:solidFill>
              </a:rPr>
              <a:t>Luciene Ferreira Iahn (Coordenadora NEAD FESP) –</a:t>
            </a:r>
            <a:r>
              <a:rPr lang="pt-BR" sz="2000" dirty="0">
                <a:solidFill>
                  <a:srgbClr val="92D050"/>
                </a:solidFill>
              </a:rPr>
              <a:t> </a:t>
            </a:r>
            <a:r>
              <a:rPr lang="pt-BR" sz="2000" dirty="0" smtClean="0">
                <a:hlinkClick r:id="rId4"/>
              </a:rPr>
              <a:t>luciene@fesppr.edu. br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467544" y="1772816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kern="0" cap="small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AÇÕES DESENVOLVIDAS </a:t>
            </a:r>
            <a:r>
              <a:rPr lang="pt-BR" sz="3200" b="1" kern="0" cap="sm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(4)</a:t>
            </a:r>
            <a:endParaRPr lang="pt-BR" sz="3200" b="1" kern="0" cap="small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DejaVu Sans Condensed"/>
            </a:endParaRPr>
          </a:p>
          <a:p>
            <a:pPr algn="just"/>
            <a:endParaRPr lang="pt-PT" sz="3200" b="1" kern="0" cap="small" dirty="0" smtClean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DejaVu Sans Condensed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83568" y="2564904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b="1" u="sng" dirty="0" smtClean="0">
                <a:solidFill>
                  <a:srgbClr val="C55A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PERGUNTA </a:t>
            </a:r>
            <a:r>
              <a:rPr lang="pt-BR" altLang="pt-BR" b="1" u="sng" dirty="0">
                <a:solidFill>
                  <a:srgbClr val="C55A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3 </a:t>
            </a:r>
            <a:r>
              <a:rPr lang="pt-BR" altLang="pt-BR" b="1" dirty="0">
                <a:solidFill>
                  <a:srgbClr val="C55A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- O que você pensa ser mais relevante na comunicação com o orientador, durante a fase de desenvolvimento do TCC, além do que já foi citado nas perguntas anteriores.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b="1" dirty="0">
              <a:solidFill>
                <a:srgbClr val="C55A1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577" y="3573016"/>
            <a:ext cx="7196878" cy="273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05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737253" y="1685999"/>
            <a:ext cx="8748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pt-BR" sz="2400" b="1" kern="0" cap="sm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MODELO </a:t>
            </a:r>
            <a:r>
              <a:rPr lang="pt-BR" sz="2400" b="1" kern="0" cap="small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DAS MELHORES </a:t>
            </a:r>
            <a:r>
              <a:rPr lang="pt-BR" sz="2400" b="1" kern="0" cap="sm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PRÁTICAS - </a:t>
            </a:r>
            <a:r>
              <a:rPr lang="pt-BR" sz="2400" b="1" kern="0" cap="small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PROPOSTA </a:t>
            </a:r>
          </a:p>
        </p:txBody>
      </p:sp>
      <p:sp>
        <p:nvSpPr>
          <p:cNvPr id="4" name="Retângulo 3"/>
          <p:cNvSpPr/>
          <p:nvPr/>
        </p:nvSpPr>
        <p:spPr>
          <a:xfrm>
            <a:off x="575556" y="1943989"/>
            <a:ext cx="799288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Estímulo frequente ao processo comunicacional, com o orientador colocando-se acessível sempre que o orientando precisar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Identificação e entendimento das dificuldades do orientando pelo orientador, quer estejam relacionadas aos 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procedimentos, comunicação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por insegurança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, isolamento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Agilidade nas respostas aos orientandos e utilização de formas mais rápidas de comunicação visando ampliar a adoção de diferentes recursos tecnológicos; </a:t>
            </a:r>
          </a:p>
        </p:txBody>
      </p:sp>
    </p:spTree>
    <p:extLst>
      <p:ext uri="{BB962C8B-B14F-4D97-AF65-F5344CB8AC3E}">
        <p14:creationId xmlns:p14="http://schemas.microsoft.com/office/powerpoint/2010/main" val="70778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737253" y="1685999"/>
            <a:ext cx="8748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pt-BR" sz="2400" b="1" kern="0" cap="sm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MODELO </a:t>
            </a:r>
            <a:r>
              <a:rPr lang="pt-BR" sz="2400" b="1" kern="0" cap="small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DAS MELHORES </a:t>
            </a:r>
            <a:r>
              <a:rPr lang="pt-BR" sz="2400" b="1" kern="0" cap="sm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PRÁTICAS - </a:t>
            </a:r>
            <a:r>
              <a:rPr lang="pt-BR" sz="2400" b="1" kern="0" cap="small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PROPOSTA </a:t>
            </a:r>
          </a:p>
        </p:txBody>
      </p:sp>
      <p:sp>
        <p:nvSpPr>
          <p:cNvPr id="4" name="Retângulo 3"/>
          <p:cNvSpPr/>
          <p:nvPr/>
        </p:nvSpPr>
        <p:spPr>
          <a:xfrm>
            <a:off x="719922" y="2147664"/>
            <a:ext cx="79928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Alto 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grau de interação pelo ferramental disponível no AVA, requerendo do orientador e orientandos domínio dos recursos tecnológicos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Adoção por parte dos orientandos de uma postura proativa (não permanecer 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aguardando 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orientações e retorno do orientador), indo ao encontro da solução para as necessidades que forem 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observadas 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diante dos procedimentos científicos e metodológicos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  <a:endParaRPr lang="pt-BR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03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737253" y="1685999"/>
            <a:ext cx="8748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pt-BR" sz="2400" b="1" kern="0" cap="sm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MODELO </a:t>
            </a:r>
            <a:r>
              <a:rPr lang="pt-BR" sz="2400" b="1" kern="0" cap="small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DAS MELHORES </a:t>
            </a:r>
            <a:r>
              <a:rPr lang="pt-BR" sz="2400" b="1" kern="0" cap="sm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PRÁTICAS - </a:t>
            </a:r>
            <a:r>
              <a:rPr lang="pt-BR" sz="2400" b="1" kern="0" cap="small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PROPOSTA </a:t>
            </a:r>
          </a:p>
        </p:txBody>
      </p:sp>
      <p:sp>
        <p:nvSpPr>
          <p:cNvPr id="4" name="Retângulo 3"/>
          <p:cNvSpPr/>
          <p:nvPr/>
        </p:nvSpPr>
        <p:spPr>
          <a:xfrm>
            <a:off x="737253" y="2348880"/>
            <a:ext cx="79928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Olhar atento do orientador no acompanhamento ao desenvolvimento do trabalho, visando garantir a qualidade da pesquisa do orientando;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BR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Apoio irrestrito aos alunos para suportar todas as demandas originadas pela tarefa.</a:t>
            </a:r>
          </a:p>
          <a:p>
            <a:r>
              <a:rPr lang="pt-BR" dirty="0" smtClean="0"/>
              <a:t> </a:t>
            </a:r>
          </a:p>
          <a:p>
            <a:pPr algn="just"/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74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88223" y="1700808"/>
            <a:ext cx="846024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b="1" kern="0" cap="small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CONSIDERAÇÕES </a:t>
            </a:r>
            <a:r>
              <a:rPr lang="pt-BR" b="1" kern="0" cap="sm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FINAIS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b="1" dirty="0" smtClean="0">
                <a:solidFill>
                  <a:srgbClr val="92D050"/>
                </a:solidFill>
              </a:rPr>
              <a:t>O </a:t>
            </a:r>
            <a:r>
              <a:rPr lang="pt-BR" sz="2000" b="1" dirty="0">
                <a:solidFill>
                  <a:srgbClr val="92D050"/>
                </a:solidFill>
              </a:rPr>
              <a:t>aspecto comunicacional com o orientador tem influências positivas quanto ao êxito no desenvolvimento de TCC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b="1" dirty="0">
                <a:solidFill>
                  <a:srgbClr val="92D050"/>
                </a:solidFill>
              </a:rPr>
              <a:t>Proposta do modelo das melhores práticas com vistas ao aperfeiçoamento de todo contexto educativo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b="1" dirty="0">
                <a:solidFill>
                  <a:srgbClr val="92D050"/>
                </a:solidFill>
              </a:rPr>
              <a:t>Iniciativa inovadora pela implementação de mudanças em práticas anteriores e a incorporação de novos elementos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b="1" dirty="0">
                <a:solidFill>
                  <a:srgbClr val="92D050"/>
                </a:solidFill>
              </a:rPr>
              <a:t>O compartilhamento dessa experiência e estabelecimento de novas práticas merecem registro e divulgação para outras instituições e segmentos.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b="1" dirty="0">
                <a:solidFill>
                  <a:srgbClr val="92D050"/>
                </a:solidFill>
              </a:rPr>
              <a:t>Esforço para a construção de novos saberes e práticas como contribuição para uma educação mais inclusiva, libertadora,  comprometida com os interesses da sociedade e a plena formação humana.</a:t>
            </a:r>
          </a:p>
          <a:p>
            <a:pPr algn="just"/>
            <a:endParaRPr lang="pt-BR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18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11560" y="1772814"/>
            <a:ext cx="828609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000" b="1" dirty="0">
                <a:solidFill>
                  <a:schemeClr val="accent1">
                    <a:lumMod val="75000"/>
                  </a:schemeClr>
                </a:solidFill>
              </a:rPr>
              <a:t>Obrigada!</a:t>
            </a:r>
          </a:p>
          <a:p>
            <a:endParaRPr lang="pt-B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b="1" dirty="0">
              <a:solidFill>
                <a:srgbClr val="92D050"/>
              </a:solidFill>
            </a:endParaRPr>
          </a:p>
          <a:p>
            <a:endParaRPr lang="pt-BR" sz="2400" b="1" dirty="0" smtClean="0">
              <a:solidFill>
                <a:srgbClr val="92D050"/>
              </a:solidFill>
            </a:endParaRPr>
          </a:p>
          <a:p>
            <a:endParaRPr lang="pt-BR" sz="2400" b="1" dirty="0">
              <a:solidFill>
                <a:srgbClr val="92D050"/>
              </a:solidFill>
            </a:endParaRPr>
          </a:p>
          <a:p>
            <a:r>
              <a:rPr lang="pt-BR" sz="2000" b="1" dirty="0" smtClean="0">
                <a:solidFill>
                  <a:srgbClr val="92D050"/>
                </a:solidFill>
              </a:rPr>
              <a:t>Luciane Klein – </a:t>
            </a:r>
            <a:r>
              <a:rPr lang="pt-BR" sz="2000" dirty="0" smtClean="0">
                <a:hlinkClick r:id="rId3"/>
              </a:rPr>
              <a:t>lucianek@fesppr.edu.br</a:t>
            </a:r>
            <a:r>
              <a:rPr lang="pt-BR" sz="2000" dirty="0" smtClean="0"/>
              <a:t> – (41) 3028-6565</a:t>
            </a:r>
            <a:endParaRPr lang="pt-BR" sz="2000" dirty="0"/>
          </a:p>
          <a:p>
            <a:r>
              <a:rPr lang="pt-BR" sz="2000" b="1" dirty="0">
                <a:solidFill>
                  <a:srgbClr val="92D050"/>
                </a:solidFill>
              </a:rPr>
              <a:t>Luciene Ferreira </a:t>
            </a:r>
            <a:r>
              <a:rPr lang="pt-BR" sz="2000" b="1" dirty="0" smtClean="0">
                <a:solidFill>
                  <a:srgbClr val="92D050"/>
                </a:solidFill>
              </a:rPr>
              <a:t>Iahn –</a:t>
            </a:r>
            <a:r>
              <a:rPr lang="pt-BR" sz="2000" dirty="0" smtClean="0">
                <a:solidFill>
                  <a:srgbClr val="92D050"/>
                </a:solidFill>
              </a:rPr>
              <a:t> </a:t>
            </a:r>
            <a:r>
              <a:rPr lang="pt-BR" sz="2000" dirty="0" smtClean="0">
                <a:hlinkClick r:id="rId4"/>
              </a:rPr>
              <a:t>luciene@fesppr.edu.br</a:t>
            </a:r>
            <a:r>
              <a:rPr lang="pt-BR" sz="2000" dirty="0" smtClean="0"/>
              <a:t> </a:t>
            </a:r>
            <a:r>
              <a:rPr lang="pt-BR" sz="2000" dirty="0" smtClean="0"/>
              <a:t>– (41) 3028-6563</a:t>
            </a:r>
            <a:endParaRPr lang="pt-BR" sz="2000" dirty="0"/>
          </a:p>
          <a:p>
            <a:pPr algn="just"/>
            <a:endParaRPr lang="pt-BR" dirty="0"/>
          </a:p>
          <a:p>
            <a:pPr algn="just"/>
            <a:r>
              <a:rPr lang="pt-BR" dirty="0"/>
              <a:t/>
            </a:r>
            <a:br>
              <a:rPr lang="pt-BR" dirty="0"/>
            </a:br>
            <a:endParaRPr lang="pt-BR" sz="2000" dirty="0">
              <a:solidFill>
                <a:srgbClr val="0070C0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479" y="2701013"/>
            <a:ext cx="5647041" cy="266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90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570384" y="1556792"/>
            <a:ext cx="817808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PT" b="1" kern="0" cap="sm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CONTEXTO</a:t>
            </a:r>
            <a:endParaRPr lang="pt-PT" b="1" kern="0" cap="small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DejaVu Sans Condensed"/>
            </a:endParaRPr>
          </a:p>
          <a:p>
            <a:pPr algn="just"/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Capturar 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a percepção dos 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alunos sobre 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o aspecto comunicacional existente durante a fase de orientação do 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TCC e 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investigar as interações realizadas no campo comunicacional pelos atores no processo por meio de 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pesquisa 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de campo e  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revisão 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de obras 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com referência 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a importância 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da comunicação nessa 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fase.</a:t>
            </a:r>
          </a:p>
          <a:p>
            <a:pPr algn="just"/>
            <a:r>
              <a:rPr lang="pt-PT" sz="2400" b="1" dirty="0" smtClean="0">
                <a:solidFill>
                  <a:srgbClr val="0070C0"/>
                </a:solidFill>
              </a:rPr>
              <a:t>Local: </a:t>
            </a:r>
            <a:r>
              <a:rPr lang="pt-PT" sz="2400" dirty="0" smtClean="0">
                <a:solidFill>
                  <a:srgbClr val="0070C0"/>
                </a:solidFill>
              </a:rPr>
              <a:t>FESP – Faculdade de Educação Superior do Paraná </a:t>
            </a:r>
          </a:p>
          <a:p>
            <a:pPr algn="just"/>
            <a:r>
              <a:rPr lang="pt-PT" sz="2400" b="1" dirty="0" smtClean="0">
                <a:solidFill>
                  <a:srgbClr val="0070C0"/>
                </a:solidFill>
              </a:rPr>
              <a:t>Público alvo</a:t>
            </a:r>
            <a:r>
              <a:rPr lang="pt-PT" sz="2400" dirty="0" smtClean="0">
                <a:solidFill>
                  <a:srgbClr val="0070C0"/>
                </a:solidFill>
              </a:rPr>
              <a:t>: </a:t>
            </a:r>
            <a:r>
              <a:rPr lang="pt-BR" sz="2400" dirty="0">
                <a:solidFill>
                  <a:srgbClr val="0070C0"/>
                </a:solidFill>
              </a:rPr>
              <a:t>Discentes de cursos de Pós-Graduação a Distância que passaram pela fase de desenvolvimento do </a:t>
            </a:r>
            <a:r>
              <a:rPr lang="pt-BR" sz="2400" dirty="0" smtClean="0">
                <a:solidFill>
                  <a:srgbClr val="0070C0"/>
                </a:solidFill>
              </a:rPr>
              <a:t>TCC</a:t>
            </a:r>
            <a:endParaRPr lang="pt-BR" sz="2400" dirty="0" smtClean="0"/>
          </a:p>
          <a:p>
            <a:pPr algn="just"/>
            <a:r>
              <a:rPr lang="pt-PT" sz="2400" b="1" dirty="0" smtClean="0">
                <a:solidFill>
                  <a:srgbClr val="0070C0"/>
                </a:solidFill>
              </a:rPr>
              <a:t>Período: </a:t>
            </a:r>
            <a:r>
              <a:rPr lang="pt-BR" sz="2400" dirty="0" smtClean="0">
                <a:solidFill>
                  <a:srgbClr val="0070C0"/>
                </a:solidFill>
              </a:rPr>
              <a:t>Fevereiro a Abril de </a:t>
            </a:r>
            <a:r>
              <a:rPr lang="pt-BR" sz="2400" dirty="0">
                <a:solidFill>
                  <a:srgbClr val="0070C0"/>
                </a:solidFill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08300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83568" y="1844824"/>
            <a:ext cx="7776864" cy="42379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PT" b="1" kern="0" cap="sm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OBJETIVOS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Identificar</a:t>
            </a:r>
            <a:r>
              <a:rPr lang="pt-BR" sz="2400" dirty="0" smtClean="0">
                <a:solidFill>
                  <a:srgbClr val="0070C0"/>
                </a:solidFill>
              </a:rPr>
              <a:t> </a:t>
            </a:r>
            <a:r>
              <a:rPr lang="pt-BR" sz="2400" dirty="0">
                <a:solidFill>
                  <a:srgbClr val="0070C0"/>
                </a:solidFill>
              </a:rPr>
              <a:t>a percepção dos discentes sobre o aspecto comunicacional ocorrido no processo de orientação de TCC´s na modalidade a distância,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Analisar</a:t>
            </a:r>
            <a:r>
              <a:rPr lang="pt-BR" sz="2400" dirty="0" smtClean="0">
                <a:solidFill>
                  <a:srgbClr val="0070C0"/>
                </a:solidFill>
              </a:rPr>
              <a:t> </a:t>
            </a:r>
            <a:r>
              <a:rPr lang="pt-BR" sz="2400" dirty="0">
                <a:solidFill>
                  <a:srgbClr val="0070C0"/>
                </a:solidFill>
              </a:rPr>
              <a:t>as questões que envolvem a comunicação com o orientador, como </a:t>
            </a:r>
            <a:r>
              <a:rPr lang="pt-BR" sz="2400" dirty="0" smtClean="0">
                <a:solidFill>
                  <a:srgbClr val="0070C0"/>
                </a:solidFill>
              </a:rPr>
              <a:t>fator </a:t>
            </a:r>
            <a:r>
              <a:rPr lang="pt-BR" sz="2400" dirty="0">
                <a:solidFill>
                  <a:srgbClr val="0070C0"/>
                </a:solidFill>
              </a:rPr>
              <a:t>de êxito no desenvolvimento de trabalhos científicos pelos orientandos e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Propor melhores 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práticas </a:t>
            </a:r>
            <a:r>
              <a:rPr lang="pt-BR" sz="2400" dirty="0">
                <a:solidFill>
                  <a:srgbClr val="0070C0"/>
                </a:solidFill>
              </a:rPr>
              <a:t>baseadas nos aspectos </a:t>
            </a:r>
            <a:r>
              <a:rPr lang="pt-BR" sz="2400" dirty="0" smtClean="0">
                <a:solidFill>
                  <a:srgbClr val="0070C0"/>
                </a:solidFill>
              </a:rPr>
              <a:t>comunicacional/relacional </a:t>
            </a:r>
            <a:r>
              <a:rPr lang="pt-BR" sz="2400" dirty="0">
                <a:solidFill>
                  <a:srgbClr val="0070C0"/>
                </a:solidFill>
              </a:rPr>
              <a:t>durante a orientação de </a:t>
            </a:r>
            <a:r>
              <a:rPr lang="pt-BR" sz="2400" dirty="0" smtClean="0">
                <a:solidFill>
                  <a:srgbClr val="0070C0"/>
                </a:solidFill>
              </a:rPr>
              <a:t>TCC, </a:t>
            </a:r>
            <a:r>
              <a:rPr lang="pt-BR" sz="2400" dirty="0">
                <a:solidFill>
                  <a:srgbClr val="0070C0"/>
                </a:solidFill>
              </a:rPr>
              <a:t>a partir dessa </a:t>
            </a:r>
            <a:r>
              <a:rPr lang="pt-BR" sz="2400" dirty="0" smtClean="0">
                <a:solidFill>
                  <a:srgbClr val="0070C0"/>
                </a:solidFill>
              </a:rPr>
              <a:t>análise. </a:t>
            </a:r>
            <a:endParaRPr lang="pt-B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0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755576" y="1700808"/>
            <a:ext cx="800323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18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27288"/>
            <a:ext cx="7344816" cy="487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29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23528" y="1628800"/>
            <a:ext cx="8136904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b="1" kern="0" cap="sm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REVISÃO DE OBRAS (1)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92D050"/>
                </a:solidFill>
              </a:rPr>
              <a:t>A PERSPECTIVA DA RACIONALIDADE COMUNICATIVA NA EDUCAÇÃO E NA </a:t>
            </a:r>
            <a:r>
              <a:rPr lang="pt-BR" sz="2400" b="1" dirty="0" smtClean="0">
                <a:solidFill>
                  <a:srgbClr val="92D050"/>
                </a:solidFill>
              </a:rPr>
              <a:t>EAD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>
              <a:solidFill>
                <a:srgbClr val="92D050"/>
              </a:solidFill>
            </a:endParaRPr>
          </a:p>
          <a:p>
            <a:pPr lvl="1" algn="just"/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Habermas - Teoria da Racionalidade 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Comunicativa (2003)</a:t>
            </a:r>
          </a:p>
          <a:p>
            <a:pPr lvl="1" algn="just"/>
            <a:endParaRPr lang="pt-BR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algn="just"/>
            <a:r>
              <a:rPr lang="pt-BR" sz="2400" b="1" dirty="0" smtClean="0">
                <a:solidFill>
                  <a:srgbClr val="00B0F0"/>
                </a:solidFill>
              </a:rPr>
              <a:t>Fundamenta-se </a:t>
            </a:r>
            <a:r>
              <a:rPr lang="pt-BR" sz="2400" b="1" dirty="0" smtClean="0">
                <a:solidFill>
                  <a:srgbClr val="00B0F0"/>
                </a:solidFill>
              </a:rPr>
              <a:t>a </a:t>
            </a:r>
            <a:r>
              <a:rPr lang="pt-BR" sz="2400" b="1" dirty="0">
                <a:solidFill>
                  <a:srgbClr val="00B0F0"/>
                </a:solidFill>
              </a:rPr>
              <a:t>implantação de projetos pedagógicos com </a:t>
            </a:r>
            <a:r>
              <a:rPr lang="pt-BR" sz="2400" b="1" dirty="0" smtClean="0">
                <a:solidFill>
                  <a:srgbClr val="00B0F0"/>
                </a:solidFill>
              </a:rPr>
              <a:t>viés </a:t>
            </a:r>
            <a:r>
              <a:rPr lang="pt-BR" sz="2400" b="1" dirty="0">
                <a:solidFill>
                  <a:srgbClr val="00B0F0"/>
                </a:solidFill>
              </a:rPr>
              <a:t>crítico e emancipatório na EaD, pelo estabelecimento do agir comunicativo racional e decisões tomadas por intermédio da argumentação e do entendimento mútuo, fundamentais para a educação e cidadania.</a:t>
            </a:r>
          </a:p>
          <a:p>
            <a:pPr marL="342900" indent="-342900" algn="just">
              <a:buFont typeface="+mj-lt"/>
              <a:buAutoNum type="arabicPeriod"/>
            </a:pPr>
            <a:endParaRPr lang="pt-BR" sz="1800" dirty="0">
              <a:solidFill>
                <a:srgbClr val="0070C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solidFill>
                <a:srgbClr val="0070C0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BR" sz="2000" dirty="0">
              <a:solidFill>
                <a:srgbClr val="0070C0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BR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00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67544" y="1628800"/>
            <a:ext cx="820891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b="1" kern="0" cap="small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REVISÃO DE OBRAS </a:t>
            </a:r>
            <a:r>
              <a:rPr lang="pt-BR" b="1" kern="0" cap="sm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(2)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92D050"/>
                </a:solidFill>
              </a:rPr>
              <a:t>COMUNICAÇÃO E O PROCESSO DE ORIENTAÇÃO DE TCC NA </a:t>
            </a:r>
            <a:r>
              <a:rPr lang="pt-BR" sz="2400" b="1" dirty="0" smtClean="0">
                <a:solidFill>
                  <a:srgbClr val="92D050"/>
                </a:solidFill>
              </a:rPr>
              <a:t>FESP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Gama 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de recursos e infraestrutura colocados ao dispor dos alunos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Falta de 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cultura 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inerente ao processo educativo a distância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Falta de domínio das próprias 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tecnologias (pelo 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orientador como pelos 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orientandos)</a:t>
            </a:r>
            <a:endParaRPr lang="pt-BR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Adoção 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de um modelo pedagógico 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interativo</a:t>
            </a:r>
            <a:endParaRPr lang="pt-BR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Cuidados que ultrapassam os procedimentos do método 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científico</a:t>
            </a:r>
            <a:endParaRPr lang="pt-BR" sz="2400" b="1" i="1" dirty="0">
              <a:solidFill>
                <a:srgbClr val="0070C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1800" b="1" i="1" dirty="0">
              <a:solidFill>
                <a:srgbClr val="0070C0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BR" sz="1800" b="1" i="1" dirty="0">
              <a:solidFill>
                <a:srgbClr val="0070C0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BR" sz="18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10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683568" y="1844824"/>
            <a:ext cx="7992888" cy="417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kern="0" cap="sm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AÇÕES DESENVOLVIDAS (1)</a:t>
            </a:r>
          </a:p>
          <a:p>
            <a:pPr algn="just"/>
            <a:endParaRPr lang="pt-BR" sz="3200" b="1" kern="0" cap="small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DejaVu Sans Condensed"/>
            </a:endParaRP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t-PT" sz="2800" b="1" dirty="0" smtClean="0">
                <a:solidFill>
                  <a:srgbClr val="92D050"/>
                </a:solidFill>
              </a:rPr>
              <a:t>PESQUISA </a:t>
            </a:r>
            <a:r>
              <a:rPr lang="pt-PT" sz="2800" b="1" dirty="0">
                <a:solidFill>
                  <a:srgbClr val="92D050"/>
                </a:solidFill>
              </a:rPr>
              <a:t>DE CAMPO </a:t>
            </a:r>
          </a:p>
          <a:p>
            <a:pPr algn="just"/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Público 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alvo: </a:t>
            </a:r>
            <a:r>
              <a:rPr lang="pt-BR" sz="2400" b="1" dirty="0">
                <a:solidFill>
                  <a:srgbClr val="0070C0"/>
                </a:solidFill>
              </a:rPr>
              <a:t>29 discentes de cursos de Pós-Graduação a Distância que passaram pela fase de desenvolvimento do TCC </a:t>
            </a:r>
            <a:r>
              <a:rPr lang="pt-BR" sz="2400" b="1" dirty="0" smtClean="0">
                <a:solidFill>
                  <a:srgbClr val="0070C0"/>
                </a:solidFill>
              </a:rPr>
              <a:t>de </a:t>
            </a:r>
            <a:r>
              <a:rPr lang="pt-BR" sz="2400" b="1" dirty="0">
                <a:solidFill>
                  <a:srgbClr val="0070C0"/>
                </a:solidFill>
              </a:rPr>
              <a:t>novembro de 2015 a junho de </a:t>
            </a:r>
            <a:r>
              <a:rPr lang="pt-BR" sz="2400" b="1" dirty="0" smtClean="0">
                <a:solidFill>
                  <a:srgbClr val="0070C0"/>
                </a:solidFill>
              </a:rPr>
              <a:t>2017</a:t>
            </a:r>
          </a:p>
          <a:p>
            <a:pPr algn="just"/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Amostra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pt-BR" sz="2400" b="1" dirty="0">
                <a:solidFill>
                  <a:srgbClr val="0070C0"/>
                </a:solidFill>
              </a:rPr>
              <a:t>8 </a:t>
            </a:r>
            <a:r>
              <a:rPr lang="pt-BR" sz="2400" b="1" dirty="0" smtClean="0">
                <a:solidFill>
                  <a:srgbClr val="0070C0"/>
                </a:solidFill>
              </a:rPr>
              <a:t>respondentes</a:t>
            </a:r>
          </a:p>
          <a:p>
            <a:pPr algn="just"/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Instrumento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pt-BR" sz="2400" b="1" dirty="0">
                <a:solidFill>
                  <a:srgbClr val="0070C0"/>
                </a:solidFill>
              </a:rPr>
              <a:t>questionário on-line enviado por e-mail, contendo 3 perguntas </a:t>
            </a:r>
            <a:r>
              <a:rPr lang="pt-BR" sz="2400" b="1" dirty="0" smtClean="0">
                <a:solidFill>
                  <a:srgbClr val="0070C0"/>
                </a:solidFill>
              </a:rPr>
              <a:t>abertas</a:t>
            </a:r>
          </a:p>
          <a:p>
            <a:pPr algn="just"/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Período</a:t>
            </a:r>
            <a:r>
              <a:rPr lang="pt-BR" sz="2400" b="1" dirty="0" smtClean="0">
                <a:solidFill>
                  <a:srgbClr val="0070C0"/>
                </a:solidFill>
              </a:rPr>
              <a:t>: 10/02 </a:t>
            </a:r>
            <a:r>
              <a:rPr lang="pt-BR" sz="2400" b="1" dirty="0">
                <a:solidFill>
                  <a:srgbClr val="0070C0"/>
                </a:solidFill>
              </a:rPr>
              <a:t>a </a:t>
            </a:r>
            <a:r>
              <a:rPr lang="pt-BR" sz="2400" b="1" dirty="0" smtClean="0">
                <a:solidFill>
                  <a:srgbClr val="0070C0"/>
                </a:solidFill>
              </a:rPr>
              <a:t>01/04/2017 </a:t>
            </a:r>
            <a:r>
              <a:rPr lang="pt-BR" sz="2000" i="1" dirty="0">
                <a:solidFill>
                  <a:schemeClr val="tx1">
                    <a:tint val="75000"/>
                  </a:schemeClr>
                </a:solidFill>
              </a:rPr>
              <a:t>	</a:t>
            </a:r>
            <a:endParaRPr lang="pt-BR" sz="2000" i="1" dirty="0" smtClean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27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467544" y="1474867"/>
            <a:ext cx="8496944" cy="188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b="1" kern="0" cap="small" dirty="0" smtClean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DejaVu Sans Condensed"/>
            </a:endParaRPr>
          </a:p>
          <a:p>
            <a:pPr algn="just"/>
            <a:r>
              <a:rPr lang="pt-BR" sz="3200" b="1" kern="0" cap="sm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AÇÕES </a:t>
            </a:r>
            <a:r>
              <a:rPr lang="pt-BR" sz="3200" b="1" kern="0" cap="small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DESENVOLVIDAS </a:t>
            </a:r>
            <a:r>
              <a:rPr lang="pt-BR" sz="3200" b="1" kern="0" cap="sm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(2)</a:t>
            </a:r>
            <a:endParaRPr lang="pt-BR" sz="3200" b="1" kern="0" cap="small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DejaVu Sans Condensed"/>
            </a:endParaRPr>
          </a:p>
          <a:p>
            <a:pPr marL="342900" lvl="1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rgbClr val="92D050"/>
                </a:solidFill>
              </a:rPr>
              <a:t>DADOS </a:t>
            </a:r>
            <a:r>
              <a:rPr lang="pt-BR" sz="2400" b="1" dirty="0">
                <a:solidFill>
                  <a:srgbClr val="92D050"/>
                </a:solidFill>
              </a:rPr>
              <a:t>OBTIDOS COM A PESQUISA E APRESENTAÇÃO DOS RESULTADOS</a:t>
            </a:r>
          </a:p>
        </p:txBody>
      </p:sp>
      <p:sp>
        <p:nvSpPr>
          <p:cNvPr id="8" name="Retângulo 7"/>
          <p:cNvSpPr/>
          <p:nvPr/>
        </p:nvSpPr>
        <p:spPr>
          <a:xfrm>
            <a:off x="827584" y="3493164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u="sng" dirty="0">
                <a:solidFill>
                  <a:srgbClr val="C55A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PERGUNTA 1 </a:t>
            </a:r>
            <a:r>
              <a:rPr lang="pt-BR" b="1" dirty="0">
                <a:solidFill>
                  <a:srgbClr val="C55A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- Entre os ASPECTOS: CORDIALIDADE / ATENÇÃO / DISPONIBILIDADE e FLEXIBILIDADE do orientador, qual ou quais você considera que mais possam favorecer o resultado final no TCC</a:t>
            </a:r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9432" y="4545043"/>
            <a:ext cx="5985136" cy="161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10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467544" y="1772816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kern="0" cap="small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AÇÕES DESENVOLVIDAS </a:t>
            </a:r>
            <a:r>
              <a:rPr lang="pt-BR" sz="3200" b="1" kern="0" cap="sm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ejaVu Sans Condensed"/>
              </a:rPr>
              <a:t>(3)</a:t>
            </a:r>
            <a:endParaRPr lang="pt-BR" sz="3200" b="1" kern="0" cap="small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DejaVu Sans Condensed"/>
            </a:endParaRPr>
          </a:p>
          <a:p>
            <a:pPr algn="just"/>
            <a:endParaRPr lang="pt-PT" sz="3200" b="1" kern="0" cap="small" dirty="0" smtClean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DejaVu Sans Condensed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83568" y="2537868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b="1" u="sng" dirty="0">
                <a:solidFill>
                  <a:srgbClr val="C55A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PERGUNTA 2 </a:t>
            </a:r>
            <a:r>
              <a:rPr lang="pt-BR" altLang="pt-BR" b="1" dirty="0">
                <a:solidFill>
                  <a:srgbClr val="C55A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- Entre os FATORES: FACILIDADE DE ENTENDIMENTO NOS DIÁLOGOS / QUALIDADE E QUANTIDADE DE RESPOSTAS / INTERAÇÃO e ENTENDIMENTO DE SUAS DIFICULDADES pelo orientador, qual ou quais você considera que mais possam favorecer o resultado final no </a:t>
            </a:r>
            <a:r>
              <a:rPr lang="pt-BR" altLang="pt-BR" b="1" dirty="0" smtClean="0">
                <a:solidFill>
                  <a:srgbClr val="C55A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TCC</a:t>
            </a:r>
            <a:endParaRPr lang="pt-BR" altLang="pt-BR" b="1" dirty="0">
              <a:solidFill>
                <a:srgbClr val="C55A1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4149080"/>
            <a:ext cx="7056784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49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1682</Words>
  <Application>Microsoft Office PowerPoint</Application>
  <PresentationFormat>Apresentação no Ecrã (4:3)</PresentationFormat>
  <Paragraphs>125</Paragraphs>
  <Slides>15</Slides>
  <Notes>12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21" baseType="lpstr">
      <vt:lpstr>Arial</vt:lpstr>
      <vt:lpstr>Calibri</vt:lpstr>
      <vt:lpstr>DejaVu Sans Condensed</vt:lpstr>
      <vt:lpstr>Times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LUCIANE KLEIN</cp:lastModifiedBy>
  <cp:revision>48</cp:revision>
  <dcterms:created xsi:type="dcterms:W3CDTF">2014-07-31T15:12:21Z</dcterms:created>
  <dcterms:modified xsi:type="dcterms:W3CDTF">2017-09-14T19:38:10Z</dcterms:modified>
</cp:coreProperties>
</file>