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4" r:id="rId4"/>
    <p:sldId id="275" r:id="rId5"/>
    <p:sldId id="285" r:id="rId6"/>
    <p:sldId id="287" r:id="rId7"/>
    <p:sldId id="263" r:id="rId8"/>
    <p:sldId id="264" r:id="rId9"/>
    <p:sldId id="258" r:id="rId10"/>
    <p:sldId id="26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76" r:id="rId21"/>
    <p:sldId id="277" r:id="rId22"/>
    <p:sldId id="278" r:id="rId23"/>
    <p:sldId id="279" r:id="rId24"/>
    <p:sldId id="271" r:id="rId25"/>
    <p:sldId id="280" r:id="rId26"/>
    <p:sldId id="281" r:id="rId27"/>
    <p:sldId id="297" r:id="rId28"/>
    <p:sldId id="283" r:id="rId29"/>
    <p:sldId id="282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48E"/>
    <a:srgbClr val="78ABC3"/>
    <a:srgbClr val="B7D54E"/>
    <a:srgbClr val="323591"/>
    <a:srgbClr val="5071B6"/>
    <a:srgbClr val="B8D554"/>
    <a:srgbClr val="73BBC9"/>
    <a:srgbClr val="A2D174"/>
    <a:srgbClr val="FFFFFF"/>
    <a:srgbClr val="64A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9E8D8-3BB4-45EC-9879-714971569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168DA9-DFE1-47CB-A29D-82D2B431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B6622E-D980-4D15-9FBF-A020B2F1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0F9C70-B843-4146-93D0-9011847AF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96E803-8DB5-43CA-B5F9-91C04A8F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63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DFABA-4260-4A6B-9648-A6C4A343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4E33A3-D557-42FB-A1EE-3B32F7A89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041290-9F7C-4949-946D-A4885F5C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C3DEF2-8F0B-4AC4-9A62-D4951300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23AC38-3B7B-4D2A-AB2B-74899E1F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37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7B478C-2F69-459B-A63F-E50F6A251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9A1F3E-D87B-4513-BF1C-71EF81997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1CE734-9FFE-43B8-AD3B-E7236041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75F2EA-0E51-489D-9428-F72298A6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58F004-5D7C-45A7-8BF5-89018FA2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8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66E2E-AE1C-4940-922E-59C24B23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9FFCDD-748B-4C70-B822-191C1B024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B58B22-D8D0-4655-A150-DF68246D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0381C3-0900-4EC9-A8A0-A8057C3C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687FBE-7379-45D9-8693-6A30DFE7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92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B64EE-06CA-49C0-A36C-6196D9A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F2C418-55F3-46AA-B5C5-290A47865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304AFF-B3C6-423F-86D2-73A333AB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7C0A9B-30E0-4E0E-81ED-306A72D6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4E0440-B51E-45A5-B152-FE0EDE25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21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6453D-A1E8-4CFC-B64E-73EA5E81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2536AC-7E0B-421D-8B47-F1836FF41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3F25CD-3D5A-44F0-94E5-15C4CD660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BE53D4-91BE-49B8-83D0-CAD7AFE11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248BE3-6B06-482B-9CA7-C6930B81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DE174C-AC96-469B-9934-0345E93B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77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6BC5C-56DE-4A0F-9799-7CDD5D6D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C5B58B-4512-4E45-8843-885EC06FF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201E1B-40F2-48F7-A556-A67CBE1B1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5D8FC2-6A9A-40EA-886C-9D0AE6A69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72FF5A-7175-4CE5-A2AB-A7D29D0E6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8383BC5-3992-4FDF-B47A-4DF3374F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FE076E5-3604-4805-AE0B-0D17985F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4D9B2B3-E697-41B4-B240-5D1608C2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41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18BD1-15AA-4FE0-A3AB-E2D97C88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10ECD-6B73-4C4B-AF04-37B49FDDB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D56503-3073-424B-B66D-C4719C18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8C1E3E-AF06-46B2-B883-3578B1D1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97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8F46AB-2D9D-4BFE-93C3-33FA5DDD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440F2F-D040-47AC-BCB1-F7061A9F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87EEFF-08F8-49BE-B4EB-5CD545AC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33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20A5-EEF6-41CE-892E-57638EF2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AA0613-FCE7-4EAF-A838-AED457F4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94B4A2-18D9-44DA-BFEE-93A14ED89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E5505-A2CA-4ABE-8D36-7606823E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7142DB-5BA1-4DAF-9D22-EEF73088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0F55AE-1BCC-4654-A54F-FEF522F7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95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5CE21-F17A-4258-942E-40A5E7A9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9BDD73-366E-48BC-AA4E-08086690F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43B0DB-01A9-477F-9512-23F673A71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8D0CC9-06BC-40C0-AE42-52FA378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254BC6-DC30-4AD9-9A78-0DC5599C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C9DAAE-F6C1-4BE7-AC85-72F98B7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97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FE5D92E-FF31-4857-9944-7168FE8D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9955AC-ADE9-4E3E-9FDC-B8C8FA39A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45B847-A2B5-4AEF-82AD-00179409E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6B8B2-4DED-4DD7-9E66-69AA78F40FDA}" type="datetimeFigureOut">
              <a:rPr lang="pt-BR" smtClean="0"/>
              <a:t>19/09/2017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230675-3E34-47C2-B45F-7BBC93628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95CEBC-04ED-4E82-AA3B-998468D0F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6E5B-9B02-422C-B546-8B72187A2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09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ustedu.com.b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hais.sousa@mustedu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A33D7FB-9AD2-40E5-8413-E7465F1A7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>
          <a:xfrm>
            <a:off x="0" y="0"/>
            <a:ext cx="12226079" cy="609102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23E951D-91A5-44CE-B345-8F4D05194EAE}"/>
              </a:ext>
            </a:extLst>
          </p:cNvPr>
          <p:cNvSpPr/>
          <p:nvPr/>
        </p:nvSpPr>
        <p:spPr>
          <a:xfrm>
            <a:off x="0" y="5067300"/>
            <a:ext cx="12226079" cy="179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C93599-D7D2-4B93-8C30-8112619B51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211564"/>
            <a:ext cx="4275210" cy="1578804"/>
          </a:xfrm>
          <a:prstGeom prst="rect">
            <a:avLst/>
          </a:prstGeom>
        </p:spPr>
      </p:pic>
      <p:sp>
        <p:nvSpPr>
          <p:cNvPr id="11" name="CaixaDeTexto 1">
            <a:extLst>
              <a:ext uri="{FF2B5EF4-FFF2-40B4-BE49-F238E27FC236}">
                <a16:creationId xmlns:a16="http://schemas.microsoft.com/office/drawing/2014/main" id="{A691CEE1-7ACA-4C6C-A9EB-357396D16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810" y="5419027"/>
            <a:ext cx="6781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Oakwood Blvd Suite 120 </a:t>
            </a:r>
            <a:b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Hollywood, Florida 33020 </a:t>
            </a:r>
            <a:r>
              <a:rPr lang="pt-BR" altLang="pt-BR" sz="20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USA </a:t>
            </a:r>
          </a:p>
          <a:p>
            <a:pPr algn="r"/>
            <a:r>
              <a:rPr lang="pt-BR" altLang="pt-BR" sz="20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www.mustedu.com</a:t>
            </a:r>
          </a:p>
        </p:txBody>
      </p:sp>
    </p:spTree>
    <p:extLst>
      <p:ext uri="{BB962C8B-B14F-4D97-AF65-F5344CB8AC3E}">
        <p14:creationId xmlns:p14="http://schemas.microsoft.com/office/powerpoint/2010/main" val="11374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49D48368-EB76-4735-8DA8-A93DE92B19F1}"/>
              </a:ext>
            </a:extLst>
          </p:cNvPr>
          <p:cNvSpPr/>
          <p:nvPr/>
        </p:nvSpPr>
        <p:spPr>
          <a:xfrm>
            <a:off x="1550504" y="4725850"/>
            <a:ext cx="9246123" cy="779151"/>
          </a:xfrm>
          <a:prstGeom prst="rect">
            <a:avLst/>
          </a:prstGeom>
          <a:solidFill>
            <a:srgbClr val="B8D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CE61E6C-C702-4D8E-AA09-938F5C3F9380}"/>
              </a:ext>
            </a:extLst>
          </p:cNvPr>
          <p:cNvSpPr/>
          <p:nvPr/>
        </p:nvSpPr>
        <p:spPr>
          <a:xfrm>
            <a:off x="1550504" y="3523558"/>
            <a:ext cx="9246123" cy="774596"/>
          </a:xfrm>
          <a:prstGeom prst="rect">
            <a:avLst/>
          </a:prstGeom>
          <a:solidFill>
            <a:srgbClr val="73B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BB8CC9D-7C7E-475E-9112-CBDB61C4D7C0}"/>
              </a:ext>
            </a:extLst>
          </p:cNvPr>
          <p:cNvSpPr/>
          <p:nvPr/>
        </p:nvSpPr>
        <p:spPr>
          <a:xfrm>
            <a:off x="1550504" y="2016469"/>
            <a:ext cx="9246123" cy="1071288"/>
          </a:xfrm>
          <a:prstGeom prst="rect">
            <a:avLst/>
          </a:prstGeom>
          <a:solidFill>
            <a:srgbClr val="A2D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Espaço Reservado para Conteúdo 4">
            <a:extLst>
              <a:ext uri="{FF2B5EF4-FFF2-40B4-BE49-F238E27FC236}">
                <a16:creationId xmlns:a16="http://schemas.microsoft.com/office/drawing/2014/main" id="{9171E369-D8C6-4B45-B94B-E7379D2064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662672"/>
              </p:ext>
            </p:extLst>
          </p:nvPr>
        </p:nvGraphicFramePr>
        <p:xfrm>
          <a:off x="3311505" y="1274941"/>
          <a:ext cx="7485122" cy="423006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830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727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Créditos</a:t>
                      </a:r>
                      <a:endParaRPr lang="pt-BR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Titulação</a:t>
                      </a:r>
                      <a:endParaRPr lang="pt-BR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52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Healthcare Management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45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Master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International Business 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45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Master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62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Emergent Technologies in Education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45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Master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International Business 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120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Bachelor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Healthcare Management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120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Bachelor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60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International Business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60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Associates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065"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Healthcare Management</a:t>
                      </a:r>
                      <a:endParaRPr lang="pt-BR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60</a:t>
                      </a:r>
                      <a:endParaRPr lang="pt-BR" sz="1600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86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Associates of Science</a:t>
                      </a:r>
                      <a:endParaRPr lang="pt-BR" sz="1600" i="1" dirty="0">
                        <a:effectLst/>
                        <a:latin typeface="Segoe UI" panose="020B0502040204020203" pitchFamily="34" charset="0"/>
                        <a:ea typeface="Times New Roman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6F66808E-5E20-4EA4-8661-E480AC2D66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CB716137-E3AE-4AE6-9C8C-C51C843958F5}"/>
              </a:ext>
            </a:extLst>
          </p:cNvPr>
          <p:cNvSpPr txBox="1">
            <a:spLocks/>
          </p:cNvSpPr>
          <p:nvPr/>
        </p:nvSpPr>
        <p:spPr>
          <a:xfrm>
            <a:off x="676512" y="675860"/>
            <a:ext cx="11525250" cy="741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3200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Nossos</a:t>
            </a:r>
            <a:r>
              <a:rPr lang="en-US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Cursos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93EFD0-4E53-4C70-932C-84BD28EAB88E}"/>
              </a:ext>
            </a:extLst>
          </p:cNvPr>
          <p:cNvSpPr txBox="1"/>
          <p:nvPr/>
        </p:nvSpPr>
        <p:spPr>
          <a:xfrm>
            <a:off x="1812611" y="2332381"/>
            <a:ext cx="13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Mestrados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9450E2-ADAE-4742-A22D-72BFBEECDDF6}"/>
              </a:ext>
            </a:extLst>
          </p:cNvPr>
          <p:cNvSpPr txBox="1"/>
          <p:nvPr/>
        </p:nvSpPr>
        <p:spPr>
          <a:xfrm>
            <a:off x="1683024" y="3702458"/>
            <a:ext cx="161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Bacharelados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66FC27-14D9-4E64-BB23-4FE92E7F42A9}"/>
              </a:ext>
            </a:extLst>
          </p:cNvPr>
          <p:cNvSpPr txBox="1"/>
          <p:nvPr/>
        </p:nvSpPr>
        <p:spPr>
          <a:xfrm>
            <a:off x="1789560" y="4900259"/>
            <a:ext cx="1362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Tecnólogos</a:t>
            </a:r>
          </a:p>
        </p:txBody>
      </p:sp>
    </p:spTree>
    <p:extLst>
      <p:ext uri="{BB962C8B-B14F-4D97-AF65-F5344CB8AC3E}">
        <p14:creationId xmlns:p14="http://schemas.microsoft.com/office/powerpoint/2010/main" val="23579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9" grpId="0"/>
      <p:bldP spid="3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DBA689B2-14B1-4518-9D3B-F627DD4402F3}"/>
              </a:ext>
            </a:extLst>
          </p:cNvPr>
          <p:cNvSpPr/>
          <p:nvPr/>
        </p:nvSpPr>
        <p:spPr>
          <a:xfrm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691251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11691251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F8E7F312-A5C8-4D52-807A-A8891595D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2540" r="4938"/>
          <a:stretch/>
        </p:blipFill>
        <p:spPr>
          <a:xfrm>
            <a:off x="1510748" y="1459979"/>
            <a:ext cx="9117495" cy="4742038"/>
          </a:xfrm>
          <a:prstGeom prst="rect">
            <a:avLst/>
          </a:prstGeom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Nosso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Ambiente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Virtual de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Aprendizagem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1623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Tela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início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005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Nosso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Ambiente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Virtual de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Aprendizagem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2240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Material de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estudo</a:t>
            </a:r>
            <a:endParaRPr lang="pt-BR" sz="2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1999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9ABE8CF-7B2E-4519-8BEB-1AE688A3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4648" r="4961"/>
          <a:stretch/>
        </p:blipFill>
        <p:spPr>
          <a:xfrm>
            <a:off x="1340625" y="1470619"/>
            <a:ext cx="9456002" cy="47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84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Nosso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Ambiente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Virtual de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Aprendizagem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4021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Objetos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aprendizagem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Aulas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54D226-1C37-4F08-BF8C-536BC57D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r="4961"/>
          <a:stretch/>
        </p:blipFill>
        <p:spPr>
          <a:xfrm>
            <a:off x="1540080" y="1470620"/>
            <a:ext cx="9111840" cy="47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9608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155512" y="-5832"/>
            <a:ext cx="1454628" cy="92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Videoaulas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3361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Inglês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Português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Espanhol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1999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3234DA-0C3B-47AB-A847-7562F000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252" y="2673260"/>
            <a:ext cx="3856414" cy="21681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B1AC9CA-D385-4167-BCBC-2BACC3A3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0" y="2673260"/>
            <a:ext cx="3856414" cy="21681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F64F36-C7BF-4EC8-9251-FE1C49AA4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564" y="2673260"/>
            <a:ext cx="3856414" cy="2168174"/>
          </a:xfrm>
          <a:prstGeom prst="rect">
            <a:avLst/>
          </a:prstGeom>
        </p:spPr>
      </p:pic>
      <p:pic>
        <p:nvPicPr>
          <p:cNvPr id="2054" name="Picture 6" descr="Resultado de imagem para play bar icon">
            <a:extLst>
              <a:ext uri="{FF2B5EF4-FFF2-40B4-BE49-F238E27FC236}">
                <a16:creationId xmlns:a16="http://schemas.microsoft.com/office/drawing/2014/main" id="{4F02BA0C-E066-4035-8388-1EACA014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18306" r="17505" b="67629"/>
          <a:stretch/>
        </p:blipFill>
        <p:spPr bwMode="auto">
          <a:xfrm>
            <a:off x="164929" y="4838701"/>
            <a:ext cx="3856425" cy="3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m para play bar icon">
            <a:extLst>
              <a:ext uri="{FF2B5EF4-FFF2-40B4-BE49-F238E27FC236}">
                <a16:creationId xmlns:a16="http://schemas.microsoft.com/office/drawing/2014/main" id="{64E4F797-44E7-455B-8B0F-6B0BFFF0B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68696B"/>
              </a:clrFrom>
              <a:clrTo>
                <a:srgbClr val="6869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42848" r="17759" b="43087"/>
          <a:stretch/>
        </p:blipFill>
        <p:spPr bwMode="auto">
          <a:xfrm>
            <a:off x="4150241" y="4838701"/>
            <a:ext cx="3856425" cy="3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sultado de imagem para play bar icon">
            <a:extLst>
              <a:ext uri="{FF2B5EF4-FFF2-40B4-BE49-F238E27FC236}">
                <a16:creationId xmlns:a16="http://schemas.microsoft.com/office/drawing/2014/main" id="{AC204BF2-29B0-4CB1-AC54-F9ED9A2CE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68696B"/>
              </a:clrFrom>
              <a:clrTo>
                <a:srgbClr val="6869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66655" r="17516" b="19280"/>
          <a:stretch/>
        </p:blipFill>
        <p:spPr bwMode="auto">
          <a:xfrm>
            <a:off x="8135553" y="4842232"/>
            <a:ext cx="3856425" cy="3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53531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Biblioteca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Virtual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5779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LIRN – Library and Information Resources Network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6E6204-EA66-4CFA-9ECA-6AF424FD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470619"/>
            <a:ext cx="10172700" cy="473139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524105B-8BBC-4B4F-A388-08E009098650}"/>
              </a:ext>
            </a:extLst>
          </p:cNvPr>
          <p:cNvSpPr/>
          <p:nvPr/>
        </p:nvSpPr>
        <p:spPr>
          <a:xfrm>
            <a:off x="6160980" y="1484907"/>
            <a:ext cx="5021370" cy="37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6" name="Picture 2" descr="Resultado de imagem para lirn">
            <a:extLst>
              <a:ext uri="{FF2B5EF4-FFF2-40B4-BE49-F238E27FC236}">
                <a16:creationId xmlns:a16="http://schemas.microsoft.com/office/drawing/2014/main" id="{777F01C5-D898-47C1-85D6-A7F9D7D6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203">
            <a:off x="8075253" y="-208962"/>
            <a:ext cx="2127696" cy="21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988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aluno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AVA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5809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Fórum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Avaliativas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WebQuest 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6D8D5E7-0790-4652-ADB7-41A888C33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5127" r="5050" b="17527"/>
          <a:stretch/>
        </p:blipFill>
        <p:spPr>
          <a:xfrm>
            <a:off x="236226" y="1470619"/>
            <a:ext cx="11726110" cy="4731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354524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aluno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AVA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5809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Fórum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Avaliativas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WebQuest 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5034A86-C153-4A4A-B246-A0967F718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r="8800" b="12780"/>
          <a:stretch/>
        </p:blipFill>
        <p:spPr>
          <a:xfrm>
            <a:off x="997019" y="1470619"/>
            <a:ext cx="10200368" cy="473139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218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aluno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AVA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5809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Fórum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Avaliativas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WebQuest 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6B82E2-45ED-478D-A055-D6EA1E57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18466" r="22556" b="15289"/>
          <a:stretch/>
        </p:blipFill>
        <p:spPr>
          <a:xfrm>
            <a:off x="523880" y="1459979"/>
            <a:ext cx="11122831" cy="474203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36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6D5A9ED-E2C5-43F2-B2B7-DB96074EA4F0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2192000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78505E-F8B8-42A3-9488-FD1C670FE3AE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12192000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E152008-CD09-4FE3-B87A-C2A9F8A1D90A}"/>
              </a:ext>
            </a:extLst>
          </p:cNvPr>
          <p:cNvSpPr/>
          <p:nvPr/>
        </p:nvSpPr>
        <p:spPr>
          <a:xfrm>
            <a:off x="3311504" y="1166090"/>
            <a:ext cx="7485123" cy="47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AA68D7CB-010E-409D-B672-DE6EBDE9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aluno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AVA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D4090A2-8A51-48AF-B59E-4ED7F5DB3089}"/>
              </a:ext>
            </a:extLst>
          </p:cNvPr>
          <p:cNvSpPr/>
          <p:nvPr/>
        </p:nvSpPr>
        <p:spPr>
          <a:xfrm>
            <a:off x="381000" y="1070509"/>
            <a:ext cx="5809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Fórum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Atividades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Avaliativas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B7D5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WebQuest </a:t>
            </a:r>
            <a:endParaRPr lang="pt-BR" sz="2000" b="1" dirty="0">
              <a:solidFill>
                <a:srgbClr val="B7D54E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6C2742-BE8E-4CEE-8594-93E5505A78C8}"/>
              </a:ext>
            </a:extLst>
          </p:cNvPr>
          <p:cNvSpPr/>
          <p:nvPr/>
        </p:nvSpPr>
        <p:spPr>
          <a:xfrm flipH="1">
            <a:off x="0" y="1470619"/>
            <a:ext cx="12192000" cy="4731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CF4FC96-BBB0-4F33-9991-0F20802D4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8765" r="10519" b="3677"/>
          <a:stretch/>
        </p:blipFill>
        <p:spPr>
          <a:xfrm>
            <a:off x="695336" y="1470619"/>
            <a:ext cx="10738796" cy="47313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3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45B2DA25-9283-4902-9C26-DC2966022150}"/>
              </a:ext>
            </a:extLst>
          </p:cNvPr>
          <p:cNvSpPr/>
          <p:nvPr/>
        </p:nvSpPr>
        <p:spPr>
          <a:xfrm>
            <a:off x="0" y="6008911"/>
            <a:ext cx="12192000" cy="55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E8CC0A8-8CAE-47F4-9258-08949111F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624" y="1743531"/>
            <a:ext cx="7947680" cy="459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5394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5394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0F6FC6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Instituição de Ensino Superior licenciada pela </a:t>
            </a:r>
            <a:r>
              <a:rPr lang="pt-BR" altLang="pt-BR" sz="28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Comissão de Educação Independente da Flórida </a:t>
            </a: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altLang="pt-BR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Licença No. 5593</a:t>
            </a: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), de acordo com as disposições do Capítulo 1.005 do Estatuto da Flórida e do Capítulo 6E do Código Administrativo da Flórida, para a oferta de cursos </a:t>
            </a:r>
            <a:r>
              <a:rPr lang="pt-BR" altLang="pt-BR" sz="28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Superiores</a:t>
            </a: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altLang="pt-BR" sz="2800" b="1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Strictu</a:t>
            </a:r>
            <a:r>
              <a:rPr lang="pt-BR" altLang="pt-BR" sz="2800" b="1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Sensu</a:t>
            </a:r>
            <a:r>
              <a:rPr lang="pt-BR" altLang="pt-BR" sz="28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(Mestrado) nas modalidades presencial e a distância.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2D09AEE-1DDF-4A88-BD50-D2DF8BB402BD}"/>
              </a:ext>
            </a:extLst>
          </p:cNvPr>
          <p:cNvSpPr/>
          <p:nvPr/>
        </p:nvSpPr>
        <p:spPr>
          <a:xfrm>
            <a:off x="677342" y="617244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pt-BR" altLang="pt-BR" sz="3200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BB3834-FEA8-475A-AC90-40FA5F6B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326F6AD-544F-46B9-B295-9652CAE1D42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FE21DFA-1F1C-4648-B4F9-3DE4E0CF9048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37CA5698-FC2B-483A-AAC0-2D88608599B1}"/>
              </a:ext>
            </a:extLst>
          </p:cNvPr>
          <p:cNvCxnSpPr>
            <a:cxnSpLocks/>
          </p:cNvCxnSpPr>
          <p:nvPr/>
        </p:nvCxnSpPr>
        <p:spPr>
          <a:xfrm>
            <a:off x="2595339" y="1844725"/>
            <a:ext cx="0" cy="3382367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5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Mestrado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Gestão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Cuidados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Saúde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1800" b="1" i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1654972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9942286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404128FF-0AB7-4A69-80DB-BBCC76764CB7}"/>
              </a:ext>
            </a:extLst>
          </p:cNvPr>
          <p:cNvSpPr/>
          <p:nvPr/>
        </p:nvSpPr>
        <p:spPr>
          <a:xfrm>
            <a:off x="1910686" y="1459238"/>
            <a:ext cx="925307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Gerenciar Organizações de Cuidados de Saúde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com ou sem fins lucrativos de maneira eficaz e inovadora. </a:t>
            </a:r>
          </a:p>
          <a:p>
            <a:pPr algn="just"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Exercer a liderança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explorando novos modelos de prestação de cuidados de saúde e implementando soluções criativas para os problemas enfrentados.</a:t>
            </a:r>
          </a:p>
          <a:p>
            <a:pPr algn="just"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Compreender o sistema de saúde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 o meio ambiente em que atuam os gerentes e provedores de serviços.</a:t>
            </a:r>
          </a:p>
          <a:p>
            <a:pPr algn="just"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Compreender e aplicar princípios básicos de negócios,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incluindo:  gerenciamento financeiro, gerenciamento de RH, cultura organizacional e governança, planejamento estratégico e MKT, gerenciamento de informações, gerenciamento de riscos e melhoria da qualidade de atendimento.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230031D-9CFD-42C9-A603-4F19132D86D9}"/>
              </a:ext>
            </a:extLst>
          </p:cNvPr>
          <p:cNvCxnSpPr>
            <a:cxnSpLocks/>
          </p:cNvCxnSpPr>
          <p:nvPr/>
        </p:nvCxnSpPr>
        <p:spPr>
          <a:xfrm>
            <a:off x="1828798" y="4767914"/>
            <a:ext cx="0" cy="1112292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B9F2717-4557-475E-954F-A05FADCD8B70}"/>
              </a:ext>
            </a:extLst>
          </p:cNvPr>
          <p:cNvCxnSpPr>
            <a:cxnSpLocks/>
          </p:cNvCxnSpPr>
          <p:nvPr/>
        </p:nvCxnSpPr>
        <p:spPr>
          <a:xfrm>
            <a:off x="1812850" y="3483876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5C9394-9A61-45FA-937C-8C9D6B739F71}"/>
              </a:ext>
            </a:extLst>
          </p:cNvPr>
          <p:cNvCxnSpPr>
            <a:cxnSpLocks/>
          </p:cNvCxnSpPr>
          <p:nvPr/>
        </p:nvCxnSpPr>
        <p:spPr>
          <a:xfrm>
            <a:off x="1821966" y="3957006"/>
            <a:ext cx="0" cy="580033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C72C6FD-6704-420B-A0BA-12932BE8461D}"/>
              </a:ext>
            </a:extLst>
          </p:cNvPr>
          <p:cNvCxnSpPr>
            <a:cxnSpLocks/>
          </p:cNvCxnSpPr>
          <p:nvPr/>
        </p:nvCxnSpPr>
        <p:spPr>
          <a:xfrm>
            <a:off x="1817408" y="2299940"/>
            <a:ext cx="0" cy="580033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AC2C1E7-9843-447B-AD87-FAF57DB29C72}"/>
              </a:ext>
            </a:extLst>
          </p:cNvPr>
          <p:cNvCxnSpPr>
            <a:cxnSpLocks/>
          </p:cNvCxnSpPr>
          <p:nvPr/>
        </p:nvCxnSpPr>
        <p:spPr>
          <a:xfrm>
            <a:off x="1812850" y="1545899"/>
            <a:ext cx="0" cy="580033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D2ACF6E-4EC3-4220-96AD-D74505E186E2}"/>
              </a:ext>
            </a:extLst>
          </p:cNvPr>
          <p:cNvCxnSpPr>
            <a:cxnSpLocks/>
          </p:cNvCxnSpPr>
          <p:nvPr/>
        </p:nvCxnSpPr>
        <p:spPr>
          <a:xfrm>
            <a:off x="1815122" y="3035772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6CDF71A2-1974-467E-A16E-2B4158DF77D9}"/>
              </a:ext>
            </a:extLst>
          </p:cNvPr>
          <p:cNvSpPr/>
          <p:nvPr/>
        </p:nvSpPr>
        <p:spPr>
          <a:xfrm>
            <a:off x="381000" y="1070509"/>
            <a:ext cx="4552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qualifica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profissionais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para: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904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21" y="352016"/>
            <a:ext cx="11525250" cy="6816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Mestrado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Negócios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Internacionais</a:t>
            </a:r>
            <a:endParaRPr lang="pt-BR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611991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73956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63071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404128FF-0AB7-4A69-80DB-BBCC76764CB7}"/>
              </a:ext>
            </a:extLst>
          </p:cNvPr>
          <p:cNvSpPr/>
          <p:nvPr/>
        </p:nvSpPr>
        <p:spPr>
          <a:xfrm>
            <a:off x="1910686" y="2136014"/>
            <a:ext cx="92530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alt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Compreender</a:t>
            </a: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de forma ampla </a:t>
            </a:r>
            <a:r>
              <a:rPr lang="pt-BR" alt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questões relacionadas a regulamentos internacionais</a:t>
            </a: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e ao planejamento estratégico para expansão global.</a:t>
            </a:r>
          </a:p>
          <a:p>
            <a:pPr algn="just">
              <a:defRPr/>
            </a:pPr>
            <a:endParaRPr lang="pt-BR" alt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Atuar em empresas globais nas diversas áreas da gestão.</a:t>
            </a:r>
          </a:p>
          <a:p>
            <a:pPr algn="just">
              <a:defRPr/>
            </a:pPr>
            <a:endParaRPr lang="pt-BR" alt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Analisar, sob indicadores de desempenho, os mercados competitivos e os </a:t>
            </a:r>
            <a:r>
              <a:rPr lang="pt-BR" alt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fatores econômicos e políticos </a:t>
            </a: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afetam as organizações. </a:t>
            </a:r>
          </a:p>
          <a:p>
            <a:pPr algn="just">
              <a:defRPr/>
            </a:pPr>
            <a:endParaRPr lang="pt-BR" alt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Analisar as flutuações cambiais </a:t>
            </a:r>
            <a:r>
              <a:rPr lang="pt-BR" alt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 saber determinar como elas afetam os investimentos e o planejamento financeiro.</a:t>
            </a:r>
            <a:endParaRPr lang="en-US" alt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B9F2717-4557-475E-954F-A05FADCD8B70}"/>
              </a:ext>
            </a:extLst>
          </p:cNvPr>
          <p:cNvCxnSpPr>
            <a:cxnSpLocks/>
          </p:cNvCxnSpPr>
          <p:nvPr/>
        </p:nvCxnSpPr>
        <p:spPr>
          <a:xfrm>
            <a:off x="1810590" y="3020366"/>
            <a:ext cx="2260" cy="18882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5C9394-9A61-45FA-937C-8C9D6B739F71}"/>
              </a:ext>
            </a:extLst>
          </p:cNvPr>
          <p:cNvCxnSpPr>
            <a:cxnSpLocks/>
          </p:cNvCxnSpPr>
          <p:nvPr/>
        </p:nvCxnSpPr>
        <p:spPr>
          <a:xfrm flipH="1">
            <a:off x="1810590" y="4145782"/>
            <a:ext cx="11376" cy="717766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C72C6FD-6704-420B-A0BA-12932BE8461D}"/>
              </a:ext>
            </a:extLst>
          </p:cNvPr>
          <p:cNvCxnSpPr>
            <a:cxnSpLocks/>
          </p:cNvCxnSpPr>
          <p:nvPr/>
        </p:nvCxnSpPr>
        <p:spPr>
          <a:xfrm>
            <a:off x="1817408" y="3487921"/>
            <a:ext cx="0" cy="514236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D2ACF6E-4EC3-4220-96AD-D74505E186E2}"/>
              </a:ext>
            </a:extLst>
          </p:cNvPr>
          <p:cNvCxnSpPr>
            <a:cxnSpLocks/>
          </p:cNvCxnSpPr>
          <p:nvPr/>
        </p:nvCxnSpPr>
        <p:spPr>
          <a:xfrm>
            <a:off x="1817408" y="2257425"/>
            <a:ext cx="0" cy="511276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A84B5569-82A5-41EE-8B5A-3BD7AA5D92B8}"/>
              </a:ext>
            </a:extLst>
          </p:cNvPr>
          <p:cNvSpPr/>
          <p:nvPr/>
        </p:nvSpPr>
        <p:spPr>
          <a:xfrm>
            <a:off x="646520" y="885594"/>
            <a:ext cx="10517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 curso qualifica profissionais para a gestão efetiva de indústrias e demais organizações atuantes de um mercado fortemente integrado e globalizado. </a:t>
            </a:r>
          </a:p>
        </p:txBody>
      </p:sp>
    </p:spTree>
    <p:extLst>
      <p:ext uri="{BB962C8B-B14F-4D97-AF65-F5344CB8AC3E}">
        <p14:creationId xmlns:p14="http://schemas.microsoft.com/office/powerpoint/2010/main" val="8092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16836"/>
            <a:ext cx="11525250" cy="741528"/>
          </a:xfrm>
        </p:spPr>
        <p:txBody>
          <a:bodyPr>
            <a:normAutofit lnSpcReduction="10000"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Mestrado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Tecnologias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Emergentes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Educação</a:t>
            </a:r>
            <a:br>
              <a:rPr lang="en-US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404128FF-0AB7-4A69-80DB-BBCC76764CB7}"/>
              </a:ext>
            </a:extLst>
          </p:cNvPr>
          <p:cNvSpPr/>
          <p:nvPr/>
        </p:nvSpPr>
        <p:spPr>
          <a:xfrm>
            <a:off x="1875805" y="1332696"/>
            <a:ext cx="959553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alt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Criar e elaborar projetos de tecnologias </a:t>
            </a:r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no contexto educacional.</a:t>
            </a:r>
          </a:p>
          <a:p>
            <a:pPr algn="just">
              <a:defRPr/>
            </a:pPr>
            <a:endParaRPr lang="pt-BR" altLang="pt-BR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Desenvolver programas de treinamento </a:t>
            </a:r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para professores em relação ao uso de tecnologias.</a:t>
            </a:r>
          </a:p>
          <a:p>
            <a:pPr algn="just">
              <a:defRPr/>
            </a:pPr>
            <a:endParaRPr lang="pt-BR" alt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Promover  mudanças na educação </a:t>
            </a:r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por meio das novas tecnologias de informação e comunicação.</a:t>
            </a:r>
          </a:p>
          <a:p>
            <a:pPr algn="just">
              <a:defRPr/>
            </a:pPr>
            <a:endParaRPr lang="pt-BR" alt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Gerenciar recursos de tecnologia </a:t>
            </a:r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e pessoal no ambiente escolar.</a:t>
            </a:r>
          </a:p>
          <a:p>
            <a:pPr algn="just">
              <a:defRPr/>
            </a:pPr>
            <a:endParaRPr lang="pt-BR" alt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alt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Aplicar  habilidades técnicas </a:t>
            </a:r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e conhecimentos para identificar e utilizar os recursos tecnológicos adequadamente para as necessidades de instituições educacionais nos modelos presencial, semipresencial e a distância. </a:t>
            </a:r>
          </a:p>
          <a:p>
            <a:pPr algn="just">
              <a:defRPr/>
            </a:pPr>
            <a:endParaRPr lang="pt-BR" alt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Projetar, desenvolver e aplicar </a:t>
            </a: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projetos baseados em tecnologia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defRPr/>
            </a:pPr>
            <a:endParaRPr 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Propor projetos de pesquisa 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relacionados a educação e tecnologia. </a:t>
            </a:r>
          </a:p>
          <a:p>
            <a:pPr algn="just">
              <a:defRPr/>
            </a:pPr>
            <a:endParaRPr lang="pt-BR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Compreender questões atuais em tecnologia e educação 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tecnológica: 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e- </a:t>
            </a:r>
            <a:r>
              <a:rPr lang="pt-BR" dirty="0" err="1">
                <a:latin typeface="Segoe UI" panose="020B0502040204020203" pitchFamily="34" charset="0"/>
                <a:cs typeface="Segoe UI" panose="020B0502040204020203" pitchFamily="34" charset="0"/>
              </a:rPr>
              <a:t>learning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, planejamento e mudança; desenvolvimento web.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B9F2717-4557-475E-954F-A05FADCD8B70}"/>
              </a:ext>
            </a:extLst>
          </p:cNvPr>
          <p:cNvCxnSpPr>
            <a:cxnSpLocks/>
          </p:cNvCxnSpPr>
          <p:nvPr/>
        </p:nvCxnSpPr>
        <p:spPr>
          <a:xfrm>
            <a:off x="1812850" y="4526257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5C9394-9A61-45FA-937C-8C9D6B739F71}"/>
              </a:ext>
            </a:extLst>
          </p:cNvPr>
          <p:cNvCxnSpPr>
            <a:cxnSpLocks/>
          </p:cNvCxnSpPr>
          <p:nvPr/>
        </p:nvCxnSpPr>
        <p:spPr>
          <a:xfrm>
            <a:off x="1821966" y="3575713"/>
            <a:ext cx="0" cy="772236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C72C6FD-6704-420B-A0BA-12932BE8461D}"/>
              </a:ext>
            </a:extLst>
          </p:cNvPr>
          <p:cNvCxnSpPr>
            <a:cxnSpLocks/>
          </p:cNvCxnSpPr>
          <p:nvPr/>
        </p:nvCxnSpPr>
        <p:spPr>
          <a:xfrm>
            <a:off x="1810590" y="1809563"/>
            <a:ext cx="6804" cy="49631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D2ACF6E-4EC3-4220-96AD-D74505E186E2}"/>
              </a:ext>
            </a:extLst>
          </p:cNvPr>
          <p:cNvCxnSpPr>
            <a:cxnSpLocks/>
          </p:cNvCxnSpPr>
          <p:nvPr/>
        </p:nvCxnSpPr>
        <p:spPr>
          <a:xfrm>
            <a:off x="1812850" y="1373909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C769906-1209-4146-B32C-94302AC17EBB}"/>
              </a:ext>
            </a:extLst>
          </p:cNvPr>
          <p:cNvCxnSpPr>
            <a:cxnSpLocks/>
          </p:cNvCxnSpPr>
          <p:nvPr/>
        </p:nvCxnSpPr>
        <p:spPr>
          <a:xfrm>
            <a:off x="1815122" y="3158222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E521B65-D084-46EB-9CAE-762169CAF137}"/>
              </a:ext>
            </a:extLst>
          </p:cNvPr>
          <p:cNvCxnSpPr>
            <a:cxnSpLocks/>
          </p:cNvCxnSpPr>
          <p:nvPr/>
        </p:nvCxnSpPr>
        <p:spPr>
          <a:xfrm>
            <a:off x="1810590" y="5411352"/>
            <a:ext cx="0" cy="527303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681744F-8EA1-457B-A338-8821969D1DE8}"/>
              </a:ext>
            </a:extLst>
          </p:cNvPr>
          <p:cNvCxnSpPr>
            <a:cxnSpLocks/>
          </p:cNvCxnSpPr>
          <p:nvPr/>
        </p:nvCxnSpPr>
        <p:spPr>
          <a:xfrm>
            <a:off x="1815122" y="4952405"/>
            <a:ext cx="0" cy="28205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3F9345A-1EFC-481B-A1D8-3587E8D4498A}"/>
              </a:ext>
            </a:extLst>
          </p:cNvPr>
          <p:cNvCxnSpPr>
            <a:cxnSpLocks/>
          </p:cNvCxnSpPr>
          <p:nvPr/>
        </p:nvCxnSpPr>
        <p:spPr>
          <a:xfrm flipH="1">
            <a:off x="1810590" y="2498081"/>
            <a:ext cx="6804" cy="430649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7F4681F4-7EE3-45FC-A23D-12573A1B15DA}"/>
              </a:ext>
            </a:extLst>
          </p:cNvPr>
          <p:cNvSpPr/>
          <p:nvPr/>
        </p:nvSpPr>
        <p:spPr>
          <a:xfrm>
            <a:off x="381000" y="911606"/>
            <a:ext cx="4411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qualifica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profissionais</a:t>
            </a:r>
            <a:r>
              <a:rPr lang="en-US" sz="2000" i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para: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552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1654972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9942286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Imagem relacionada">
            <a:extLst>
              <a:ext uri="{FF2B5EF4-FFF2-40B4-BE49-F238E27FC236}">
                <a16:creationId xmlns:a16="http://schemas.microsoft.com/office/drawing/2014/main" id="{34D0B3AC-81DC-40A1-A1E6-E7F48AD6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56" y="1589037"/>
            <a:ext cx="1023582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EFB8E34-38B6-4CEB-A381-40B969AABC93}"/>
              </a:ext>
            </a:extLst>
          </p:cNvPr>
          <p:cNvSpPr/>
          <p:nvPr/>
        </p:nvSpPr>
        <p:spPr>
          <a:xfrm>
            <a:off x="1084365" y="2663636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100% online </a:t>
            </a:r>
          </a:p>
        </p:txBody>
      </p:sp>
      <p:pic>
        <p:nvPicPr>
          <p:cNvPr id="21510" name="Picture 6" descr="Resultado de imagem para ebook icon">
            <a:extLst>
              <a:ext uri="{FF2B5EF4-FFF2-40B4-BE49-F238E27FC236}">
                <a16:creationId xmlns:a16="http://schemas.microsoft.com/office/drawing/2014/main" id="{AFB25421-A3BC-4E24-B843-07780935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5" y="1555848"/>
            <a:ext cx="1084428" cy="10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B4F14BF-1447-4C04-A0EB-EA27C8CD1323}"/>
              </a:ext>
            </a:extLst>
          </p:cNvPr>
          <p:cNvSpPr/>
          <p:nvPr/>
        </p:nvSpPr>
        <p:spPr>
          <a:xfrm>
            <a:off x="3548412" y="2679236"/>
            <a:ext cx="2060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Disciplinas mensais de 45 h/a divididas em 20 temas cada</a:t>
            </a:r>
          </a:p>
        </p:txBody>
      </p:sp>
      <p:pic>
        <p:nvPicPr>
          <p:cNvPr id="21512" name="Picture 8" descr="Imagem relacionada">
            <a:extLst>
              <a:ext uri="{FF2B5EF4-FFF2-40B4-BE49-F238E27FC236}">
                <a16:creationId xmlns:a16="http://schemas.microsoft.com/office/drawing/2014/main" id="{60BAEFC9-0BC3-499F-904B-51786EC2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557" y="1441340"/>
            <a:ext cx="1309508" cy="13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8D6AAFE-F30D-4E31-B877-C550294E6C96}"/>
              </a:ext>
            </a:extLst>
          </p:cNvPr>
          <p:cNvSpPr/>
          <p:nvPr/>
        </p:nvSpPr>
        <p:spPr>
          <a:xfrm>
            <a:off x="6278889" y="2666665"/>
            <a:ext cx="27437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Aulas disponibilizadas </a:t>
            </a:r>
          </a:p>
          <a:p>
            <a:pPr algn="ctr">
              <a:defRPr/>
            </a:pPr>
            <a:r>
              <a:rPr lang="pt-BR" sz="1600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plataforma </a:t>
            </a:r>
          </a:p>
          <a:p>
            <a:pPr algn="ctr">
              <a:defRPr/>
            </a:pPr>
            <a:r>
              <a:rPr lang="pt-BR" sz="1600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(5 temas por semana)</a:t>
            </a:r>
          </a:p>
        </p:txBody>
      </p:sp>
      <p:pic>
        <p:nvPicPr>
          <p:cNvPr id="21514" name="Picture 10" descr="https://image.flaticon.com/sprites/new_packs/326724-e-learning.png">
            <a:extLst>
              <a:ext uri="{FF2B5EF4-FFF2-40B4-BE49-F238E27FC236}">
                <a16:creationId xmlns:a16="http://schemas.microsoft.com/office/drawing/2014/main" id="{D0D17F50-A5EA-42B3-9627-400C9B949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17" b="68155"/>
          <a:stretch/>
        </p:blipFill>
        <p:spPr bwMode="auto">
          <a:xfrm>
            <a:off x="1839027" y="3691103"/>
            <a:ext cx="1747826" cy="17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0F81C83-DDEE-4973-8BD2-E3EC6BDC6543}"/>
              </a:ext>
            </a:extLst>
          </p:cNvPr>
          <p:cNvSpPr/>
          <p:nvPr/>
        </p:nvSpPr>
        <p:spPr>
          <a:xfrm>
            <a:off x="1972429" y="5278079"/>
            <a:ext cx="18505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pt-BR" sz="1600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Tutoria assíncrona;</a:t>
            </a:r>
          </a:p>
          <a:p>
            <a:pPr algn="just">
              <a:defRPr/>
            </a:pPr>
            <a:r>
              <a:rPr lang="pt-BR" sz="1600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Fóruns</a:t>
            </a:r>
          </a:p>
          <a:p>
            <a:pPr algn="just">
              <a:defRPr/>
            </a:pPr>
            <a:endParaRPr lang="pt-BR" sz="1600" dirty="0">
              <a:solidFill>
                <a:srgbClr val="5071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endParaRPr lang="pt-BR" sz="1600" dirty="0">
              <a:solidFill>
                <a:srgbClr val="5071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516" name="Picture 12" descr="https://image.flaticon.com/sprites/new_packs/326724-e-learning.png">
            <a:extLst>
              <a:ext uri="{FF2B5EF4-FFF2-40B4-BE49-F238E27FC236}">
                <a16:creationId xmlns:a16="http://schemas.microsoft.com/office/drawing/2014/main" id="{3E8C47B0-F1DB-4909-8A3A-BB0F77D49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0" r="38201" b="70308"/>
          <a:stretch/>
        </p:blipFill>
        <p:spPr bwMode="auto">
          <a:xfrm>
            <a:off x="5320315" y="3782256"/>
            <a:ext cx="1396696" cy="15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E9F8633-CBFE-46C5-A622-C2AE1C079716}"/>
              </a:ext>
            </a:extLst>
          </p:cNvPr>
          <p:cNvSpPr/>
          <p:nvPr/>
        </p:nvSpPr>
        <p:spPr>
          <a:xfrm>
            <a:off x="5682722" y="5243372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pt-BR" i="1" dirty="0" err="1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</a:t>
            </a:r>
            <a:endParaRPr lang="pt-BR" i="1" dirty="0">
              <a:solidFill>
                <a:srgbClr val="3234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518" name="Picture 14" descr="https://image.flaticon.com/sprites/new_packs/326724-e-learning.png">
            <a:extLst>
              <a:ext uri="{FF2B5EF4-FFF2-40B4-BE49-F238E27FC236}">
                <a16:creationId xmlns:a16="http://schemas.microsoft.com/office/drawing/2014/main" id="{007C39ED-2F91-4DF5-BF08-1A714E3B7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9" b="70041"/>
          <a:stretch/>
        </p:blipFill>
        <p:spPr bwMode="auto">
          <a:xfrm>
            <a:off x="8381211" y="3741760"/>
            <a:ext cx="1638557" cy="16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14E41316-F2D3-4A9A-AC29-33CDDC340A16}"/>
              </a:ext>
            </a:extLst>
          </p:cNvPr>
          <p:cNvSpPr/>
          <p:nvPr/>
        </p:nvSpPr>
        <p:spPr>
          <a:xfrm>
            <a:off x="8436109" y="5243372"/>
            <a:ext cx="143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rgbClr val="5071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Prova online</a:t>
            </a:r>
          </a:p>
        </p:txBody>
      </p:sp>
      <p:pic>
        <p:nvPicPr>
          <p:cNvPr id="21520" name="Picture 16" descr="https://image.flaticon.com/sprites/new_packs/326724-e-learning.png">
            <a:extLst>
              <a:ext uri="{FF2B5EF4-FFF2-40B4-BE49-F238E27FC236}">
                <a16:creationId xmlns:a16="http://schemas.microsoft.com/office/drawing/2014/main" id="{C015CD59-5968-4F4E-87EA-118650662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4" t="78357" r="34993" b="10673"/>
          <a:stretch/>
        </p:blipFill>
        <p:spPr bwMode="auto">
          <a:xfrm>
            <a:off x="9636453" y="1793031"/>
            <a:ext cx="1706672" cy="5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094D709-9ACA-40E0-8A5E-573B16554FB3}"/>
              </a:ext>
            </a:extLst>
          </p:cNvPr>
          <p:cNvSpPr/>
          <p:nvPr/>
        </p:nvSpPr>
        <p:spPr>
          <a:xfrm>
            <a:off x="9902032" y="2670464"/>
            <a:ext cx="1253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pt-BR" i="1" dirty="0" err="1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WebQuest</a:t>
            </a:r>
            <a:endParaRPr lang="pt-BR" i="1" dirty="0">
              <a:solidFill>
                <a:srgbClr val="3234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/>
      <p:bldP spid="8" grpId="0"/>
      <p:bldP spid="10" grpId="0"/>
      <p:bldP spid="11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>
            <a:extLst>
              <a:ext uri="{FF2B5EF4-FFF2-40B4-BE49-F238E27FC236}">
                <a16:creationId xmlns:a16="http://schemas.microsoft.com/office/drawing/2014/main" id="{397FEB0C-E896-42C4-8D25-ACEDA423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47" y="686367"/>
            <a:ext cx="8121273" cy="541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B4FD94A-AB2F-4D28-BFEA-C771D3672B80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691251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7B97B6E-C2B3-4A45-91AF-3FC2114CB47F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11691251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8992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Convalidação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diploma no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0" y="6560455"/>
            <a:ext cx="11654972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0" y="6451603"/>
            <a:ext cx="9942286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B3DEA93A-F6D3-4585-A029-10A6DE123C75}"/>
              </a:ext>
            </a:extLst>
          </p:cNvPr>
          <p:cNvSpPr/>
          <p:nvPr/>
        </p:nvSpPr>
        <p:spPr>
          <a:xfrm>
            <a:off x="1569485" y="1192785"/>
            <a:ext cx="959438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RESOLUÇÃO Nº 3, DE 22 DE JUNHO DE 2016 (*)</a:t>
            </a: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algn="just">
              <a:defRPr/>
            </a:pPr>
            <a:r>
              <a:rPr lang="pt-B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Dispõe sobre normas  referentes  à  revalidação  de diplomas de cursos de graduação e ao reconhecimento de diplomas de pós-graduação stricto sensu (mestrado e doutorado), expedidos por estabelecimentos estrangeiros de ensino superior.</a:t>
            </a: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Art. 17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diplomas de cursos de pós-graduação </a:t>
            </a:r>
            <a:r>
              <a:rPr lang="pt-B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stricto sensu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(mestrado e doutorado), expedidos  por universidades  estrangeiras,  só  poderão  ser reconhecidos  por universidades brasileiras </a:t>
            </a:r>
            <a:r>
              <a:rPr lang="pt-BR" sz="20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regularmente credenciadas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possuam cursos de pós-graduação avaliados, </a:t>
            </a:r>
            <a:r>
              <a:rPr lang="pt-BR" sz="20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autorizados e reconhecidos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no âmbito do Sistema Nacional de Pós-Graduação (SNPG), na </a:t>
            </a:r>
            <a:r>
              <a:rPr lang="pt-BR" sz="20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mesma área de conhecimento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em nível equivalente ou superior.</a:t>
            </a: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Duração do processo: até 180 dias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D5CBC14-E6FA-40DD-BAEF-63B972F77651}"/>
              </a:ext>
            </a:extLst>
          </p:cNvPr>
          <p:cNvCxnSpPr>
            <a:cxnSpLocks/>
          </p:cNvCxnSpPr>
          <p:nvPr/>
        </p:nvCxnSpPr>
        <p:spPr>
          <a:xfrm>
            <a:off x="1487598" y="1192785"/>
            <a:ext cx="0" cy="5016758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703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Convalidação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diploma no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B3DEA93A-F6D3-4585-A029-10A6DE123C75}"/>
              </a:ext>
            </a:extLst>
          </p:cNvPr>
          <p:cNvSpPr/>
          <p:nvPr/>
        </p:nvSpPr>
        <p:spPr>
          <a:xfrm>
            <a:off x="1378426" y="1274673"/>
            <a:ext cx="100447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PORTARIA NORMATIVA Nº 22, DE 13 DE DEZEMBRO DE 2016 (*)</a:t>
            </a: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algn="just">
              <a:defRPr/>
            </a:pPr>
            <a:r>
              <a:rPr lang="pt-B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Dispõe sobre normas e procedimentos gerais de tramitação de processos de solicitação de revalidação de diplomas de graduação estrangeiros e ao reconhecimento de diplomas de pós-graduação stricto sensu (mestrado e doutorado), expedidos por estabelecimentos estrangeiros de ensino superior.</a:t>
            </a:r>
          </a:p>
          <a:p>
            <a:pPr lvl="2" algn="just">
              <a:defRPr/>
            </a:pPr>
            <a:endParaRPr lang="pt-BR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Art. 30 - A análise do pedido de reconhecimento de diploma será efetuada por universidade que tenha curso do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mesmo nível e área ou equivalente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respeitando-se os acordos internacionais de reciprocidade ou equiparação, conforme orientação contida na Resolução CNE/CES nº 3, de 2016.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D5CBC14-E6FA-40DD-BAEF-63B972F77651}"/>
              </a:ext>
            </a:extLst>
          </p:cNvPr>
          <p:cNvCxnSpPr>
            <a:cxnSpLocks/>
          </p:cNvCxnSpPr>
          <p:nvPr/>
        </p:nvCxnSpPr>
        <p:spPr>
          <a:xfrm>
            <a:off x="1296539" y="1351128"/>
            <a:ext cx="0" cy="3093644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Convalidação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diploma no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B3DEA93A-F6D3-4585-A029-10A6DE123C75}"/>
              </a:ext>
            </a:extLst>
          </p:cNvPr>
          <p:cNvSpPr/>
          <p:nvPr/>
        </p:nvSpPr>
        <p:spPr>
          <a:xfrm>
            <a:off x="1378426" y="1274673"/>
            <a:ext cx="10044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São considerados: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Características do Curso: organização institucional da pesquisa acadêmica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Forma de avaliação do candidato para integralização do Curso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Processo de orientação e defesa da dissertação</a:t>
            </a: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Documentos: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Cadastro com dados pessoais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Cópia autenticada do Diploma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Exemplar da Dissertação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Ata ou documento oficial da aprovação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Dados dos participantes da Banca examinadora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Histórico escolar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Descrição de atividades de pesquisa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D5CBC14-E6FA-40DD-BAEF-63B972F77651}"/>
              </a:ext>
            </a:extLst>
          </p:cNvPr>
          <p:cNvCxnSpPr>
            <a:cxnSpLocks/>
          </p:cNvCxnSpPr>
          <p:nvPr/>
        </p:nvCxnSpPr>
        <p:spPr>
          <a:xfrm>
            <a:off x="1296539" y="1351128"/>
            <a:ext cx="0" cy="3093644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81FE7F-32AF-49B7-B20C-AA63B744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1525250" cy="741528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Convalidação</a:t>
            </a:r>
            <a:r>
              <a:rPr lang="en-US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diploma no </a:t>
            </a:r>
            <a:r>
              <a:rPr lang="en-US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Brasil</a:t>
            </a:r>
            <a:endParaRPr lang="pt-BR" sz="2000" b="1" cap="al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8DDAD0-4D0F-4828-8AB6-D4166BE5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B3DEA93A-F6D3-4585-A029-10A6DE123C75}"/>
              </a:ext>
            </a:extLst>
          </p:cNvPr>
          <p:cNvSpPr/>
          <p:nvPr/>
        </p:nvSpPr>
        <p:spPr>
          <a:xfrm>
            <a:off x="1378426" y="1340936"/>
            <a:ext cx="1004475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PORTARIA NORMATIVA Nº 22, DE 13 DE DEZEMBRO DE 2016 (*)</a:t>
            </a:r>
          </a:p>
          <a:p>
            <a:pPr algn="just">
              <a:defRPr/>
            </a:pPr>
            <a:endParaRPr lang="pt-BR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Art. 34 - A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tramitação simplificada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deverá se ater, exclusivamente, à verificação da documentação comprobatória de documentos que se aplica nas seguintes situações: </a:t>
            </a:r>
          </a:p>
          <a:p>
            <a:pPr algn="just"/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algn="just"/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I -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aos diplomas oriundos de cursos ou programas estrangeiros indicados em lista específica produzida pelo MEC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e disponibilizada por meio da Plataforma Carolina </a:t>
            </a:r>
            <a:r>
              <a:rPr lang="pt-BR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Bori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algn="just"/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II -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aos diplomas obtidos em cursos de instituições estrangeiras acreditados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no âmbito da avaliação do Sistema de Acreditação Regional de Cursos Universitários do Mercosul -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 </a:t>
            </a:r>
            <a:r>
              <a:rPr lang="pt-BR" sz="17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Arcu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-Sul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algn="just"/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III -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aos diplomas obtidos em cursos ou programas estrangeiros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que tenham recebido estudantes com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bolsa concedida por agência governamental brasileira no prazo de seis anos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; e</a:t>
            </a:r>
          </a:p>
          <a:p>
            <a:pPr algn="just"/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IV - aos diplomas obtidos por meio </a:t>
            </a:r>
            <a:r>
              <a:rPr lang="pt-BR" sz="17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Módulo Internacional no âmbito do Programa Universidade para Todos - </a:t>
            </a:r>
            <a:r>
              <a:rPr lang="pt-BR" sz="17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Prouni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, conforme Portaria MEC nº 381, de 29 de março de 2010.</a:t>
            </a:r>
          </a:p>
          <a:p>
            <a:pPr algn="just">
              <a:defRPr/>
            </a:pPr>
            <a:endParaRPr lang="pt-BR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 Art. 35 - A instituição reconhecedora, em caso de tramitação simplificada, deverá encerrar o processo de reconhecimento em </a:t>
            </a:r>
            <a:r>
              <a:rPr lang="pt-BR" sz="17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até noventa dias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, contados a partir da data de abertura do processo.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D5CBC14-E6FA-40DD-BAEF-63B972F77651}"/>
              </a:ext>
            </a:extLst>
          </p:cNvPr>
          <p:cNvCxnSpPr>
            <a:cxnSpLocks/>
          </p:cNvCxnSpPr>
          <p:nvPr/>
        </p:nvCxnSpPr>
        <p:spPr>
          <a:xfrm>
            <a:off x="1296539" y="1351128"/>
            <a:ext cx="0" cy="4529512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E2BCC2F-3C13-4613-9B4B-9B47974E1AAD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EB1DC2F-6D64-44A4-91A9-887756F3F975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11154223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28A4E7F2-2C01-4975-BF3B-E3634900E9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17" y="1350296"/>
            <a:ext cx="2672757" cy="987030"/>
          </a:xfrm>
          <a:prstGeom prst="rect">
            <a:avLst/>
          </a:prstGeom>
        </p:spPr>
      </p:pic>
      <p:sp>
        <p:nvSpPr>
          <p:cNvPr id="13" name="CaixaDeTexto 1">
            <a:extLst>
              <a:ext uri="{FF2B5EF4-FFF2-40B4-BE49-F238E27FC236}">
                <a16:creationId xmlns:a16="http://schemas.microsoft.com/office/drawing/2014/main" id="{EC7EC46C-BBDF-434B-BD33-E23898D37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51" y="1260108"/>
            <a:ext cx="6781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r"/>
            <a:r>
              <a:rPr lang="pt-BR" altLang="pt-B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Thais Sousa</a:t>
            </a:r>
          </a:p>
          <a:p>
            <a:pPr algn="r"/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Consultora Acadêmica</a:t>
            </a:r>
          </a:p>
          <a:p>
            <a:pPr algn="r"/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info@mustedu.com.br</a:t>
            </a:r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r"/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thais.sousa@mustedu.com.br</a:t>
            </a:r>
            <a:endParaRPr lang="pt-BR" altLang="pt-BR" sz="2000" b="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pt-BR" altLang="pt-BR" sz="2000" b="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Fone: 19 3365-5737</a:t>
            </a:r>
            <a:b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altLang="pt-BR" sz="2000" b="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C8EC81F2-B0D7-4E80-A258-C1B53BD1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51" y="5028702"/>
            <a:ext cx="6781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r"/>
            <a:r>
              <a:rPr lang="en-US" b="0" i="1" dirty="0">
                <a:latin typeface="Segoe UI" panose="020B0502040204020203" pitchFamily="34" charset="0"/>
                <a:cs typeface="Segoe UI" panose="020B0502040204020203" pitchFamily="34" charset="0"/>
              </a:rPr>
              <a:t>1 Oakwood Blvd Suite 120 </a:t>
            </a:r>
            <a:b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0" i="1" dirty="0">
                <a:latin typeface="Segoe UI" panose="020B0502040204020203" pitchFamily="34" charset="0"/>
                <a:cs typeface="Segoe UI" panose="020B0502040204020203" pitchFamily="34" charset="0"/>
              </a:rPr>
              <a:t>Hollywood, Florida 33020 </a:t>
            </a:r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USA </a:t>
            </a:r>
          </a:p>
          <a:p>
            <a:pPr algn="r"/>
            <a:r>
              <a:rPr lang="pt-BR" altLang="pt-BR" sz="20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www.mustedu.com</a:t>
            </a:r>
          </a:p>
        </p:txBody>
      </p:sp>
    </p:spTree>
    <p:extLst>
      <p:ext uri="{BB962C8B-B14F-4D97-AF65-F5344CB8AC3E}">
        <p14:creationId xmlns:p14="http://schemas.microsoft.com/office/powerpoint/2010/main" val="10051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45B2DA25-9283-4902-9C26-DC2966022150}"/>
              </a:ext>
            </a:extLst>
          </p:cNvPr>
          <p:cNvSpPr/>
          <p:nvPr/>
        </p:nvSpPr>
        <p:spPr>
          <a:xfrm>
            <a:off x="0" y="6008911"/>
            <a:ext cx="12192000" cy="55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BB3834-FEA8-475A-AC90-40FA5F6B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326F6AD-544F-46B9-B295-9652CAE1D42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FE21DFA-1F1C-4648-B4F9-3DE4E0CF9048}"/>
              </a:ext>
            </a:extLst>
          </p:cNvPr>
          <p:cNvCxnSpPr>
            <a:cxnSpLocks/>
          </p:cNvCxnSpPr>
          <p:nvPr/>
        </p:nvCxnSpPr>
        <p:spPr>
          <a:xfrm>
            <a:off x="493489" y="6451603"/>
            <a:ext cx="944879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3" descr="C:\Users\Carbonari\AppData\Local\Microsoft\Windows\INetCache\Content.Word\image1 (003).png">
            <a:extLst>
              <a:ext uri="{FF2B5EF4-FFF2-40B4-BE49-F238E27FC236}">
                <a16:creationId xmlns:a16="http://schemas.microsoft.com/office/drawing/2014/main" id="{37CC16E5-C9C7-4870-B2ED-4B519DEA5BC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2817" r="888"/>
          <a:stretch/>
        </p:blipFill>
        <p:spPr>
          <a:xfrm>
            <a:off x="2470501" y="489022"/>
            <a:ext cx="7214717" cy="5411038"/>
          </a:xfrm>
        </p:spPr>
      </p:pic>
    </p:spTree>
    <p:extLst>
      <p:ext uri="{BB962C8B-B14F-4D97-AF65-F5344CB8AC3E}">
        <p14:creationId xmlns:p14="http://schemas.microsoft.com/office/powerpoint/2010/main" val="14503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45B2DA25-9283-4902-9C26-DC2966022150}"/>
              </a:ext>
            </a:extLst>
          </p:cNvPr>
          <p:cNvSpPr/>
          <p:nvPr/>
        </p:nvSpPr>
        <p:spPr>
          <a:xfrm>
            <a:off x="0" y="6008911"/>
            <a:ext cx="12192000" cy="55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2D09AEE-1DDF-4A88-BD50-D2DF8BB402BD}"/>
              </a:ext>
            </a:extLst>
          </p:cNvPr>
          <p:cNvSpPr/>
          <p:nvPr/>
        </p:nvSpPr>
        <p:spPr>
          <a:xfrm>
            <a:off x="695473" y="615660"/>
            <a:ext cx="3026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Missão </a:t>
            </a:r>
            <a:r>
              <a:rPr lang="pt-BR" altLang="pt-BR" sz="3200" b="1" dirty="0">
                <a:solidFill>
                  <a:srgbClr val="A2D17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Visão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BB3834-FEA8-475A-AC90-40FA5F6B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326F6AD-544F-46B9-B295-9652CAE1D42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FE21DFA-1F1C-4648-B4F9-3DE4E0CF9048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6" descr="http://www.focusglobalinc.com/static/fgi/images/mission-icon-new.png">
            <a:extLst>
              <a:ext uri="{FF2B5EF4-FFF2-40B4-BE49-F238E27FC236}">
                <a16:creationId xmlns:a16="http://schemas.microsoft.com/office/drawing/2014/main" id="{DB6D4F6F-5BC9-476C-AAF6-6EC7500D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7" y="2289574"/>
            <a:ext cx="1020638" cy="10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0DCCDD8-1F86-4137-92AC-54DA49A8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334" y="2344496"/>
            <a:ext cx="9730638" cy="927033"/>
          </a:xfrm>
        </p:spPr>
        <p:txBody>
          <a:bodyPr>
            <a:normAutofit/>
          </a:bodyPr>
          <a:lstStyle/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MUST University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é uma  Instituição de Ensino Superior dedicada a preparar e capacitar os estudantes para que alcancem seu sucesso profissional em seus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projetos de vida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oferecendo programas e estudos centrados no aluno.</a:t>
            </a:r>
          </a:p>
        </p:txBody>
      </p:sp>
      <p:pic>
        <p:nvPicPr>
          <p:cNvPr id="20484" name="Picture 4" descr="http://www.eysinksmeets.com/wp-content/uploads/2015/11/telescoop.png">
            <a:extLst>
              <a:ext uri="{FF2B5EF4-FFF2-40B4-BE49-F238E27FC236}">
                <a16:creationId xmlns:a16="http://schemas.microsoft.com/office/drawing/2014/main" id="{C3F762F1-9F48-4458-B321-C786E837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9" y="3684332"/>
            <a:ext cx="950590" cy="11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26C22E1-4A56-4A11-B2D3-45F8F5DE9D8C}"/>
              </a:ext>
            </a:extLst>
          </p:cNvPr>
          <p:cNvSpPr/>
          <p:nvPr/>
        </p:nvSpPr>
        <p:spPr>
          <a:xfrm>
            <a:off x="1924334" y="3824192"/>
            <a:ext cx="9600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Ser o provedor educacional acessível para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inclusão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e ascensão social dos estudantes.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2348811-0492-405F-8F80-41BCB474C71D}"/>
              </a:ext>
            </a:extLst>
          </p:cNvPr>
          <p:cNvCxnSpPr/>
          <p:nvPr/>
        </p:nvCxnSpPr>
        <p:spPr>
          <a:xfrm>
            <a:off x="1924334" y="2357129"/>
            <a:ext cx="0" cy="914400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6CC22F2-1C8A-43A2-90C5-814574D5D964}"/>
              </a:ext>
            </a:extLst>
          </p:cNvPr>
          <p:cNvCxnSpPr>
            <a:cxnSpLocks/>
          </p:cNvCxnSpPr>
          <p:nvPr/>
        </p:nvCxnSpPr>
        <p:spPr>
          <a:xfrm>
            <a:off x="1925746" y="3723239"/>
            <a:ext cx="0" cy="903926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8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91AF05E-5457-4256-A987-205BC1F1F9DB}"/>
              </a:ext>
            </a:extLst>
          </p:cNvPr>
          <p:cNvSpPr/>
          <p:nvPr/>
        </p:nvSpPr>
        <p:spPr>
          <a:xfrm>
            <a:off x="680786" y="615660"/>
            <a:ext cx="6104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Crenças </a:t>
            </a:r>
            <a:r>
              <a:rPr lang="pt-BR" altLang="pt-BR" sz="3200" b="1" dirty="0">
                <a:solidFill>
                  <a:srgbClr val="A2D17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Valores Institucionais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5B2DA25-9283-4902-9C26-DC2966022150}"/>
              </a:ext>
            </a:extLst>
          </p:cNvPr>
          <p:cNvSpPr/>
          <p:nvPr/>
        </p:nvSpPr>
        <p:spPr>
          <a:xfrm>
            <a:off x="0" y="6008911"/>
            <a:ext cx="12192000" cy="55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BB3834-FEA8-475A-AC90-40FA5F6B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326F6AD-544F-46B9-B295-9652CAE1D42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FE21DFA-1F1C-4648-B4F9-3DE4E0CF9048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0916B1A7-FA6F-4670-ACE3-53D1A4FADC72}"/>
              </a:ext>
            </a:extLst>
          </p:cNvPr>
          <p:cNvSpPr/>
          <p:nvPr/>
        </p:nvSpPr>
        <p:spPr>
          <a:xfrm>
            <a:off x="1536279" y="2317891"/>
            <a:ext cx="99880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a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qualificação dos professores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 demais agentes educacionais é essencial para a oferta de educação de qualidade. </a:t>
            </a: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a qualidade da instituição deve ser mensurada por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indicadores que representem as expectativas dos alunos. </a:t>
            </a: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a aprendizagem deve ser avaliada em função dos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propostos pelo </a:t>
            </a:r>
            <a:r>
              <a:rPr lang="pt-B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Syllabus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nos termos do projeto pedagógico de cada curso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 startAt="2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+mj-lt"/>
              <a:buAutoNum type="arabicPeriod" startAt="2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para a formação de um cidadão consciente de seus direitos e deveres, devem ser acrescentados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estudo e a prática da ética e dos direitos humanos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8D8E756-E0F8-4ED9-8C5D-A37AE3F92EF9}"/>
              </a:ext>
            </a:extLst>
          </p:cNvPr>
          <p:cNvCxnSpPr>
            <a:cxnSpLocks/>
          </p:cNvCxnSpPr>
          <p:nvPr/>
        </p:nvCxnSpPr>
        <p:spPr>
          <a:xfrm>
            <a:off x="1456299" y="1499023"/>
            <a:ext cx="0" cy="3907862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image.freepik.com/free-icon/circle-between-hands_318-44061.jpg">
            <a:extLst>
              <a:ext uri="{FF2B5EF4-FFF2-40B4-BE49-F238E27FC236}">
                <a16:creationId xmlns:a16="http://schemas.microsoft.com/office/drawing/2014/main" id="{804ED26C-DAB1-4783-8646-623CF8B1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0" y="1725137"/>
            <a:ext cx="897710" cy="8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36E6036-ACCE-4E22-819A-C93EE7984783}"/>
              </a:ext>
            </a:extLst>
          </p:cNvPr>
          <p:cNvSpPr/>
          <p:nvPr/>
        </p:nvSpPr>
        <p:spPr>
          <a:xfrm>
            <a:off x="1576242" y="1662725"/>
            <a:ext cx="9848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o ensino de qualidade deve promover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aprendizagem significativa 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 útil para o aluno.</a:t>
            </a:r>
          </a:p>
        </p:txBody>
      </p:sp>
    </p:spTree>
    <p:extLst>
      <p:ext uri="{BB962C8B-B14F-4D97-AF65-F5344CB8AC3E}">
        <p14:creationId xmlns:p14="http://schemas.microsoft.com/office/powerpoint/2010/main" val="124239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45B2DA25-9283-4902-9C26-DC2966022150}"/>
              </a:ext>
            </a:extLst>
          </p:cNvPr>
          <p:cNvSpPr/>
          <p:nvPr/>
        </p:nvSpPr>
        <p:spPr>
          <a:xfrm>
            <a:off x="0" y="6008911"/>
            <a:ext cx="12192000" cy="55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BB3834-FEA8-475A-AC90-40FA5F6B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10" y="5940803"/>
            <a:ext cx="1455434" cy="537481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326F6AD-544F-46B9-B295-9652CAE1D42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FE21DFA-1F1C-4648-B4F9-3DE4E0CF9048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9441537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0916B1A7-FA6F-4670-ACE3-53D1A4FADC72}"/>
              </a:ext>
            </a:extLst>
          </p:cNvPr>
          <p:cNvSpPr/>
          <p:nvPr/>
        </p:nvSpPr>
        <p:spPr>
          <a:xfrm>
            <a:off x="1536279" y="1205955"/>
            <a:ext cx="99880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6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o aluno é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agente ativo no desenvolvimento de sua aprendizagem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devendo dedicar-se aos seus propósitos, compromissos, metas e objetivos assumidos.</a:t>
            </a:r>
          </a:p>
          <a:p>
            <a:pPr marL="457200" indent="-457200" algn="just">
              <a:buFont typeface="+mj-lt"/>
              <a:buAutoNum type="arabicPeriod" startAt="6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AutoNum type="arabicPeriod" startAt="6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os alunos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desenvolverão as habilidades e competências necessárias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motivados pelos professores e tutores, facilitadores da aprendizagem.</a:t>
            </a:r>
          </a:p>
          <a:p>
            <a:pPr marL="457200" indent="-457200" algn="just">
              <a:buAutoNum type="arabicPeriod" startAt="6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Tx/>
              <a:buAutoNum type="arabicPeriod" startAt="6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para uma boa qualificação profissional, é necessário o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desenvolvimento do pensamento crítico, inovador e criativo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dos alunos por meio de metodologias apropriadas.</a:t>
            </a:r>
          </a:p>
          <a:p>
            <a:pPr marL="457200" indent="-457200" algn="just">
              <a:buFontTx/>
              <a:buAutoNum type="arabicPeriod" startAt="6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AutoNum type="arabicPeriod" startAt="6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a responsabilidade social da Instituição compreende os preceitos de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inclusão social e promoção da igualdade de direitos e oportunidades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com vistas à ascensão dos indivíduos da sociedade globalizada.</a:t>
            </a:r>
          </a:p>
          <a:p>
            <a:pPr marL="457200" indent="-457200" algn="just">
              <a:buAutoNum type="arabicPeriod" startAt="6"/>
              <a:defRPr/>
            </a:pP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AutoNum type="arabicPeriod" startAt="6"/>
              <a:defRPr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Que é dever da Instituição e de seus educandos </a:t>
            </a:r>
            <a:r>
              <a:rPr lang="pt-BR" sz="2000" b="1" dirty="0">
                <a:solidFill>
                  <a:srgbClr val="3234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respeito, a promoção e a defesa dos direitos humanos, da qualidade de vida e do meio ambiente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8D8E756-E0F8-4ED9-8C5D-A37AE3F92EF9}"/>
              </a:ext>
            </a:extLst>
          </p:cNvPr>
          <p:cNvCxnSpPr>
            <a:cxnSpLocks/>
          </p:cNvCxnSpPr>
          <p:nvPr/>
        </p:nvCxnSpPr>
        <p:spPr>
          <a:xfrm>
            <a:off x="1456299" y="1325217"/>
            <a:ext cx="0" cy="478403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image.freepik.com/free-icon/circle-between-hands_318-44061.jpg">
            <a:extLst>
              <a:ext uri="{FF2B5EF4-FFF2-40B4-BE49-F238E27FC236}">
                <a16:creationId xmlns:a16="http://schemas.microsoft.com/office/drawing/2014/main" id="{804ED26C-DAB1-4783-8646-623CF8B1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0" y="1725137"/>
            <a:ext cx="897710" cy="8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CAF47D3-5F66-4C78-B036-809C0548FB33}"/>
              </a:ext>
            </a:extLst>
          </p:cNvPr>
          <p:cNvSpPr/>
          <p:nvPr/>
        </p:nvSpPr>
        <p:spPr>
          <a:xfrm>
            <a:off x="680786" y="615660"/>
            <a:ext cx="6104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Crenças </a:t>
            </a:r>
            <a:r>
              <a:rPr lang="pt-BR" altLang="pt-BR" sz="3200" b="1" dirty="0">
                <a:solidFill>
                  <a:srgbClr val="A2D17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altLang="pt-BR" sz="32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Valores Institucionais</a:t>
            </a:r>
          </a:p>
        </p:txBody>
      </p:sp>
    </p:spTree>
    <p:extLst>
      <p:ext uri="{BB962C8B-B14F-4D97-AF65-F5344CB8AC3E}">
        <p14:creationId xmlns:p14="http://schemas.microsoft.com/office/powerpoint/2010/main" val="893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6B3EE491-92D8-4E16-A296-F7E6BFC51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361950"/>
            <a:ext cx="10347562" cy="5981700"/>
          </a:xfrm>
        </p:spPr>
        <p:txBody>
          <a:bodyPr>
            <a:noAutofit/>
          </a:bodyPr>
          <a:lstStyle/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Bem vindo! 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universidade e sua equipe recebem você à MUST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Estamos orgulhosos da nossa instituição e estamos muito felizes de compartilhá-la com você. A Universidade é uma iniciativa de educadores e empresários que acreditam na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qualidade de informação </a:t>
            </a:r>
            <a:r>
              <a:rPr lang="pt-BR" sz="1600" dirty="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educação profissional 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aos alunos, para que eles atinjam o conhecimento de que precisam para se destacar em suas carreiras, em um mercado cada vez mais competitivo.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Hoje, e no futuro, o conhecimento é o diferencial entre sucesso e fracasso. À medida que a informação se torna avassaladora e os requisitos de produtividade e confiabilidade aumentam, acreditamos firmemente que a solução está na educação. Os programas que oferecemos preparam os alunos para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iniciar novas carreiras 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ou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ajudam a melhorá-las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Nós acreditamos que a universidade, sua  equipe e os alunos estão conectados, trabalhando de forma cooperativa para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de forma diversificada</a:t>
            </a:r>
            <a:r>
              <a:rPr lang="pt-BR" sz="1600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profissional e educacional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, na promoção do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pensamento crítico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, na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resolução de problemas</a:t>
            </a:r>
            <a:r>
              <a:rPr lang="pt-BR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por meio</a:t>
            </a:r>
            <a:r>
              <a:rPr lang="pt-BR" sz="1500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pesquisa, avaliação, interpretação e aplicação do conhecimento</a:t>
            </a:r>
            <a:r>
              <a:rPr lang="pt-BR" sz="15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pt-BR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Obrigado em nome de toda a </a:t>
            </a:r>
            <a:r>
              <a:rPr lang="pt-BR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pt-BR" sz="1600" b="1" dirty="0" err="1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pt-BR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pt-BR" sz="1500" dirty="0">
                <a:latin typeface="Segoe UI" panose="020B0502040204020203" pitchFamily="34" charset="0"/>
                <a:cs typeface="Segoe UI" panose="020B0502040204020203" pitchFamily="34" charset="0"/>
              </a:rPr>
              <a:t>Os meus melhores cumprimentos,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pt-BR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en-US" sz="1600" b="1" dirty="0">
                <a:solidFill>
                  <a:srgbClr val="3235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Professor Antonio Carbonari Netto</a:t>
            </a:r>
            <a:endParaRPr lang="pt-BR" sz="1600" dirty="0">
              <a:solidFill>
                <a:srgbClr val="3235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President - MUST University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500" cap="small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pt-BR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defRPr/>
            </a:pPr>
            <a:endParaRPr lang="pt-BR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349DA5-21CE-4B91-977C-BDE5EFF0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9" y="3589362"/>
            <a:ext cx="2873190" cy="28622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232105-EECC-4540-96CD-D4429DA5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02" y="5908016"/>
            <a:ext cx="1177213" cy="434736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C5DE07A-22C9-4CA4-B0D0-4FDF86B54AD1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40AF5E1-6B26-4F41-ABD3-951AAB872A22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11154223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7CB4F80-BA60-4F57-8C69-57763F6EB2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953" y="543127"/>
            <a:ext cx="3777736" cy="5666604"/>
          </a:xfr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FF7EF2-06D2-459A-AF69-01B4357BD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75" y="577470"/>
            <a:ext cx="3754841" cy="563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B94D884-F27E-4056-AD29-4A8FA7A06DBE}"/>
              </a:ext>
            </a:extLst>
          </p:cNvPr>
          <p:cNvCxnSpPr>
            <a:cxnSpLocks/>
          </p:cNvCxnSpPr>
          <p:nvPr/>
        </p:nvCxnSpPr>
        <p:spPr>
          <a:xfrm>
            <a:off x="500749" y="6560455"/>
            <a:ext cx="11154223" cy="0"/>
          </a:xfrm>
          <a:prstGeom prst="line">
            <a:avLst/>
          </a:prstGeom>
          <a:ln w="38100">
            <a:solidFill>
              <a:srgbClr val="5071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D0BC84-F11A-4473-84B5-21A3F6C0F4F1}"/>
              </a:ext>
            </a:extLst>
          </p:cNvPr>
          <p:cNvCxnSpPr>
            <a:cxnSpLocks/>
          </p:cNvCxnSpPr>
          <p:nvPr/>
        </p:nvCxnSpPr>
        <p:spPr>
          <a:xfrm>
            <a:off x="500749" y="6451603"/>
            <a:ext cx="11154223" cy="0"/>
          </a:xfrm>
          <a:prstGeom prst="line">
            <a:avLst/>
          </a:prstGeom>
          <a:ln w="38100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72F9079-035B-4695-9875-5F75E53DE6FA}"/>
              </a:ext>
            </a:extLst>
          </p:cNvPr>
          <p:cNvCxnSpPr>
            <a:cxnSpLocks/>
          </p:cNvCxnSpPr>
          <p:nvPr/>
        </p:nvCxnSpPr>
        <p:spPr>
          <a:xfrm>
            <a:off x="6018663" y="750627"/>
            <a:ext cx="0" cy="5213445"/>
          </a:xfrm>
          <a:prstGeom prst="line">
            <a:avLst/>
          </a:prstGeom>
          <a:ln w="28575">
            <a:solidFill>
              <a:srgbClr val="A2D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0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D32961-1F9F-463D-9140-6174E1BEB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17295"/>
          <a:stretch/>
        </p:blipFill>
        <p:spPr>
          <a:xfrm>
            <a:off x="-1" y="571500"/>
            <a:ext cx="12191999" cy="584862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9256239-1B01-4297-BDA1-568D83AFA6D5}"/>
              </a:ext>
            </a:extLst>
          </p:cNvPr>
          <p:cNvSpPr/>
          <p:nvPr/>
        </p:nvSpPr>
        <p:spPr>
          <a:xfrm>
            <a:off x="-23918" y="-2"/>
            <a:ext cx="12215918" cy="5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78120E3-D6D6-4952-8D08-2F899A60E802}"/>
              </a:ext>
            </a:extLst>
          </p:cNvPr>
          <p:cNvSpPr/>
          <p:nvPr/>
        </p:nvSpPr>
        <p:spPr>
          <a:xfrm>
            <a:off x="0" y="6300146"/>
            <a:ext cx="12191999" cy="571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30E0D84-73AB-46BF-A17B-CCF13EADB622}"/>
              </a:ext>
            </a:extLst>
          </p:cNvPr>
          <p:cNvSpPr/>
          <p:nvPr/>
        </p:nvSpPr>
        <p:spPr>
          <a:xfrm>
            <a:off x="-23919" y="-2"/>
            <a:ext cx="12215919" cy="571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1419</Words>
  <Application>Microsoft Office PowerPoint</Application>
  <PresentationFormat>Widescreen</PresentationFormat>
  <Paragraphs>182</Paragraphs>
  <Slides>29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Times New Roman</vt:lpstr>
      <vt:lpstr>Wingdings 2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Rodolfo Encinas de Encarnação Pinelli</dc:creator>
  <cp:lastModifiedBy>Miami College Brasil</cp:lastModifiedBy>
  <cp:revision>98</cp:revision>
  <dcterms:created xsi:type="dcterms:W3CDTF">2017-09-11T20:15:08Z</dcterms:created>
  <dcterms:modified xsi:type="dcterms:W3CDTF">2017-09-19T13:53:27Z</dcterms:modified>
</cp:coreProperties>
</file>