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72" r:id="rId3"/>
  </p:sldMasterIdLst>
  <p:handoutMasterIdLst>
    <p:handoutMasterId r:id="rId21"/>
  </p:handoutMasterIdLst>
  <p:sldIdLst>
    <p:sldId id="256" r:id="rId4"/>
    <p:sldId id="264" r:id="rId5"/>
    <p:sldId id="274" r:id="rId6"/>
    <p:sldId id="275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8" r:id="rId17"/>
    <p:sldId id="276" r:id="rId18"/>
    <p:sldId id="277" r:id="rId19"/>
    <p:sldId id="279" r:id="rId20"/>
  </p:sldIdLst>
  <p:sldSz cx="9144000" cy="6858000" type="screen4x3"/>
  <p:notesSz cx="6881813" cy="9588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lange Guerra" initials="S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A8E"/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442" autoAdjust="0"/>
    <p:restoredTop sz="95501" autoAdjust="0"/>
  </p:normalViewPr>
  <p:slideViewPr>
    <p:cSldViewPr snapToGrid="0">
      <p:cViewPr varScale="1">
        <p:scale>
          <a:sx n="67" d="100"/>
          <a:sy n="67" d="100"/>
        </p:scale>
        <p:origin x="18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109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109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D7528D1B-F71E-404A-8E6B-B5D16EB88FA7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7411"/>
            <a:ext cx="2982119" cy="481089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107411"/>
            <a:ext cx="2982119" cy="481089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64A22C33-28B9-453E-AB00-BDA98CD13D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786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6216"/>
            <a:ext cx="9144000" cy="1801920"/>
          </a:xfrm>
        </p:spPr>
        <p:txBody>
          <a:bodyPr anchor="b">
            <a:normAutofit/>
          </a:bodyPr>
          <a:lstStyle>
            <a:lvl1pPr algn="ctr">
              <a:defRPr sz="5600">
                <a:solidFill>
                  <a:srgbClr val="014A8E"/>
                </a:solidFill>
                <a:latin typeface="Helvetica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467" y="5310218"/>
            <a:ext cx="6858000" cy="39405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14A8E"/>
                </a:solidFill>
                <a:latin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11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1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183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302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61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09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05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334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451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94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90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495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175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095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595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216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2738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950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8608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2305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906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28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8953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40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052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789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6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55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13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76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64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55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705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2BF85-54FF-46CE-B398-87F998CFD60B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85252-FBA3-417A-8652-C405B89605D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09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14A8E"/>
          </a:solidFill>
          <a:latin typeface="Helvetica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14A8E"/>
          </a:solidFill>
          <a:latin typeface="Helvetica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14A8E"/>
          </a:solidFill>
          <a:latin typeface="Helvetica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14A8E"/>
          </a:solidFill>
          <a:latin typeface="Helvetica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4A8E"/>
          </a:solidFill>
          <a:latin typeface="Helvetica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4A8E"/>
          </a:solidFill>
          <a:latin typeface="Helvetica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6D9E7-26E6-483F-B67E-DB7AD6959327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A400-D514-44B1-A5BA-3C8661B41D6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28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8320-B052-423A-9080-4C58351FCE95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A725-704E-4F6D-BB53-652E99FABDE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4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edwin.giebelen@senac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4"/>
          <p:cNvSpPr txBox="1">
            <a:spLocks/>
          </p:cNvSpPr>
          <p:nvPr/>
        </p:nvSpPr>
        <p:spPr>
          <a:xfrm>
            <a:off x="1221823" y="5339196"/>
            <a:ext cx="7188591" cy="548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Foz de Iguaçu | Setembro | 2017</a:t>
            </a:r>
            <a:endParaRPr lang="pt-B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625" y="3311279"/>
            <a:ext cx="1826784" cy="172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150" y="3342501"/>
            <a:ext cx="1832112" cy="17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7977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Primeiro questionário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/>
              <a:t>Questionário </a:t>
            </a:r>
            <a:r>
              <a:rPr lang="pt-BR" b="1" dirty="0" err="1"/>
              <a:t>Honey</a:t>
            </a:r>
            <a:r>
              <a:rPr lang="pt-BR" b="1" dirty="0"/>
              <a:t>-Alonso de Estilos de Aprendizagem </a:t>
            </a:r>
            <a:r>
              <a:rPr lang="pt-BR" dirty="0"/>
              <a:t>ao corpo discente de cursos da Rede EAD, de maneira anônima e </a:t>
            </a:r>
            <a:r>
              <a:rPr lang="pt-BR" i="1" dirty="0"/>
              <a:t>online</a:t>
            </a:r>
            <a:r>
              <a:rPr lang="pt-BR" dirty="0"/>
              <a:t> </a:t>
            </a:r>
            <a:r>
              <a:rPr lang="pt-BR" dirty="0" smtClean="0"/>
              <a:t>:</a:t>
            </a:r>
            <a:endParaRPr lang="pt-BR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/>
              <a:t>Termo de consentimento livre e esclarecido;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/>
              <a:t>E-mail para contato respondente;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 smtClean="0"/>
              <a:t>Sexo/Faixa etária/Tempo </a:t>
            </a:r>
            <a:r>
              <a:rPr lang="pt-BR" sz="1600" dirty="0"/>
              <a:t>longe dos </a:t>
            </a:r>
            <a:r>
              <a:rPr lang="pt-BR" sz="1600" dirty="0" smtClean="0"/>
              <a:t>estudos/Curso </a:t>
            </a:r>
            <a:r>
              <a:rPr lang="pt-BR" sz="1600" dirty="0"/>
              <a:t>que </a:t>
            </a:r>
            <a:r>
              <a:rPr lang="pt-BR" sz="1600" dirty="0" smtClean="0"/>
              <a:t>estuda</a:t>
            </a:r>
            <a:r>
              <a:rPr lang="pt-BR" sz="1600" dirty="0"/>
              <a:t>; e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/>
              <a:t>80 </a:t>
            </a:r>
            <a:r>
              <a:rPr lang="pt-BR" sz="1600" dirty="0" smtClean="0"/>
              <a:t>questões.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60764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Segundo questionário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A aplicação </a:t>
            </a:r>
            <a:r>
              <a:rPr lang="pt-BR" i="1" dirty="0"/>
              <a:t>online</a:t>
            </a:r>
            <a:r>
              <a:rPr lang="pt-BR" dirty="0"/>
              <a:t> (</a:t>
            </a:r>
            <a:r>
              <a:rPr lang="pt-BR" dirty="0" err="1"/>
              <a:t>googledocs</a:t>
            </a:r>
            <a:r>
              <a:rPr lang="pt-BR" dirty="0"/>
              <a:t>) da versão portuguesa do </a:t>
            </a:r>
            <a:r>
              <a:rPr lang="pt-BR" b="1" i="1" dirty="0"/>
              <a:t>Approaches </a:t>
            </a:r>
            <a:r>
              <a:rPr lang="pt-BR" b="1" i="1" dirty="0" err="1"/>
              <a:t>and</a:t>
            </a:r>
            <a:r>
              <a:rPr lang="pt-BR" b="1" i="1" dirty="0"/>
              <a:t> </a:t>
            </a:r>
            <a:r>
              <a:rPr lang="pt-BR" b="1" i="1" dirty="0" err="1"/>
              <a:t>Study</a:t>
            </a:r>
            <a:r>
              <a:rPr lang="pt-BR" b="1" i="1" dirty="0"/>
              <a:t> </a:t>
            </a:r>
            <a:r>
              <a:rPr lang="pt-BR" b="1" i="1" dirty="0" err="1"/>
              <a:t>Skills</a:t>
            </a:r>
            <a:r>
              <a:rPr lang="pt-BR" b="1" i="1" dirty="0"/>
              <a:t> </a:t>
            </a:r>
            <a:r>
              <a:rPr lang="pt-BR" b="1" i="1" dirty="0" err="1"/>
              <a:t>Inventory</a:t>
            </a:r>
            <a:r>
              <a:rPr lang="pt-BR" b="1" i="1" dirty="0"/>
              <a:t> for </a:t>
            </a:r>
            <a:r>
              <a:rPr lang="pt-BR" b="1" i="1" dirty="0" err="1"/>
              <a:t>Students</a:t>
            </a:r>
            <a:r>
              <a:rPr lang="pt-BR" b="1" i="1" dirty="0"/>
              <a:t> (ASSIST)</a:t>
            </a:r>
            <a:r>
              <a:rPr lang="pt-BR" dirty="0"/>
              <a:t>, validada por Valadas, Gonçalves, &amp; Faísca (2010);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Termo de consentimento livre e esclarecido; e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52 questões 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7182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Acompanhamento participação </a:t>
            </a:r>
            <a:r>
              <a:rPr lang="pt-BR" sz="2000" b="1" i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pt-BR" sz="20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Observação sistémica, não-participante;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Análise de conteúdo das comunicações assíncronas nos fóruns;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Quadro </a:t>
            </a:r>
            <a:r>
              <a:rPr lang="pt-BR" dirty="0" err="1"/>
              <a:t>Gerbic</a:t>
            </a:r>
            <a:r>
              <a:rPr lang="pt-BR" dirty="0"/>
              <a:t>  (2005) de análise de conteúdo para Abordagens ao Estudo Profundo e Superficial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4 características de Abordagem </a:t>
            </a:r>
            <a:r>
              <a:rPr lang="pt-BR" dirty="0" smtClean="0"/>
              <a:t>Profunda (</a:t>
            </a:r>
            <a:r>
              <a:rPr lang="pt-BR" sz="1600" dirty="0" smtClean="0"/>
              <a:t>buscar significativos, relacionar ideias, aplicar lógica, motivação intrínseca</a:t>
            </a:r>
            <a:r>
              <a:rPr lang="pt-BR" dirty="0" smtClean="0"/>
              <a:t>);</a:t>
            </a:r>
            <a:endParaRPr lang="pt-BR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5 características de Abordagem </a:t>
            </a:r>
            <a:r>
              <a:rPr lang="pt-BR" dirty="0" smtClean="0"/>
              <a:t>Superficial (</a:t>
            </a:r>
            <a:r>
              <a:rPr lang="pt-BR" sz="1600" dirty="0" smtClean="0"/>
              <a:t>reprodução de insumos, limitação às exigências do curso, foco em partes dissociados dos insumos pedagógicos, medo de falhar, motivação extrínseca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169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Balanço </a:t>
            </a:r>
            <a:r>
              <a:rPr lang="pt-B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coleta de </a:t>
            </a: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dados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Dos 806 questionários enviados, 256 retornaram (32</a:t>
            </a:r>
            <a:r>
              <a:rPr lang="pt-BR" dirty="0" smtClean="0"/>
              <a:t>%), a </a:t>
            </a:r>
            <a:r>
              <a:rPr lang="pt-BR" dirty="0"/>
              <a:t>maioria dos respondentes é oriundo do Curso de Pós-Graduação em Ensino Superior (42,2%), do sexo feminino (53,1%), na faixa etária de 31-40 anos (34,8%), com menos de 5 anos longe dos estudos (82,4%) 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Destes 256 respondentes do primeiro questionário, 158 (61%) responderam o segundo questionário até este momento;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Participação preliminar: 19% da amostragem total de 806 questionários enviados.</a:t>
            </a:r>
          </a:p>
        </p:txBody>
      </p:sp>
    </p:spTree>
    <p:extLst>
      <p:ext uri="{BB962C8B-B14F-4D97-AF65-F5344CB8AC3E}">
        <p14:creationId xmlns:p14="http://schemas.microsoft.com/office/powerpoint/2010/main" val="33477454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Balanço </a:t>
            </a:r>
            <a:r>
              <a:rPr lang="pt-B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coleta de </a:t>
            </a: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dados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5" y="1851976"/>
            <a:ext cx="6480000" cy="18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200" y="4043214"/>
            <a:ext cx="6480000" cy="18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159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109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Questionário </a:t>
            </a:r>
            <a:r>
              <a:rPr lang="pt-BR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Honey</a:t>
            </a: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-Alonso de Estilos de </a:t>
            </a:r>
            <a:r>
              <a:rPr lang="pt-B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Aprendizagem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Curso Pós-Graduação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787" y="2095500"/>
            <a:ext cx="6576423" cy="33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36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109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Questionário </a:t>
            </a:r>
            <a:r>
              <a:rPr lang="pt-BR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Honey</a:t>
            </a: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-Alonso de Estilos de </a:t>
            </a:r>
            <a:r>
              <a:rPr lang="pt-B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Aprendizagem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Curso Técnico de nível médio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999" y="2062161"/>
            <a:ext cx="6660000" cy="324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1516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4"/>
          <p:cNvSpPr txBox="1">
            <a:spLocks/>
          </p:cNvSpPr>
          <p:nvPr/>
        </p:nvSpPr>
        <p:spPr>
          <a:xfrm>
            <a:off x="1121811" y="2843213"/>
            <a:ext cx="6799211" cy="1644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014A8E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EDWIN GIEBELEN</a:t>
            </a:r>
          </a:p>
          <a:p>
            <a:endParaRPr lang="pt-B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edwin.giebelen@senac.br</a:t>
            </a:r>
            <a:endParaRPr lang="pt-B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(021) 2136-5986 | 98474-4515</a:t>
            </a:r>
            <a:endParaRPr lang="pt-B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4" name="Picture 6" descr="email 2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398" y="388016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m para telefo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038" y="4643024"/>
            <a:ext cx="70936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811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718530" y="595979"/>
            <a:ext cx="7639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400" b="1" dirty="0"/>
              <a:t>Estilos de Aprendizagem, Abordagens ao Estudo e Participação </a:t>
            </a:r>
            <a:r>
              <a:rPr lang="pt-BR" sz="2400" b="1" i="1" dirty="0" smtClean="0"/>
              <a:t>online</a:t>
            </a:r>
            <a:r>
              <a:rPr lang="pt-BR" sz="2400" b="1" dirty="0" smtClean="0"/>
              <a:t> </a:t>
            </a:r>
            <a:r>
              <a:rPr lang="pt-BR" sz="2400" b="1" dirty="0"/>
              <a:t>na Rede Nacional EAD Senac</a:t>
            </a:r>
            <a:endParaRPr lang="pt-BR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777497" y="2721150"/>
            <a:ext cx="7521401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Edwin Giebelen</a:t>
            </a:r>
          </a:p>
          <a:p>
            <a:pPr algn="ctr"/>
            <a:r>
              <a:rPr lang="pt-BR" dirty="0"/>
              <a:t>Orientador: </a:t>
            </a:r>
            <a:r>
              <a:rPr lang="pt-BR" dirty="0" smtClean="0"/>
              <a:t>Prof. Dr. António </a:t>
            </a:r>
            <a:r>
              <a:rPr lang="pt-BR" dirty="0"/>
              <a:t>Quintas Mendes</a:t>
            </a:r>
          </a:p>
          <a:p>
            <a:pPr algn="ctr"/>
            <a:endParaRPr lang="pt-BR" dirty="0"/>
          </a:p>
          <a:p>
            <a:pPr algn="ctr"/>
            <a:r>
              <a:rPr lang="pt-BR" sz="105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Doutoramento em Educação</a:t>
            </a:r>
          </a:p>
          <a:p>
            <a:pPr algn="ctr"/>
            <a:r>
              <a:rPr lang="pt-BR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Especialidade em Educação a Distância e </a:t>
            </a:r>
            <a:r>
              <a:rPr lang="pt-BR" i="1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Elearning</a:t>
            </a:r>
            <a:endParaRPr lang="pt-B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47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Teorias centrais</a:t>
            </a:r>
            <a:endParaRPr lang="pt-BR" sz="2000" b="1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 características humanas são únicas e distintas em cada ser humano e o modo como as pessoas aprendem não é necessariamente igual para todos;</a:t>
            </a:r>
          </a:p>
          <a:p>
            <a:pPr marL="285750" marR="0" lvl="0" indent="-28575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Teoria dos estilos de aprendizagem (Alonso, 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Gallego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e 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Honey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(2002);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1600" kern="0" dirty="0" smtClean="0">
                <a:solidFill>
                  <a:prstClr val="black"/>
                </a:solidFill>
              </a:rPr>
              <a:t>Diferenças individuais dos sujeitos nos processos de ensinar e aprender;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Diferentes</a:t>
            </a:r>
            <a:r>
              <a:rPr kumimoji="0" lang="pt-BR" sz="1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formas de alunos assimilarem e processarem informações;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1600" kern="0" baseline="0" dirty="0" smtClean="0">
                <a:solidFill>
                  <a:prstClr val="black"/>
                </a:solidFill>
              </a:rPr>
              <a:t>Diversas</a:t>
            </a:r>
            <a:r>
              <a:rPr lang="pt-BR" sz="1600" kern="0" dirty="0" smtClean="0">
                <a:solidFill>
                  <a:prstClr val="black"/>
                </a:solidFill>
              </a:rPr>
              <a:t> maneiras pelas quais os sujeitos se deparam e interpretam novas informações;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1600" kern="0" dirty="0" smtClean="0">
                <a:solidFill>
                  <a:prstClr val="black"/>
                </a:solidFill>
              </a:rPr>
              <a:t>Processo pelo qual o individuo retém novas informações.</a:t>
            </a:r>
            <a:endParaRPr kumimoji="0" lang="pt-BR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31848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Teorias centrais</a:t>
            </a:r>
            <a:endParaRPr lang="pt-BR" sz="2000" b="1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Abordagens aos estudos (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Entwistle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1998; 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Marton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&amp; 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Saljö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1976);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  <a:defRPr/>
            </a:pPr>
            <a:r>
              <a:rPr lang="pt-BR" sz="1600" dirty="0"/>
              <a:t>conjuntos integrados de atividades de aprendizagem a serem realizadas por alunos a fim de atingir metas de aprendizagem, com uma nítida distinção entre estratégias cognitivas, </a:t>
            </a:r>
            <a:r>
              <a:rPr lang="pt-BR" sz="1600" dirty="0" err="1"/>
              <a:t>metacognitivas</a:t>
            </a:r>
            <a:r>
              <a:rPr lang="pt-BR" sz="1600" dirty="0"/>
              <a:t> e </a:t>
            </a:r>
            <a:r>
              <a:rPr lang="pt-BR" sz="1600" dirty="0" smtClean="0"/>
              <a:t>afetivas</a:t>
            </a:r>
          </a:p>
          <a:p>
            <a:pPr marL="357188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Teoria da aprendizagem </a:t>
            </a:r>
            <a:r>
              <a:rPr kumimoji="0" 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online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, Comunidades de Investigação (Ally, 2004; 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Dron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2014; 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Garrison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e Anderson, 2003);</a:t>
            </a:r>
          </a:p>
          <a:p>
            <a:pPr marL="814388" lvl="2" indent="-285750" algn="just">
              <a:buFont typeface="Wingdings" panose="05000000000000000000" pitchFamily="2" charset="2"/>
              <a:buChar char="Ø"/>
              <a:defRPr/>
            </a:pPr>
            <a:r>
              <a:rPr lang="pt-BR" sz="1600" dirty="0" smtClean="0"/>
              <a:t>Comunidade de aprendizagem como um espaço </a:t>
            </a:r>
            <a:r>
              <a:rPr lang="pt-BR" sz="1600" dirty="0"/>
              <a:t>utilizado para o compartilhamento de conhecimentos, possibilitando uma construção de novos conhecimentos aos integrantes a partir da relação entre eles</a:t>
            </a:r>
            <a:endParaRPr kumimoji="0" lang="pt-BR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85750" marR="0" lvl="0" indent="-28575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Participação </a:t>
            </a:r>
            <a:r>
              <a:rPr kumimoji="0" 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online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como uma parte intrínseca da aprendizagem (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Hrastinski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2009).</a:t>
            </a:r>
          </a:p>
          <a:p>
            <a:pPr marL="800100" lvl="0" indent="-285750" algn="just">
              <a:buFont typeface="Wingdings" panose="05000000000000000000" pitchFamily="2" charset="2"/>
              <a:buChar char="Ø"/>
              <a:defRPr/>
            </a:pPr>
            <a:r>
              <a:rPr lang="pt-BR" kern="0" dirty="0" smtClean="0">
                <a:solidFill>
                  <a:prstClr val="black"/>
                </a:solidFill>
              </a:rPr>
              <a:t>Pr</a:t>
            </a:r>
            <a:r>
              <a:rPr lang="pt-BR" sz="1600" dirty="0" smtClean="0"/>
              <a:t>ocesso </a:t>
            </a:r>
            <a:r>
              <a:rPr lang="pt-BR" sz="1600" dirty="0"/>
              <a:t>de aprendizagem a partir de participar de e manter relações com os outros</a:t>
            </a:r>
            <a:r>
              <a:rPr lang="pt-BR" sz="1600" dirty="0" smtClean="0"/>
              <a:t>. Compreende </a:t>
            </a:r>
            <a:r>
              <a:rPr lang="pt-BR" sz="1600" dirty="0"/>
              <a:t>fazer, comunicar, pensar, sentir e de </a:t>
            </a:r>
            <a:r>
              <a:rPr lang="pt-BR" sz="1600" dirty="0" smtClean="0"/>
              <a:t>pertencer.</a:t>
            </a:r>
            <a:endParaRPr kumimoji="0" lang="pt-BR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65012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Questões norteadoras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Quais os estilos de aprendizagem mais evidentes no corpo discente de cursos de Educação Profissional e Tecnológica?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As abordagens ao estudo influenciam com mais rigor a aprendizagem?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Qual a relação entre os estilos de aprendizagem e as abordagens ao estudo em ambientes de aprendizagem assíncronas?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As abordagens ao estudo podem servir como alternativa e/ou complementação aos estilos de aprendizagem?</a:t>
            </a:r>
          </a:p>
        </p:txBody>
      </p:sp>
    </p:spTree>
    <p:extLst>
      <p:ext uri="{BB962C8B-B14F-4D97-AF65-F5344CB8AC3E}">
        <p14:creationId xmlns:p14="http://schemas.microsoft.com/office/powerpoint/2010/main" val="14990117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/>
              <a:t>GERAL</a:t>
            </a:r>
            <a:r>
              <a:rPr lang="pt-BR" dirty="0"/>
              <a:t>: compreender as possíveis relações entre os estilos de aprendizagem, as abordagens ao estudo e a participação </a:t>
            </a:r>
            <a:r>
              <a:rPr lang="pt-BR" i="1" dirty="0"/>
              <a:t>online</a:t>
            </a:r>
            <a:r>
              <a:rPr lang="pt-BR" dirty="0"/>
              <a:t> em cursos de Educação Profissional e Tecnológica na modalidade </a:t>
            </a:r>
            <a:r>
              <a:rPr lang="pt-BR" i="1" dirty="0" err="1"/>
              <a:t>eLearning</a:t>
            </a:r>
            <a:r>
              <a:rPr lang="pt-BR" dirty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/>
              <a:t>ESPECÍFICOS</a:t>
            </a:r>
            <a:r>
              <a:rPr lang="pt-BR" dirty="0"/>
              <a:t>:</a:t>
            </a:r>
          </a:p>
          <a:p>
            <a:pPr marL="815975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Identificar os estilos de aprendizagem predominantes no corpo </a:t>
            </a:r>
            <a:r>
              <a:rPr lang="pt-BR" dirty="0" smtClean="0"/>
              <a:t>discente </a:t>
            </a:r>
            <a:r>
              <a:rPr lang="pt-BR" dirty="0"/>
              <a:t>dos cursos;</a:t>
            </a:r>
            <a:endParaRPr lang="pt-BR" sz="1600" dirty="0"/>
          </a:p>
          <a:p>
            <a:pPr marL="815975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Caracterizar as abordagens ao estudo do corpo discente;</a:t>
            </a:r>
            <a:endParaRPr lang="pt-BR" sz="1600" dirty="0"/>
          </a:p>
          <a:p>
            <a:pPr marL="815975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Compreender os níveis de participação </a:t>
            </a:r>
            <a:r>
              <a:rPr lang="pt-BR" i="1" dirty="0"/>
              <a:t>online</a:t>
            </a:r>
            <a:r>
              <a:rPr lang="pt-BR" dirty="0"/>
              <a:t> </a:t>
            </a:r>
            <a:r>
              <a:rPr lang="pt-BR" dirty="0" smtClean="0"/>
              <a:t>nos </a:t>
            </a:r>
            <a:r>
              <a:rPr lang="pt-BR" dirty="0"/>
              <a:t>fóruns de discussão, no sentido de identificar as possíveis relações entre características individuais de aprendizagem e graus de participação; e</a:t>
            </a:r>
            <a:endParaRPr lang="pt-BR" sz="1600" dirty="0"/>
          </a:p>
          <a:p>
            <a:pPr marL="815975" lvl="0" indent="-285750" algn="just">
              <a:buFont typeface="Arial" panose="020B0604020202020204" pitchFamily="34" charset="0"/>
              <a:buChar char="•"/>
            </a:pPr>
            <a:r>
              <a:rPr lang="pt-BR" dirty="0"/>
              <a:t>Identificar possíveis atualizações das estratégias pedagógicas e comunicacionais dos </a:t>
            </a:r>
            <a:r>
              <a:rPr lang="pt-BR" dirty="0" smtClean="0"/>
              <a:t>cursos.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732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Pressupostos </a:t>
            </a:r>
            <a:r>
              <a:rPr lang="pt-B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metodológicos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Investigação mista, com abordagem </a:t>
            </a:r>
            <a:r>
              <a:rPr lang="pt-BR" dirty="0" err="1"/>
              <a:t>quali</a:t>
            </a:r>
            <a:r>
              <a:rPr lang="pt-BR" dirty="0"/>
              <a:t>-quantitativa;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Estudo de caso, no paradigma de estudo de comunidades, que consistem na descrição e compreensão de uma determinada instituição e agrupamento (Aires, 2015; </a:t>
            </a:r>
            <a:r>
              <a:rPr lang="pt-BR" dirty="0" err="1"/>
              <a:t>Stake</a:t>
            </a:r>
            <a:r>
              <a:rPr lang="pt-BR" dirty="0"/>
              <a:t>, 1995; Yin, 2003);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Triangulação de fontes de dados, da teoria e metodológica (</a:t>
            </a:r>
            <a:r>
              <a:rPr lang="pt-BR" dirty="0" err="1"/>
              <a:t>Flick</a:t>
            </a:r>
            <a:r>
              <a:rPr lang="pt-BR" dirty="0"/>
              <a:t>, 2009);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Amostragem estatística, aleatória.</a:t>
            </a:r>
          </a:p>
        </p:txBody>
      </p:sp>
    </p:spTree>
    <p:extLst>
      <p:ext uri="{BB962C8B-B14F-4D97-AF65-F5344CB8AC3E}">
        <p14:creationId xmlns:p14="http://schemas.microsoft.com/office/powerpoint/2010/main" val="19944272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Participantes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Investigação mista, com abordagem </a:t>
            </a:r>
            <a:r>
              <a:rPr lang="pt-BR" dirty="0" err="1" smtClean="0"/>
              <a:t>quali</a:t>
            </a:r>
            <a:r>
              <a:rPr lang="pt-BR" dirty="0" smtClean="0"/>
              <a:t>-quantitativa;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Estudo de caso, no paradigma de estudo de comunidades, que consistem na descrição e compreensão de uma determinada instituição e agrupamento (Aires, 2015; </a:t>
            </a:r>
            <a:r>
              <a:rPr lang="pt-BR" dirty="0" err="1" smtClean="0"/>
              <a:t>Stake</a:t>
            </a:r>
            <a:r>
              <a:rPr lang="pt-BR" dirty="0" smtClean="0"/>
              <a:t>, 1995; Yin, 2003);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Triangulação de fontes de dados, da teoria e metodológica (</a:t>
            </a:r>
            <a:r>
              <a:rPr lang="pt-BR" dirty="0" err="1" smtClean="0"/>
              <a:t>Flick</a:t>
            </a:r>
            <a:r>
              <a:rPr lang="pt-BR" dirty="0" smtClean="0"/>
              <a:t>, 2009);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Amostragem estatística, aleatória.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89" y="1662698"/>
            <a:ext cx="7147774" cy="3385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1833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752331" y="595979"/>
            <a:ext cx="76393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Coleta </a:t>
            </a:r>
            <a:r>
              <a:rPr lang="pt-BR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dados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953037" y="1718084"/>
            <a:ext cx="7237926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A análise documental acerca da interface empírica da pesquisa (Diretrizes da Educação Profissional do Senac; Diretrizes da Rede Nacional de Educação a Distância e: Planos de cursos);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A aplicação de dois questionários; e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Análise de conteúdo das participações </a:t>
            </a:r>
            <a:r>
              <a:rPr lang="pt-BR" i="1" dirty="0"/>
              <a:t>online</a:t>
            </a:r>
            <a:r>
              <a:rPr lang="pt-BR" dirty="0"/>
              <a:t> de alunos no AVA.</a:t>
            </a:r>
          </a:p>
        </p:txBody>
      </p:sp>
    </p:spTree>
    <p:extLst>
      <p:ext uri="{BB962C8B-B14F-4D97-AF65-F5344CB8AC3E}">
        <p14:creationId xmlns:p14="http://schemas.microsoft.com/office/powerpoint/2010/main" val="3375784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</TotalTime>
  <Words>901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Helvetica</vt:lpstr>
      <vt:lpstr>Times New Roman</vt:lpstr>
      <vt:lpstr>Verdana</vt:lpstr>
      <vt:lpstr>Wingdings</vt:lpstr>
      <vt:lpstr>Tema do Office</vt:lpstr>
      <vt:lpstr>1_Personalizar design</vt:lpstr>
      <vt:lpstr>Personalizar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Augusto da Costa</dc:creator>
  <cp:lastModifiedBy>Edwin Giebelen</cp:lastModifiedBy>
  <cp:revision>99</cp:revision>
  <cp:lastPrinted>2017-09-16T21:44:46Z</cp:lastPrinted>
  <dcterms:created xsi:type="dcterms:W3CDTF">2017-01-10T17:35:04Z</dcterms:created>
  <dcterms:modified xsi:type="dcterms:W3CDTF">2017-09-16T21:50:43Z</dcterms:modified>
</cp:coreProperties>
</file>