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672" r:id="rId4"/>
    <p:sldMasterId id="2147483660" r:id="rId5"/>
    <p:sldMasterId id="2147483720" r:id="rId6"/>
  </p:sldMasterIdLst>
  <p:notesMasterIdLst>
    <p:notesMasterId r:id="rId28"/>
  </p:notesMasterIdLst>
  <p:sldIdLst>
    <p:sldId id="256" r:id="rId7"/>
    <p:sldId id="257" r:id="rId8"/>
    <p:sldId id="260" r:id="rId9"/>
    <p:sldId id="261" r:id="rId10"/>
    <p:sldId id="263" r:id="rId11"/>
    <p:sldId id="265" r:id="rId12"/>
    <p:sldId id="264" r:id="rId13"/>
    <p:sldId id="267" r:id="rId14"/>
    <p:sldId id="280" r:id="rId15"/>
    <p:sldId id="281" r:id="rId16"/>
    <p:sldId id="268" r:id="rId17"/>
    <p:sldId id="272" r:id="rId18"/>
    <p:sldId id="270" r:id="rId19"/>
    <p:sldId id="271" r:id="rId20"/>
    <p:sldId id="273" r:id="rId21"/>
    <p:sldId id="274" r:id="rId22"/>
    <p:sldId id="275" r:id="rId23"/>
    <p:sldId id="276" r:id="rId24"/>
    <p:sldId id="282" r:id="rId25"/>
    <p:sldId id="279" r:id="rId26"/>
    <p:sldId id="278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D2EFF7"/>
    <a:srgbClr val="D2DEEF"/>
    <a:srgbClr val="EA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37" autoAdjust="0"/>
  </p:normalViewPr>
  <p:slideViewPr>
    <p:cSldViewPr>
      <p:cViewPr varScale="1">
        <p:scale>
          <a:sx n="79" d="100"/>
          <a:sy n="79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87047-8025-4ABD-B656-0034E9098A7D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1A229-1044-47DF-B351-AF05528A27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347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Prezados congressistas, bom dia.</a:t>
            </a:r>
          </a:p>
          <a:p>
            <a:endParaRPr lang="pt-BR" dirty="0" smtClean="0"/>
          </a:p>
          <a:p>
            <a:r>
              <a:rPr lang="pt-BR" dirty="0" smtClean="0"/>
              <a:t>Meu nome é Marlene,</a:t>
            </a:r>
            <a:r>
              <a:rPr lang="pt-BR" baseline="0" dirty="0" smtClean="0"/>
              <a:t> sou mestranda do Centro de Desenvolvimento do Ensino Superior em Saúde da Universidade Federal de São Paulo (UNIFESP).</a:t>
            </a:r>
          </a:p>
          <a:p>
            <a:r>
              <a:rPr lang="pt-BR" dirty="0" smtClean="0"/>
              <a:t>O trabalho</a:t>
            </a:r>
            <a:r>
              <a:rPr lang="pt-BR" baseline="0" dirty="0" smtClean="0"/>
              <a:t> que vim apresentar foi realizado em conjunto com as Professoras Rita Maria Lino </a:t>
            </a:r>
            <a:r>
              <a:rPr lang="pt-BR" baseline="0" dirty="0" err="1" smtClean="0"/>
              <a:t>Tarcia</a:t>
            </a:r>
            <a:r>
              <a:rPr lang="pt-BR" baseline="0" dirty="0" smtClean="0"/>
              <a:t>, que é professora do Departamento de Informática em Saúde da UNIFESP e Diretora Administrativa Financeira da ABED, Raquel Xavier de Souza Saito da Faculdade Santa Marcelina, Priscila Mina Galati da Associação Saúde da Família e da professora Maria Elisabete Salvador, professora do Departamento de Informática em Saúde da UNIFESP e Hospital São Paulo.</a:t>
            </a:r>
          </a:p>
          <a:p>
            <a:r>
              <a:rPr lang="pt-BR" baseline="0" dirty="0" smtClean="0"/>
              <a:t>E o título do trabalho que será apresentado é: “Cenário das Pesquisas Científicas sobre Educação a Distância da Saúde do Diretório de Grupos de Pesquisa do CNPq”.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1A229-1044-47DF-B351-AF05528A27F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0379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 smtClean="0"/>
          </a:p>
          <a:p>
            <a:r>
              <a:rPr lang="pt-BR" dirty="0" smtClean="0"/>
              <a:t>....</a:t>
            </a:r>
          </a:p>
          <a:p>
            <a:endParaRPr lang="pt-BR" dirty="0" smtClean="0"/>
          </a:p>
          <a:p>
            <a:r>
              <a:rPr lang="pt-BR" dirty="0" smtClean="0"/>
              <a:t>Os dados resultantes dessa busca foram registrados</a:t>
            </a:r>
            <a:r>
              <a:rPr lang="pt-BR" baseline="0" dirty="0" smtClean="0"/>
              <a:t> em planilha </a:t>
            </a:r>
            <a:r>
              <a:rPr lang="pt-BR" baseline="0" dirty="0" err="1" smtClean="0"/>
              <a:t>Excell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1A229-1044-47DF-B351-AF05528A27F2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4439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 smtClean="0"/>
          </a:p>
          <a:p>
            <a:r>
              <a:rPr lang="pt-BR" dirty="0" smtClean="0"/>
              <a:t>Tirar</a:t>
            </a:r>
            <a:r>
              <a:rPr lang="pt-BR" baseline="0" dirty="0" smtClean="0"/>
              <a:t> todos os ;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Os dados resultantes dessa busca foram registrados</a:t>
            </a:r>
            <a:r>
              <a:rPr lang="pt-BR" baseline="0" dirty="0" smtClean="0"/>
              <a:t> em planilha </a:t>
            </a:r>
            <a:r>
              <a:rPr lang="pt-BR" baseline="0" dirty="0" err="1" smtClean="0"/>
              <a:t>Excell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1A229-1044-47DF-B351-AF05528A27F2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25875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 smtClean="0"/>
          </a:p>
          <a:p>
            <a:r>
              <a:rPr lang="pt-BR" sz="1200" dirty="0" smtClean="0"/>
              <a:t>1 grupo apresenta-se como “excluído” na variável situação de atividade do DGP, mas permaneceu no estudo por ser da área da saúde com envolvimento em </a:t>
            </a:r>
            <a:r>
              <a:rPr lang="pt-BR" sz="1200" dirty="0" err="1" smtClean="0"/>
              <a:t>EaD</a:t>
            </a:r>
            <a:r>
              <a:rPr lang="pt-BR" sz="1200" dirty="0" smtClean="0"/>
              <a:t> e permanecido ativo por 9 anos, contribuindo assim para a caracterização dos grupos de pesquisa</a:t>
            </a:r>
            <a:endParaRPr 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1A229-1044-47DF-B351-AF05528A27F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3451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total de 13 grupos de pesquisa com produção científica relacionadas à Saúde e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maioria concentra-se na região sudeste, destacando-se São Paulo com cinco grupos (38%) e Rio Grande do Sul, dois grupos (15%). Conforme Tabela 1 e Figura 1, verificou-se que oito Estados são contemplados com grupos de pesquisas. 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 dados de latitude e longitude possibilitaram a localização no mapa do Brasil das Cidades e Estados nos quais os grupos estão sediados, permitindo visualização da distribuição geográfica da pesquisa em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 área da Saúde no território nacional. </a:t>
            </a:r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1A229-1044-47DF-B351-AF05528A27F2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34264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Destacar com cor diferente os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naisores</a:t>
            </a: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índices </a:t>
            </a:r>
            <a:r>
              <a:rPr lang="pt-B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xxxxx</a:t>
            </a:r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tipo das Instituições as quais estão vinculados os grupos, pode ser observado na Tabela 2, sendo que seis dos 13 grupos estudados (46%) estão vinculados às instituições Públicas Estaduais, seguidos por cinco grupos com vinculação junto às instituições Públicas Federais (38%).</a:t>
            </a:r>
          </a:p>
          <a:p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 grupos de pesquisa se apresentam com tempo de existência variando de um (1) a 14 anos de acordo com o Quadro 2. O grupo que está em situação “excluído” (Quadro 1) encontra-se no estudo com tempo de existência na segunda faixa; ficou ativo por nove anos. </a:t>
            </a:r>
          </a:p>
          <a:p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1A229-1044-47DF-B351-AF05528A27F2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6207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Ressaltar com caixa vermelha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xxxxxx</a:t>
            </a:r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Foi possível observar que os grupos também são compostos por estudantes, técnicos e colaboradores estrangeiros. A pesquisa destacou o tipo de colaborador e sua formação acadêmica. 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Na categoria Pesquisadores, a formação acadêmica distribui-se em 95% (158) com doutorado e mestrado; estudantes e participantes dos grupos de pesquisas, sendo 44% (31) com graduação e técnicos participantes dos grupos de pesquisa com diversos níveis e formação, sendo 36% (9) com especialização, 32% (8) graduação, 12% (3) mestrado, 8% (2) mestrado profissional, 8% (2) extensão universitária, 4% (1) ensino médio, nenhum com doutorado.</a:t>
            </a:r>
          </a:p>
          <a:p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1A229-1044-47DF-B351-AF05528A27F2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54230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Ciencias</a:t>
            </a: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saúde – colocar no titulo</a:t>
            </a:r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Identificou-se total de 262 de participantes nos 13 grupos de pesquisa. A distribuição por categoria pode ser verificada na Tabela 4.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áreas predominantes em Ciências da Saúde estudadas pelos 13 grupos podem ser observadas na Tabela 5, sendo Medicina com 38% representando a maioria, seguida da área Saúde Coletiva com 31%.</a:t>
            </a:r>
          </a:p>
          <a:p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1A229-1044-47DF-B351-AF05528A27F2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832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Unificar a ciências da</a:t>
            </a: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saúde – </a:t>
            </a:r>
            <a:r>
              <a:rPr lang="pt-B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estaá</a:t>
            </a: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poluído  </a:t>
            </a:r>
            <a:r>
              <a:rPr lang="pt-B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xxxxx</a:t>
            </a:r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Foram identificadas 73 linhas de pesquisas cadastradas pelos 13 grupos de pesquisa, distribuídas em sete áreas definidas pelo predominante quantitativo. Quadro 3</a:t>
            </a:r>
          </a:p>
          <a:p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1A229-1044-47DF-B351-AF05528A27F2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07800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Foram identificadas 20 linhas de pesquisas pertencentes a nove grupos, envolvendo Saúde e Educação a Distância. Quadro 6</a:t>
            </a:r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1A229-1044-47DF-B351-AF05528A27F2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6252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Foram identificadas 20 linhas de pesquisas pertencentes a nove grupos, envolvendo Saúde e Educação a Distância. Quadro 6</a:t>
            </a:r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1A229-1044-47DF-B351-AF05528A27F2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3948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Primeiramente faz-se necessário contextualizá-los sobre como surgiu a realização esse trabalho.</a:t>
            </a:r>
          </a:p>
          <a:p>
            <a:r>
              <a:rPr lang="pt-BR" dirty="0" smtClean="0"/>
              <a:t>Esse trabalho faz parte da segunda etapa da</a:t>
            </a:r>
            <a:r>
              <a:rPr lang="pt-BR" baseline="0" dirty="0" smtClean="0"/>
              <a:t> pesquisa iniciada pela professora </a:t>
            </a:r>
            <a:r>
              <a:rPr lang="pt-BR" baseline="0" dirty="0" err="1" smtClean="0"/>
              <a:t>Vani</a:t>
            </a:r>
            <a:r>
              <a:rPr lang="pt-BR" baseline="0" dirty="0" smtClean="0"/>
              <a:t> </a:t>
            </a:r>
            <a:r>
              <a:rPr lang="pt-BR" baseline="0" dirty="0" err="1" smtClean="0"/>
              <a:t>Kenski</a:t>
            </a:r>
            <a:r>
              <a:rPr lang="pt-BR" baseline="0" dirty="0" smtClean="0"/>
              <a:t> e sua equipe sobre “Grupos que pesquisam </a:t>
            </a:r>
            <a:r>
              <a:rPr lang="pt-BR" baseline="0" dirty="0" err="1" smtClean="0"/>
              <a:t>EaD</a:t>
            </a:r>
            <a:r>
              <a:rPr lang="pt-BR" baseline="0" dirty="0" smtClean="0"/>
              <a:t> no Brasil: primeiras aproximações”, que tem como objetivo principal estudar os grupos acadêmicos que pesquisam </a:t>
            </a:r>
            <a:r>
              <a:rPr lang="pt-BR" baseline="0" dirty="0" err="1" smtClean="0"/>
              <a:t>EaD</a:t>
            </a:r>
            <a:r>
              <a:rPr lang="pt-BR" baseline="0" dirty="0" smtClean="0"/>
              <a:t> no Brasil. A </a:t>
            </a:r>
            <a:r>
              <a:rPr lang="pt-BR" baseline="0" dirty="0" err="1" smtClean="0"/>
              <a:t>Profa</a:t>
            </a:r>
            <a:r>
              <a:rPr lang="pt-BR" baseline="0" dirty="0" smtClean="0"/>
              <a:t> </a:t>
            </a:r>
            <a:r>
              <a:rPr lang="pt-BR" baseline="0" dirty="0" err="1" smtClean="0"/>
              <a:t>Vani</a:t>
            </a:r>
            <a:r>
              <a:rPr lang="pt-BR" baseline="0" dirty="0" smtClean="0"/>
              <a:t> </a:t>
            </a:r>
            <a:r>
              <a:rPr lang="pt-BR" baseline="0" dirty="0" err="1" smtClean="0"/>
              <a:t>Kensi</a:t>
            </a:r>
            <a:r>
              <a:rPr lang="pt-BR" baseline="0" dirty="0" smtClean="0"/>
              <a:t> é integrante do Programa de Pós-Graduação em Educação da Universidade de São Paulo e Vice-Presidente da Associação Brasileira de Educação a Distância - ABED atualmente e coordena essa pesquisa.</a:t>
            </a:r>
            <a:endParaRPr lang="pt-BR" dirty="0" smtClean="0"/>
          </a:p>
          <a:p>
            <a:r>
              <a:rPr lang="pt-BR" dirty="0" smtClean="0"/>
              <a:t>Dessa</a:t>
            </a:r>
            <a:r>
              <a:rPr lang="pt-BR" baseline="0" dirty="0" smtClean="0"/>
              <a:t> forma veio o convite para a professora Rita Maria compor um grupo de pesquisadores para atuarem na segunda etapa desse pesquisa maior.</a:t>
            </a:r>
          </a:p>
          <a:p>
            <a:r>
              <a:rPr lang="pt-BR" baseline="0" dirty="0" smtClean="0"/>
              <a:t>E do que se trata essa segunda etapa? Vamos seguindo para o próximo slide.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1A229-1044-47DF-B351-AF05528A27F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4643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1A229-1044-47DF-B351-AF05528A27F2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7194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1A229-1044-47DF-B351-AF05528A27F2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5222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Ainda contextualizando...</a:t>
            </a:r>
            <a:r>
              <a:rPr lang="pt-BR" baseline="0" dirty="0" smtClean="0"/>
              <a:t> devido ser muito abrangente a professora </a:t>
            </a:r>
            <a:r>
              <a:rPr lang="pt-BR" baseline="0" dirty="0" err="1" smtClean="0"/>
              <a:t>Vani</a:t>
            </a:r>
            <a:r>
              <a:rPr lang="pt-BR" baseline="0" dirty="0" smtClean="0"/>
              <a:t> dimensionou a pesquisa em 3 etapas, a saber: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Após</a:t>
            </a:r>
            <a:r>
              <a:rPr lang="pt-BR" baseline="0" dirty="0" smtClean="0"/>
              <a:t> ler cada etapa mencionado no slide, falarei:</a:t>
            </a:r>
          </a:p>
          <a:p>
            <a:endParaRPr lang="pt-BR" baseline="0" dirty="0" smtClean="0"/>
          </a:p>
          <a:p>
            <a:r>
              <a:rPr lang="pt-BR" baseline="0" dirty="0" smtClean="0"/>
              <a:t>Devido a Educação a Distância estar sendo utilizada em diversas áreas do conhecimento como as Ciências exatas, humanas e sociais, Ciências da saúde, etc., a 2ª etapa contará com o auxílio de mais pesquisadores que analisarão isoladamente os grupos das áreas em que possuem formação e experiência de pesquisa.</a:t>
            </a:r>
          </a:p>
          <a:p>
            <a:r>
              <a:rPr lang="pt-BR" baseline="0" dirty="0" smtClean="0"/>
              <a:t>Assim é nesse contexto que o trabalho que vim apresentar se encaixa, ou seja, estudamos os grupos constantes no Diretório de grupos de pesquisa do CNPq na área da </a:t>
            </a:r>
            <a:r>
              <a:rPr lang="pt-BR" b="1" baseline="0" dirty="0" smtClean="0">
                <a:solidFill>
                  <a:srgbClr val="FF0000"/>
                </a:solidFill>
              </a:rPr>
              <a:t>Saúde</a:t>
            </a:r>
            <a:r>
              <a:rPr lang="pt-BR" baseline="0" dirty="0" smtClean="0"/>
              <a:t> </a:t>
            </a:r>
            <a:r>
              <a:rPr lang="pt-BR" b="1" baseline="0" dirty="0" smtClean="0"/>
              <a:t>envolvidos com Educação a Distância</a:t>
            </a:r>
            <a:r>
              <a:rPr lang="pt-BR" baseline="0" dirty="0" smtClean="0"/>
              <a:t>.</a:t>
            </a:r>
          </a:p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1A229-1044-47DF-B351-AF05528A27F2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3975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Ainda contextualizando...</a:t>
            </a:r>
            <a:r>
              <a:rPr lang="pt-BR" baseline="0" dirty="0" smtClean="0"/>
              <a:t> </a:t>
            </a:r>
          </a:p>
          <a:p>
            <a:r>
              <a:rPr lang="pt-BR" baseline="0" dirty="0" smtClean="0"/>
              <a:t>A partir dos resultados da primeira etapa realizada pelo trabalho “Grupos que pesquisam </a:t>
            </a:r>
            <a:r>
              <a:rPr lang="pt-BR" baseline="0" dirty="0" err="1" smtClean="0"/>
              <a:t>EaD</a:t>
            </a:r>
            <a:r>
              <a:rPr lang="pt-BR" baseline="0" dirty="0" smtClean="0"/>
              <a:t> no Brasil: primeiras aproximações” para a área da saúde é que demos a sequência com uma pesquisa mais aprofundada sobre os grupos que pesquisam com Educação a Distância na área da Saúde, mais especificamente.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1A229-1044-47DF-B351-AF05528A27F2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3670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Uma breve introdução</a:t>
            </a:r>
            <a:endParaRPr lang="pt-BR" sz="1200" dirty="0" smtClean="0"/>
          </a:p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1A229-1044-47DF-B351-AF05528A27F2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455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Na</a:t>
            </a:r>
            <a:r>
              <a:rPr lang="pt-BR" sz="1200" baseline="0" dirty="0" smtClean="0"/>
              <a:t> fala eu referencio ... Segundo </a:t>
            </a:r>
            <a:r>
              <a:rPr lang="pt-BR" sz="1200" baseline="0" dirty="0" err="1" smtClean="0"/>
              <a:t>Toffeti</a:t>
            </a:r>
            <a:r>
              <a:rPr lang="pt-BR" sz="1200" baseline="0" dirty="0" smtClean="0"/>
              <a:t> em sua publicação de 2015 a </a:t>
            </a:r>
            <a:r>
              <a:rPr lang="pt-BR" sz="1200" baseline="0" dirty="0" err="1" smtClean="0"/>
              <a:t>ead</a:t>
            </a:r>
            <a:r>
              <a:rPr lang="pt-BR" sz="1200" baseline="0" dirty="0" smtClean="0"/>
              <a:t>.......</a:t>
            </a:r>
            <a:endParaRPr lang="pt-BR" sz="1200" dirty="0" smtClean="0"/>
          </a:p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1A229-1044-47DF-B351-AF05528A27F2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656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Uma breve introdução</a:t>
            </a:r>
            <a:endParaRPr lang="pt-BR" sz="1200" dirty="0" smtClean="0"/>
          </a:p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1A229-1044-47DF-B351-AF05528A27F2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627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 smtClean="0"/>
          </a:p>
          <a:p>
            <a:r>
              <a:rPr lang="pt-BR" dirty="0" smtClean="0"/>
              <a:t>....</a:t>
            </a:r>
          </a:p>
          <a:p>
            <a:endParaRPr lang="pt-BR" dirty="0" smtClean="0"/>
          </a:p>
          <a:p>
            <a:r>
              <a:rPr lang="pt-BR" dirty="0" smtClean="0"/>
              <a:t>Os dados resultantes dessa busca foram registrados</a:t>
            </a:r>
            <a:r>
              <a:rPr lang="pt-BR" baseline="0" dirty="0" smtClean="0"/>
              <a:t> em planilha </a:t>
            </a:r>
            <a:r>
              <a:rPr lang="pt-BR" baseline="0" dirty="0" err="1" smtClean="0"/>
              <a:t>Excell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1A229-1044-47DF-B351-AF05528A27F2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436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 smtClean="0"/>
          </a:p>
          <a:p>
            <a:r>
              <a:rPr lang="pt-BR" dirty="0" smtClean="0"/>
              <a:t>....</a:t>
            </a:r>
          </a:p>
          <a:p>
            <a:endParaRPr lang="pt-BR" dirty="0" smtClean="0"/>
          </a:p>
          <a:p>
            <a:r>
              <a:rPr lang="pt-BR" dirty="0" smtClean="0"/>
              <a:t>Os dados resultantes dessa busca foram registrados</a:t>
            </a:r>
            <a:r>
              <a:rPr lang="pt-BR" baseline="0" dirty="0" smtClean="0"/>
              <a:t> em planilha </a:t>
            </a:r>
            <a:r>
              <a:rPr lang="pt-BR" baseline="0" dirty="0" err="1" smtClean="0"/>
              <a:t>Excell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1A229-1044-47DF-B351-AF05528A27F2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954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F90D-D279-4E55-85B7-F023363BF703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D3E-A483-4176-ADB8-136D46FD5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42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F90D-D279-4E55-85B7-F023363BF703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D3E-A483-4176-ADB8-136D46FD5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13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F90D-D279-4E55-85B7-F023363BF703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D3E-A483-4176-ADB8-136D46FD5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7311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8DEE-ECB1-430D-B277-63597DAF42C9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CA47-4FE2-495E-A780-43FA20A7C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557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8DEE-ECB1-430D-B277-63597DAF42C9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CA47-4FE2-495E-A780-43FA20A7C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8219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8DEE-ECB1-430D-B277-63597DAF42C9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CA47-4FE2-495E-A780-43FA20A7C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2199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8DEE-ECB1-430D-B277-63597DAF42C9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CA47-4FE2-495E-A780-43FA20A7C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3199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8DEE-ECB1-430D-B277-63597DAF42C9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CA47-4FE2-495E-A780-43FA20A7C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2832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8DEE-ECB1-430D-B277-63597DAF42C9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CA47-4FE2-495E-A780-43FA20A7C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225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8DEE-ECB1-430D-B277-63597DAF42C9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CA47-4FE2-495E-A780-43FA20A7C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54889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8DEE-ECB1-430D-B277-63597DAF42C9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CA47-4FE2-495E-A780-43FA20A7C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75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F90D-D279-4E55-85B7-F023363BF703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D3E-A483-4176-ADB8-136D46FD5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117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8DEE-ECB1-430D-B277-63597DAF42C9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CA47-4FE2-495E-A780-43FA20A7C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0475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8DEE-ECB1-430D-B277-63597DAF42C9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CA47-4FE2-495E-A780-43FA20A7C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0920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8DEE-ECB1-430D-B277-63597DAF42C9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CA47-4FE2-495E-A780-43FA20A7C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5912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2E2D-93AB-4A05-91C2-CD6291C56EAB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6B26-300C-4216-A049-AB7212B321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4695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2E2D-93AB-4A05-91C2-CD6291C56EAB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6B26-300C-4216-A049-AB7212B321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99027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2E2D-93AB-4A05-91C2-CD6291C56EAB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6B26-300C-4216-A049-AB7212B321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6774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2E2D-93AB-4A05-91C2-CD6291C56EAB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6B26-300C-4216-A049-AB7212B321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6953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2E2D-93AB-4A05-91C2-CD6291C56EAB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6B26-300C-4216-A049-AB7212B321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5813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2E2D-93AB-4A05-91C2-CD6291C56EAB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6B26-300C-4216-A049-AB7212B321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01528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2E2D-93AB-4A05-91C2-CD6291C56EAB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6B26-300C-4216-A049-AB7212B321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524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F90D-D279-4E55-85B7-F023363BF703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D3E-A483-4176-ADB8-136D46FD5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7818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2E2D-93AB-4A05-91C2-CD6291C56EAB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6B26-300C-4216-A049-AB7212B321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25405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2E2D-93AB-4A05-91C2-CD6291C56EAB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6B26-300C-4216-A049-AB7212B321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8403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2E2D-93AB-4A05-91C2-CD6291C56EAB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6B26-300C-4216-A049-AB7212B321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40715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2E2D-93AB-4A05-91C2-CD6291C56EAB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6B26-300C-4216-A049-AB7212B321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0572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B0B5DA-6A71-4FB0-B0B5-913F707D8408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8DF43FD-CF2F-4F6C-9509-ECDD6328C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9638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B0B5DA-6A71-4FB0-B0B5-913F707D8408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8DF43FD-CF2F-4F6C-9509-ECDD6328C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2168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B0B5DA-6A71-4FB0-B0B5-913F707D8408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8DF43FD-CF2F-4F6C-9509-ECDD6328C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4663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B0B5DA-6A71-4FB0-B0B5-913F707D8408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8DF43FD-CF2F-4F6C-9509-ECDD6328C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15135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B0B5DA-6A71-4FB0-B0B5-913F707D8408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8DF43FD-CF2F-4F6C-9509-ECDD6328C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6006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B0B5DA-6A71-4FB0-B0B5-913F707D8408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8DF43FD-CF2F-4F6C-9509-ECDD6328C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45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F90D-D279-4E55-85B7-F023363BF703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D3E-A483-4176-ADB8-136D46FD5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17862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B0B5DA-6A71-4FB0-B0B5-913F707D8408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8DF43FD-CF2F-4F6C-9509-ECDD6328C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6404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B0B5DA-6A71-4FB0-B0B5-913F707D8408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8DF43FD-CF2F-4F6C-9509-ECDD6328C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8196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B0B5DA-6A71-4FB0-B0B5-913F707D8408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8DF43FD-CF2F-4F6C-9509-ECDD6328C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1963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B0B5DA-6A71-4FB0-B0B5-913F707D8408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8DF43FD-CF2F-4F6C-9509-ECDD6328C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19454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B0B5DA-6A71-4FB0-B0B5-913F707D8408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8DF43FD-CF2F-4F6C-9509-ECDD6328C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535425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7B7E7B8-0D72-4CCC-BF92-2FA5AC7C3D2B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BD80D3-853F-431F-9537-790CA2C606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365715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7B7E7B8-0D72-4CCC-BF92-2FA5AC7C3D2B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BD80D3-853F-431F-9537-790CA2C606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155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7B7E7B8-0D72-4CCC-BF92-2FA5AC7C3D2B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BD80D3-853F-431F-9537-790CA2C606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938452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7B7E7B8-0D72-4CCC-BF92-2FA5AC7C3D2B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BD80D3-853F-431F-9537-790CA2C606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7715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7B7E7B8-0D72-4CCC-BF92-2FA5AC7C3D2B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BD80D3-853F-431F-9537-790CA2C606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91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F90D-D279-4E55-85B7-F023363BF703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D3E-A483-4176-ADB8-136D46FD5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70766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7B7E7B8-0D72-4CCC-BF92-2FA5AC7C3D2B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BD80D3-853F-431F-9537-790CA2C606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2191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7B7E7B8-0D72-4CCC-BF92-2FA5AC7C3D2B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BD80D3-853F-431F-9537-790CA2C606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64660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7B7E7B8-0D72-4CCC-BF92-2FA5AC7C3D2B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BD80D3-853F-431F-9537-790CA2C606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4655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7B7E7B8-0D72-4CCC-BF92-2FA5AC7C3D2B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BD80D3-853F-431F-9537-790CA2C606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548529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7B7E7B8-0D72-4CCC-BF92-2FA5AC7C3D2B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BD80D3-853F-431F-9537-790CA2C606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1278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7B7E7B8-0D72-4CCC-BF92-2FA5AC7C3D2B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BD80D3-853F-431F-9537-790CA2C606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68225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B0B5DA-6A71-4FB0-B0B5-913F707D8408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8DF43FD-CF2F-4F6C-9509-ECDD6328C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6470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B0B5DA-6A71-4FB0-B0B5-913F707D8408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8DF43FD-CF2F-4F6C-9509-ECDD6328C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495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B0B5DA-6A71-4FB0-B0B5-913F707D8408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8DF43FD-CF2F-4F6C-9509-ECDD6328C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984036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B0B5DA-6A71-4FB0-B0B5-913F707D8408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8DF43FD-CF2F-4F6C-9509-ECDD6328C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251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F90D-D279-4E55-85B7-F023363BF703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D3E-A483-4176-ADB8-136D46FD5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66332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B0B5DA-6A71-4FB0-B0B5-913F707D8408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8DF43FD-CF2F-4F6C-9509-ECDD6328C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55360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B0B5DA-6A71-4FB0-B0B5-913F707D8408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8DF43FD-CF2F-4F6C-9509-ECDD6328C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231554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B0B5DA-6A71-4FB0-B0B5-913F707D8408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8DF43FD-CF2F-4F6C-9509-ECDD6328C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30220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B0B5DA-6A71-4FB0-B0B5-913F707D8408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8DF43FD-CF2F-4F6C-9509-ECDD6328C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23499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B0B5DA-6A71-4FB0-B0B5-913F707D8408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8DF43FD-CF2F-4F6C-9509-ECDD6328C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9888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B0B5DA-6A71-4FB0-B0B5-913F707D8408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8DF43FD-CF2F-4F6C-9509-ECDD6328C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572800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B0B5DA-6A71-4FB0-B0B5-913F707D8408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8DF43FD-CF2F-4F6C-9509-ECDD6328C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20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F90D-D279-4E55-85B7-F023363BF703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D3E-A483-4176-ADB8-136D46FD5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45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F90D-D279-4E55-85B7-F023363BF703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D3E-A483-4176-ADB8-136D46FD5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203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F90D-D279-4E55-85B7-F023363BF703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D3E-A483-4176-ADB8-136D46FD5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20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4F90D-D279-4E55-85B7-F023363BF703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3BD3E-A483-4176-ADB8-136D46FD5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825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E8DEE-ECB1-430D-B277-63597DAF42C9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DCA47-4FE2-495E-A780-43FA20A7C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985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52E2D-93AB-4A05-91C2-CD6291C56EAB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A6B26-300C-4216-A049-AB7212B321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77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76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038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72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3.png"/><Relationship Id="rId4" Type="http://schemas.openxmlformats.org/officeDocument/2006/relationships/hyperlink" Target="http://dgp.cnpq.br/dgp/faces/consulta/consulta_parametrizada.js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3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2.png"/><Relationship Id="rId4" Type="http://schemas.openxmlformats.org/officeDocument/2006/relationships/hyperlink" Target="http://dgp.cnpq.br/dgp/faces/consulta/consulta_parametrizada.js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11560" y="2060848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Cenário das Pesquisas </a:t>
            </a:r>
            <a:r>
              <a:rPr lang="pt-BR" sz="2800" b="1" dirty="0"/>
              <a:t>C</a:t>
            </a:r>
            <a:r>
              <a:rPr lang="pt-BR" sz="2800" b="1" dirty="0" smtClean="0"/>
              <a:t>ientíficas sobre Educação a Distância na Área da Saúde do Diretório de Grupos de Pesquisa do CNPq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97614" y="4379128"/>
            <a:ext cx="73088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Profa. Dra. Rita </a:t>
            </a:r>
            <a:r>
              <a:rPr lang="pt-BR" dirty="0" smtClean="0"/>
              <a:t>Maria Lino </a:t>
            </a:r>
            <a:r>
              <a:rPr lang="pt-BR" dirty="0" err="1" smtClean="0"/>
              <a:t>Tarcia</a:t>
            </a:r>
            <a:r>
              <a:rPr lang="pt-BR" dirty="0" smtClean="0"/>
              <a:t> – ABED/UNIFESP</a:t>
            </a:r>
          </a:p>
          <a:p>
            <a:pPr algn="ctr"/>
            <a:r>
              <a:rPr lang="pt-BR" dirty="0" smtClean="0"/>
              <a:t>Profa. Marlene </a:t>
            </a:r>
            <a:r>
              <a:rPr lang="pt-BR" dirty="0" smtClean="0"/>
              <a:t>Sakumoto Akiyama – CEDESS/UNIFESP</a:t>
            </a:r>
          </a:p>
          <a:p>
            <a:pPr algn="ctr"/>
            <a:r>
              <a:rPr lang="pt-BR" dirty="0" smtClean="0"/>
              <a:t>Profa. Dra. Raquel </a:t>
            </a:r>
            <a:r>
              <a:rPr lang="pt-BR" dirty="0" smtClean="0"/>
              <a:t>Xavier de Souza Saito – Faculdade Santa Marcelina/SP</a:t>
            </a:r>
          </a:p>
          <a:p>
            <a:pPr algn="ctr"/>
            <a:r>
              <a:rPr lang="pt-BR" dirty="0"/>
              <a:t>Profa. Dra. Maria Elisabete Salvador – UNIFESP/Hospital São Paulo</a:t>
            </a:r>
          </a:p>
          <a:p>
            <a:pPr algn="ctr"/>
            <a:r>
              <a:rPr lang="pt-BR" dirty="0" smtClean="0"/>
              <a:t>Profa. Ms. Priscila </a:t>
            </a:r>
            <a:r>
              <a:rPr lang="pt-BR" dirty="0" smtClean="0"/>
              <a:t>Mina Galati </a:t>
            </a:r>
            <a:r>
              <a:rPr lang="pt-BR" dirty="0" smtClean="0"/>
              <a:t>– Apoiadora Institucional/COSEMS/SP</a:t>
            </a:r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23928" y="6168518"/>
            <a:ext cx="16561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/>
              <a:t>Foz do Iguaçu-PR</a:t>
            </a:r>
          </a:p>
          <a:p>
            <a:pPr algn="ctr"/>
            <a:r>
              <a:rPr lang="pt-BR" sz="1500" dirty="0" smtClean="0"/>
              <a:t>2017</a:t>
            </a:r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23528" y="1369557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Métodos</a:t>
            </a:r>
            <a:endParaRPr lang="pt-BR" sz="2800" dirty="0"/>
          </a:p>
        </p:txBody>
      </p:sp>
      <p:sp>
        <p:nvSpPr>
          <p:cNvPr id="3" name="Retângulo 2"/>
          <p:cNvSpPr/>
          <p:nvPr/>
        </p:nvSpPr>
        <p:spPr>
          <a:xfrm>
            <a:off x="3131840" y="6514346"/>
            <a:ext cx="70268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u="sng" dirty="0" smtClean="0">
                <a:solidFill>
                  <a:srgbClr val="0000FF"/>
                </a:solidFill>
                <a:latin typeface="Cambria" panose="02040503050406030204" pitchFamily="18" charset="0"/>
                <a:ea typeface="MS Mincho"/>
                <a:cs typeface="Times New Roman" panose="02020603050405020304" pitchFamily="18" charset="0"/>
                <a:hlinkClick r:id="rId4"/>
              </a:rPr>
              <a:t>Fonte: http</a:t>
            </a:r>
            <a:r>
              <a:rPr lang="pt-BR" sz="1400" u="sng" dirty="0">
                <a:solidFill>
                  <a:srgbClr val="0000FF"/>
                </a:solidFill>
                <a:latin typeface="Cambria" panose="02040503050406030204" pitchFamily="18" charset="0"/>
                <a:ea typeface="MS Mincho"/>
                <a:cs typeface="Times New Roman" panose="02020603050405020304" pitchFamily="18" charset="0"/>
                <a:hlinkClick r:id="rId4"/>
              </a:rPr>
              <a:t>://</a:t>
            </a:r>
            <a:r>
              <a:rPr lang="pt-BR" sz="1400" u="sng" dirty="0" smtClean="0">
                <a:solidFill>
                  <a:srgbClr val="0000FF"/>
                </a:solidFill>
                <a:latin typeface="Cambria" panose="02040503050406030204" pitchFamily="18" charset="0"/>
                <a:ea typeface="MS Mincho"/>
                <a:cs typeface="Times New Roman" panose="02020603050405020304" pitchFamily="18" charset="0"/>
                <a:hlinkClick r:id="rId4"/>
              </a:rPr>
              <a:t>dgp.cnpq.br/dgp/faces/consulta/consulta_parametrizada.jsf</a:t>
            </a:r>
            <a:endParaRPr lang="pt-BR" sz="1400" dirty="0"/>
          </a:p>
        </p:txBody>
      </p:sp>
      <p:sp>
        <p:nvSpPr>
          <p:cNvPr id="4" name="Retângulo 3"/>
          <p:cNvSpPr/>
          <p:nvPr/>
        </p:nvSpPr>
        <p:spPr>
          <a:xfrm>
            <a:off x="194538" y="1916016"/>
            <a:ext cx="80750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anose="020B0604020202020204" pitchFamily="34" charset="0"/>
                <a:ea typeface="MS Mincho"/>
              </a:rPr>
              <a:t>Resultado da consulta ao DGP - CNPq</a:t>
            </a:r>
            <a:endParaRPr lang="pt-BR" sz="140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064" y="2290219"/>
            <a:ext cx="8726034" cy="334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30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23528" y="1369557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Métodos</a:t>
            </a:r>
            <a:endParaRPr lang="pt-BR" sz="28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48674" y="2060848"/>
            <a:ext cx="434776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Dados coletados (variáveis):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Ano de formação do grupo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D</a:t>
            </a:r>
            <a:r>
              <a:rPr lang="pt-BR" sz="2000" dirty="0" smtClean="0"/>
              <a:t>ata da última atualização de dados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E</a:t>
            </a:r>
            <a:r>
              <a:rPr lang="pt-BR" sz="2000" dirty="0" smtClean="0"/>
              <a:t>ndereço eletrônico do líder e do grupo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G</a:t>
            </a:r>
            <a:r>
              <a:rPr lang="pt-BR" sz="2000" dirty="0" smtClean="0"/>
              <a:t>ênero do líder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Cidade e UF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Repercussões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Redes de pesquisa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Linhas de pesquisa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Quantidade de cada categoria de participantes do grupo</a:t>
            </a:r>
          </a:p>
          <a:p>
            <a:pPr marL="342900" indent="-342900">
              <a:buFontTx/>
              <a:buChar char="-"/>
            </a:pPr>
            <a:endParaRPr lang="pt-BR" sz="2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945424" y="2308883"/>
            <a:ext cx="39604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Instituições parceiras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Vínculo da </a:t>
            </a:r>
            <a:r>
              <a:rPr lang="pt-BR" sz="2000" dirty="0" smtClean="0"/>
              <a:t>instituição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Situação atual do grupo de </a:t>
            </a:r>
            <a:r>
              <a:rPr lang="pt-BR" sz="2000" dirty="0" smtClean="0"/>
              <a:t>pesquisa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Formação acadêmica dos </a:t>
            </a:r>
            <a:r>
              <a:rPr lang="pt-BR" sz="2000" dirty="0" smtClean="0"/>
              <a:t>participantes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Área </a:t>
            </a:r>
            <a:r>
              <a:rPr lang="pt-BR" sz="2000" dirty="0" smtClean="0"/>
              <a:t>predominante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Latitude e longitude de localização no território </a:t>
            </a:r>
            <a:r>
              <a:rPr lang="pt-BR" sz="2000" dirty="0" smtClean="0"/>
              <a:t>nacional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Tx/>
              <a:buChar char="-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91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353585" y="1346318"/>
            <a:ext cx="88204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Métodos - Critérios de Inclusão e Exclusão</a:t>
            </a:r>
          </a:p>
          <a:p>
            <a:endParaRPr lang="pt-BR" sz="2000" dirty="0"/>
          </a:p>
          <a:p>
            <a:r>
              <a:rPr lang="pt-BR" sz="2000" dirty="0" smtClean="0"/>
              <a:t>1 - Análise da variável </a:t>
            </a:r>
            <a:r>
              <a:rPr lang="pt-BR" sz="2000" b="1" dirty="0" smtClean="0"/>
              <a:t>Área </a:t>
            </a:r>
            <a:r>
              <a:rPr lang="pt-BR" sz="2000" b="1" dirty="0"/>
              <a:t>P</a:t>
            </a:r>
            <a:r>
              <a:rPr lang="pt-BR" sz="2000" b="1" dirty="0" smtClean="0"/>
              <a:t>redominante</a:t>
            </a:r>
            <a:r>
              <a:rPr lang="pt-BR" sz="2000" dirty="0" smtClean="0"/>
              <a:t>: Ciências da Saúde, Medicina, Enfermagem, Saúde Coletiva e Odontologia.</a:t>
            </a:r>
          </a:p>
          <a:p>
            <a:endParaRPr lang="pt-BR" sz="2000" dirty="0" smtClean="0"/>
          </a:p>
          <a:p>
            <a:r>
              <a:rPr lang="pt-BR" sz="2000" dirty="0" smtClean="0"/>
              <a:t>2 – Análise das variáveis </a:t>
            </a:r>
            <a:r>
              <a:rPr lang="pt-BR" sz="2000" b="1" dirty="0" smtClean="0"/>
              <a:t>Linhas de Pesquisas</a:t>
            </a:r>
            <a:r>
              <a:rPr lang="pt-BR" sz="2000" dirty="0" smtClean="0"/>
              <a:t> e </a:t>
            </a:r>
            <a:r>
              <a:rPr lang="pt-BR" sz="2000" b="1" dirty="0" smtClean="0"/>
              <a:t>Repercussões </a:t>
            </a:r>
            <a:r>
              <a:rPr lang="pt-BR" sz="2000" dirty="0" smtClean="0"/>
              <a:t>relacionadas  com as áreas Ciências da Saúde e a </a:t>
            </a:r>
            <a:r>
              <a:rPr lang="pt-BR" sz="2000" dirty="0" err="1" smtClean="0"/>
              <a:t>EaD</a:t>
            </a:r>
            <a:r>
              <a:rPr lang="pt-BR" sz="2000" dirty="0" smtClean="0"/>
              <a:t>, com as palavras-chaves: </a:t>
            </a:r>
            <a:r>
              <a:rPr lang="pt-BR" sz="2000" dirty="0" err="1" smtClean="0"/>
              <a:t>EaD</a:t>
            </a:r>
            <a:r>
              <a:rPr lang="pt-BR" sz="2000" dirty="0" smtClean="0"/>
              <a:t>, educação virtual, educação não presencial, educação a distância. </a:t>
            </a:r>
          </a:p>
          <a:p>
            <a:endParaRPr lang="pt-BR" sz="2000" dirty="0"/>
          </a:p>
          <a:p>
            <a:r>
              <a:rPr lang="pt-BR" sz="2000" b="1" dirty="0" smtClean="0"/>
              <a:t>Universo deste estudo: 13 grupos</a:t>
            </a:r>
            <a:endParaRPr lang="pt-BR" sz="2000" b="1" dirty="0" smtClean="0"/>
          </a:p>
          <a:p>
            <a:endParaRPr lang="pt-BR" sz="2000" dirty="0"/>
          </a:p>
          <a:p>
            <a:r>
              <a:rPr lang="pt-BR" sz="2000" dirty="0" err="1" smtClean="0"/>
              <a:t>Obs</a:t>
            </a:r>
            <a:r>
              <a:rPr lang="pt-BR" sz="2000" dirty="0" smtClean="0"/>
              <a:t>: 1 grupo está  excluído no DGP, mas permaneceu no estudo por ser da área da saúde com envolvimento em </a:t>
            </a:r>
            <a:r>
              <a:rPr lang="pt-BR" sz="2000" dirty="0" err="1" smtClean="0"/>
              <a:t>EaD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0852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23528" y="1369557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Resultados: Grupos de pesquisa em Saúde e </a:t>
            </a:r>
            <a:r>
              <a:rPr lang="pt-BR" sz="2800" dirty="0" err="1" smtClean="0"/>
              <a:t>EaD</a:t>
            </a:r>
            <a:endParaRPr lang="pt-BR" sz="2800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791835"/>
              </p:ext>
            </p:extLst>
          </p:nvPr>
        </p:nvGraphicFramePr>
        <p:xfrm>
          <a:off x="5076056" y="2066204"/>
          <a:ext cx="3391610" cy="3414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Imagem de Bitmap" r:id="rId5" imgW="4086795" imgH="4105848" progId="Paint.Picture">
                  <p:embed/>
                </p:oleObj>
              </mc:Choice>
              <mc:Fallback>
                <p:oleObj name="Imagem de Bitmap" r:id="rId5" imgW="4086795" imgH="4105848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066204"/>
                        <a:ext cx="3391610" cy="34145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323528" y="1984559"/>
            <a:ext cx="4284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Distribuição dos grupos de pesquisa nos Estados da União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076056" y="5733256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Localização geográfica dos grupos de pesquisa nos Estados da União.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456" y="2570271"/>
            <a:ext cx="4104456" cy="336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67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01931"/>
              </p:ext>
            </p:extLst>
          </p:nvPr>
        </p:nvGraphicFramePr>
        <p:xfrm>
          <a:off x="4718961" y="2366089"/>
          <a:ext cx="3285187" cy="17972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0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9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Tempo de existência em anos</a:t>
                      </a:r>
                      <a:endParaRPr lang="pt-BR" sz="1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Número</a:t>
                      </a:r>
                      <a:endParaRPr lang="pt-BR" sz="14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01 - 05</a:t>
                      </a:r>
                      <a:endParaRPr lang="pt-BR" sz="14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</a:t>
                      </a:r>
                      <a:endParaRPr lang="pt-BR" sz="14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06 - 10</a:t>
                      </a:r>
                      <a:endParaRPr lang="pt-BR" sz="14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5</a:t>
                      </a:r>
                      <a:endParaRPr lang="pt-BR" sz="14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11 - 15</a:t>
                      </a:r>
                      <a:endParaRPr lang="pt-BR" sz="1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</a:t>
                      </a:r>
                      <a:endParaRPr lang="pt-BR" sz="14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Total Geral</a:t>
                      </a:r>
                      <a:endParaRPr lang="pt-BR" sz="14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13</a:t>
                      </a:r>
                      <a:endParaRPr lang="pt-BR" sz="1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67544" y="199765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Vínculo dos grupos com as Instituições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608004" y="1997658"/>
            <a:ext cx="3708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Tempo de existência dos grupos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23528" y="1369557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Resultados: Grupos de pesquisa em Saúde e </a:t>
            </a:r>
            <a:r>
              <a:rPr lang="pt-BR" sz="2800" dirty="0" err="1" smtClean="0"/>
              <a:t>EaD</a:t>
            </a:r>
            <a:endParaRPr lang="pt-BR" sz="28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2381545"/>
            <a:ext cx="336232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24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06388" y="1956653"/>
            <a:ext cx="6785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Composição dos grupos de pesquisa e suas formações acadêmicas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323528" y="1369557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Resultados: Grupos de pesquisa em Saúde e </a:t>
            </a:r>
            <a:r>
              <a:rPr lang="pt-BR" sz="2800" dirty="0" err="1" smtClean="0"/>
              <a:t>EaD</a:t>
            </a:r>
            <a:endParaRPr lang="pt-BR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388" y="2503112"/>
            <a:ext cx="84010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0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30982" y="2248843"/>
            <a:ext cx="3392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Total de colaboradores nos grupos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23528" y="1369557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Resultados: Grupos de pesquisa em Saúde e </a:t>
            </a:r>
            <a:r>
              <a:rPr lang="pt-BR" sz="2800" dirty="0" err="1" smtClean="0"/>
              <a:t>EaD</a:t>
            </a:r>
            <a:endParaRPr lang="pt-BR" sz="28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4427984" y="2248843"/>
            <a:ext cx="471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Áreas </a:t>
            </a:r>
            <a:r>
              <a:rPr lang="pt-BR" dirty="0" smtClean="0"/>
              <a:t>predominantes </a:t>
            </a:r>
            <a:r>
              <a:rPr lang="pt-BR" dirty="0" smtClean="0"/>
              <a:t>estudadas pelos grupos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7984" y="2699646"/>
            <a:ext cx="4180954" cy="254629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982" y="2699646"/>
            <a:ext cx="344805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52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691680" y="241356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Área predominante pelo quantitativo de linhas de pesquisa por grupo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23528" y="1369557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Resultados: Grupos de pesquisa em Saúde e </a:t>
            </a:r>
            <a:r>
              <a:rPr lang="pt-BR" sz="2800" dirty="0" err="1" smtClean="0"/>
              <a:t>EaD</a:t>
            </a:r>
            <a:endParaRPr lang="pt-BR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679" y="2924944"/>
            <a:ext cx="5803673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63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868144" y="184482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73 Linhas </a:t>
            </a:r>
            <a:r>
              <a:rPr lang="pt-BR" dirty="0" smtClean="0"/>
              <a:t>de pesquisas </a:t>
            </a:r>
            <a:r>
              <a:rPr lang="pt-BR" dirty="0" smtClean="0"/>
              <a:t>dos 13 grupos relacionados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731747"/>
              </p:ext>
            </p:extLst>
          </p:nvPr>
        </p:nvGraphicFramePr>
        <p:xfrm>
          <a:off x="611560" y="1556792"/>
          <a:ext cx="5112568" cy="5184572"/>
        </p:xfrm>
        <a:graphic>
          <a:graphicData uri="http://schemas.openxmlformats.org/drawingml/2006/table">
            <a:tbl>
              <a:tblPr/>
              <a:tblGrid>
                <a:gridCol w="2556284">
                  <a:extLst>
                    <a:ext uri="{9D8B030D-6E8A-4147-A177-3AD203B41FA5}">
                      <a16:colId xmlns:a16="http://schemas.microsoft.com/office/drawing/2014/main" val="2363807084"/>
                    </a:ext>
                  </a:extLst>
                </a:gridCol>
                <a:gridCol w="2556284">
                  <a:extLst>
                    <a:ext uri="{9D8B030D-6E8A-4147-A177-3AD203B41FA5}">
                      <a16:colId xmlns:a16="http://schemas.microsoft.com/office/drawing/2014/main" val="2509296233"/>
                    </a:ext>
                  </a:extLst>
                </a:gridCol>
              </a:tblGrid>
              <a:tr h="18839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Linhas de pesquisa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594799"/>
                  </a:ext>
                </a:extLst>
              </a:tr>
              <a:tr h="129929">
                <a:tc rowSpan="8"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Comunicação, Saúde e Educação</a:t>
                      </a:r>
                    </a:p>
                  </a:txBody>
                  <a:tcPr marL="5765" marR="5765" marT="5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Educação e Comunicação em Saúde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891250"/>
                  </a:ext>
                </a:extLst>
              </a:tr>
              <a:tr h="1299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Educação e Vigilância em Saúde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752738"/>
                  </a:ext>
                </a:extLst>
              </a:tr>
              <a:tr h="1299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Educação Interprofissional em Saúde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698988"/>
                  </a:ext>
                </a:extLst>
              </a:tr>
              <a:tr h="1299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Educação à distância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0272270"/>
                  </a:ext>
                </a:extLst>
              </a:tr>
              <a:tr h="1299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Formação Continuada na Educação Superior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644707"/>
                  </a:ext>
                </a:extLst>
              </a:tr>
              <a:tr h="1299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Formação de Recursos Humanos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869688"/>
                  </a:ext>
                </a:extLst>
              </a:tr>
              <a:tr h="1299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Inovações na Educação Superior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7497870"/>
                  </a:ext>
                </a:extLst>
              </a:tr>
              <a:tr h="2469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Novas Tecnologias em Informação e Comunicação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266446"/>
                  </a:ext>
                </a:extLst>
              </a:tr>
              <a:tr h="246932">
                <a:tc rowSpan="2"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Envelhecimento e Educação a Distância</a:t>
                      </a:r>
                    </a:p>
                  </a:txBody>
                  <a:tcPr marL="5765" marR="5765" marT="5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Aspectos sócio-psico-culturais do envelhecimento.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298592"/>
                  </a:ext>
                </a:extLst>
              </a:tr>
              <a:tr h="1364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822543"/>
                  </a:ext>
                </a:extLst>
              </a:tr>
              <a:tr h="246932">
                <a:tc rowSpan="4"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GEPES: Grupo de Estudos e Pesquisas em Educação e Saúde</a:t>
                      </a:r>
                    </a:p>
                  </a:txBody>
                  <a:tcPr marL="5765" marR="5765" marT="5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Desenvolvimento e apropriação tecnológica na Educação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98246"/>
                  </a:ext>
                </a:extLst>
              </a:tr>
              <a:tr h="1299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Investigações no campo da educação e saúde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809243"/>
                  </a:ext>
                </a:extLst>
              </a:tr>
              <a:tr h="1299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Teorias, métodos e modalidades educacionais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92842"/>
                  </a:ext>
                </a:extLst>
              </a:tr>
              <a:tr h="1299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Vigilância Sanitária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043548"/>
                  </a:ext>
                </a:extLst>
              </a:tr>
              <a:tr h="129929">
                <a:tc rowSpan="4"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GESETe - Grupo de Estudos em Saúde, Educação e Tecnologia</a:t>
                      </a:r>
                    </a:p>
                  </a:txBody>
                  <a:tcPr marL="5765" marR="5765" marT="5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Educação e Formação em Saúde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128086"/>
                  </a:ext>
                </a:extLst>
              </a:tr>
              <a:tr h="1299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Epidemiologia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679969"/>
                  </a:ext>
                </a:extLst>
              </a:tr>
              <a:tr h="1299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Informática em Saúde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575055"/>
                  </a:ext>
                </a:extLst>
              </a:tr>
              <a:tr h="1299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Saúde Coletiva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807713"/>
                  </a:ext>
                </a:extLst>
              </a:tr>
              <a:tr h="259859">
                <a:tc rowSpan="12"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de Estudos, Pesquisa e Inovação em Informática Biomédica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Avaliação em EaD em Saúde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630392"/>
                  </a:ext>
                </a:extLst>
              </a:tr>
              <a:tr h="2469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Competências Informacionais e Situações de Aprendizagem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122267"/>
                  </a:ext>
                </a:extLst>
              </a:tr>
              <a:tr h="1299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Ensino a Distância (EAD) em Saúde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729260"/>
                  </a:ext>
                </a:extLst>
              </a:tr>
              <a:tr h="2469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Ensino de Telemedicina e Teleinformática em Saúde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356292"/>
                  </a:ext>
                </a:extLst>
              </a:tr>
              <a:tr h="25985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Games e Gamificação em Educação em Saúde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648225"/>
                  </a:ext>
                </a:extLst>
              </a:tr>
              <a:tr h="2469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e Análise Econômica em EaD online na Saúde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822007"/>
                  </a:ext>
                </a:extLst>
              </a:tr>
              <a:tr h="1299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Informática Biomédica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998157"/>
                  </a:ext>
                </a:extLst>
              </a:tr>
              <a:tr h="25985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Metodologias Ativas de ensino-aprendizagem na formação profissional em saúde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352467"/>
                  </a:ext>
                </a:extLst>
              </a:tr>
              <a:tr h="1299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Modelização do Conhecimento de Informação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449827"/>
                  </a:ext>
                </a:extLst>
              </a:tr>
              <a:tr h="1299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Políticas de Informação em Saúde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646116"/>
                  </a:ext>
                </a:extLst>
              </a:tr>
              <a:tr h="1299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Eletrônico de Saúde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631171"/>
                  </a:ext>
                </a:extLst>
              </a:tr>
              <a:tr h="1299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Telessaúde</a:t>
                      </a:r>
                      <a:r>
                        <a:rPr lang="pt-B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 Telemedicina</a:t>
                      </a:r>
                    </a:p>
                  </a:txBody>
                  <a:tcPr marL="5765" marR="5765" marT="5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6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70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580210"/>
              </p:ext>
            </p:extLst>
          </p:nvPr>
        </p:nvGraphicFramePr>
        <p:xfrm>
          <a:off x="323528" y="1628800"/>
          <a:ext cx="3960440" cy="4824537"/>
        </p:xfrm>
        <a:graphic>
          <a:graphicData uri="http://schemas.openxmlformats.org/drawingml/2006/table">
            <a:tbl>
              <a:tblPr/>
              <a:tblGrid>
                <a:gridCol w="1476774">
                  <a:extLst>
                    <a:ext uri="{9D8B030D-6E8A-4147-A177-3AD203B41FA5}">
                      <a16:colId xmlns:a16="http://schemas.microsoft.com/office/drawing/2014/main" val="1843279695"/>
                    </a:ext>
                  </a:extLst>
                </a:gridCol>
                <a:gridCol w="2483666">
                  <a:extLst>
                    <a:ext uri="{9D8B030D-6E8A-4147-A177-3AD203B41FA5}">
                      <a16:colId xmlns:a16="http://schemas.microsoft.com/office/drawing/2014/main" val="2339057272"/>
                    </a:ext>
                  </a:extLst>
                </a:gridCol>
              </a:tblGrid>
              <a:tr h="157613">
                <a:tc rowSpan="3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de Pesquisa em Saúde Eletrônica (eHealth)</a:t>
                      </a:r>
                    </a:p>
                  </a:txBody>
                  <a:tcPr marL="7108" marR="7108" marT="7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Assistência em saúde a distância</a:t>
                      </a:r>
                    </a:p>
                  </a:txBody>
                  <a:tcPr marL="7108" marR="7108" marT="7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793354"/>
                  </a:ext>
                </a:extLst>
              </a:tr>
              <a:tr h="1576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Biotecnologia</a:t>
                      </a:r>
                    </a:p>
                  </a:txBody>
                  <a:tcPr marL="7108" marR="7108" marT="7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0400559"/>
                  </a:ext>
                </a:extLst>
              </a:tr>
              <a:tr h="1576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Educação Virtual em Saúde</a:t>
                      </a:r>
                    </a:p>
                  </a:txBody>
                  <a:tcPr marL="7108" marR="7108" marT="7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8714613"/>
                  </a:ext>
                </a:extLst>
              </a:tr>
              <a:tr h="157613">
                <a:tc rowSpan="2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de Pesquisa Informática em Saúde - GPIS</a:t>
                      </a:r>
                    </a:p>
                  </a:txBody>
                  <a:tcPr marL="7108" marR="7108" marT="7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Tecnologias Assistenciais e de Gestão</a:t>
                      </a:r>
                    </a:p>
                  </a:txBody>
                  <a:tcPr marL="7108" marR="7108" marT="7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13208"/>
                  </a:ext>
                </a:extLst>
              </a:tr>
              <a:tr h="1576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Tecnologias Educacionais</a:t>
                      </a:r>
                    </a:p>
                  </a:txBody>
                  <a:tcPr marL="7108" marR="7108" marT="7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429388"/>
                  </a:ext>
                </a:extLst>
              </a:tr>
              <a:tr h="157613">
                <a:tc rowSpan="2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Hanseníase - Diagnóstico e Educação a Distância</a:t>
                      </a:r>
                    </a:p>
                  </a:txBody>
                  <a:tcPr marL="7108" marR="7108" marT="7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Diagnóstico a Distância em Hanseníase</a:t>
                      </a:r>
                    </a:p>
                  </a:txBody>
                  <a:tcPr marL="7108" marR="7108" marT="7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0735386"/>
                  </a:ext>
                </a:extLst>
              </a:tr>
              <a:tr h="1576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Educação a Distância em Hanseníase</a:t>
                      </a:r>
                    </a:p>
                  </a:txBody>
                  <a:tcPr marL="7108" marR="7108" marT="7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343595"/>
                  </a:ext>
                </a:extLst>
              </a:tr>
              <a:tr h="157613">
                <a:tc rowSpan="6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Informação e Comunicação em Saúde</a:t>
                      </a:r>
                    </a:p>
                  </a:txBody>
                  <a:tcPr marL="7108" marR="7108" marT="7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Educação à distância em saúde e em enfermagem</a:t>
                      </a:r>
                    </a:p>
                  </a:txBody>
                  <a:tcPr marL="7108" marR="7108" marT="7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302413"/>
                  </a:ext>
                </a:extLst>
              </a:tr>
              <a:tr h="3152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Informação/Comunicação em Saúde e Enfermagem</a:t>
                      </a:r>
                    </a:p>
                  </a:txBody>
                  <a:tcPr marL="7108" marR="7108" marT="7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079693"/>
                  </a:ext>
                </a:extLst>
              </a:tr>
              <a:tr h="1576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Métodos de validação de classificações em saúde</a:t>
                      </a:r>
                    </a:p>
                  </a:txBody>
                  <a:tcPr marL="7108" marR="7108" marT="7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386855"/>
                  </a:ext>
                </a:extLst>
              </a:tr>
              <a:tr h="4239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Processo de Enfermagem: raciocínio clínico, classificações de enfermagem e tecnologia da informação</a:t>
                      </a:r>
                    </a:p>
                  </a:txBody>
                  <a:tcPr marL="7108" marR="7108" marT="7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861098"/>
                  </a:ext>
                </a:extLst>
              </a:tr>
              <a:tr h="1576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Simulação Clínica</a:t>
                      </a:r>
                    </a:p>
                  </a:txBody>
                  <a:tcPr marL="7108" marR="7108" marT="7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686084"/>
                  </a:ext>
                </a:extLst>
              </a:tr>
              <a:tr h="2852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Sistemas de apoio a decisão em saúde e em enfermagem</a:t>
                      </a:r>
                    </a:p>
                  </a:txBody>
                  <a:tcPr marL="7108" marR="7108" marT="7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396892"/>
                  </a:ext>
                </a:extLst>
              </a:tr>
              <a:tr h="157613">
                <a:tc rowSpan="3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Informática em Odontologia</a:t>
                      </a:r>
                    </a:p>
                  </a:txBody>
                  <a:tcPr marL="7108" marR="7108" marT="7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Educação em Saúde Mediada por Computador</a:t>
                      </a:r>
                    </a:p>
                  </a:txBody>
                  <a:tcPr marL="7108" marR="7108" marT="7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870545"/>
                  </a:ext>
                </a:extLst>
              </a:tr>
              <a:tr h="1576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apoio a decisão em saúde</a:t>
                      </a:r>
                    </a:p>
                  </a:txBody>
                  <a:tcPr marL="7108" marR="7108" marT="7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5273095"/>
                  </a:ext>
                </a:extLst>
              </a:tr>
              <a:tr h="1576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Teleodontologia</a:t>
                      </a:r>
                    </a:p>
                  </a:txBody>
                  <a:tcPr marL="7108" marR="7108" marT="7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672876"/>
                  </a:ext>
                </a:extLst>
              </a:tr>
              <a:tr h="157613">
                <a:tc rowSpan="3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Núcleo de Estudos e Pesquisas de Telemática em Saúde</a:t>
                      </a:r>
                    </a:p>
                  </a:txBody>
                  <a:tcPr marL="7108" marR="7108" marT="7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Cuidar em Saude e Enfermagem</a:t>
                      </a:r>
                    </a:p>
                  </a:txBody>
                  <a:tcPr marL="7108" marR="7108" marT="7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239227"/>
                  </a:ext>
                </a:extLst>
              </a:tr>
              <a:tr h="3152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Planejamento, Organização e Gestão de Serviços de Saúde e de Enfermagem</a:t>
                      </a:r>
                    </a:p>
                  </a:txBody>
                  <a:tcPr marL="7108" marR="7108" marT="7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900920"/>
                  </a:ext>
                </a:extLst>
              </a:tr>
              <a:tr h="1576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Telenfermagem</a:t>
                      </a:r>
                    </a:p>
                  </a:txBody>
                  <a:tcPr marL="7108" marR="7108" marT="7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625035"/>
                  </a:ext>
                </a:extLst>
              </a:tr>
              <a:tr h="285280">
                <a:tc rowSpan="5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SAITE - Tecnologia e Inovação em Educação na Saúde </a:t>
                      </a:r>
                    </a:p>
                  </a:txBody>
                  <a:tcPr marL="7108" marR="7108" marT="7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Educação Não Presencial Intermediada por Tecnologia</a:t>
                      </a:r>
                    </a:p>
                  </a:txBody>
                  <a:tcPr marL="7108" marR="7108" marT="7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9824649"/>
                  </a:ext>
                </a:extLst>
              </a:tr>
              <a:tr h="1576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Evidências Científicas em Saúde Humana</a:t>
                      </a:r>
                    </a:p>
                  </a:txBody>
                  <a:tcPr marL="7108" marR="7108" marT="7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560573"/>
                  </a:ext>
                </a:extLst>
              </a:tr>
              <a:tr h="2364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Formação de Trabalhadores na Saúde</a:t>
                      </a:r>
                    </a:p>
                  </a:txBody>
                  <a:tcPr marL="7108" marR="7108" marT="7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169942"/>
                  </a:ext>
                </a:extLst>
              </a:tr>
              <a:tr h="2364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Informação, Comunicação e Tecnologia em Saúde</a:t>
                      </a:r>
                    </a:p>
                  </a:txBody>
                  <a:tcPr marL="7108" marR="7108" marT="7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940402"/>
                  </a:ext>
                </a:extLst>
              </a:tr>
              <a:tr h="2048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Informação, Comunicação e Tecnologia em Saúde</a:t>
                      </a:r>
                    </a:p>
                  </a:txBody>
                  <a:tcPr marL="7108" marR="7108" marT="7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1273172"/>
                  </a:ext>
                </a:extLst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18852"/>
              </p:ext>
            </p:extLst>
          </p:nvPr>
        </p:nvGraphicFramePr>
        <p:xfrm>
          <a:off x="4565136" y="1628800"/>
          <a:ext cx="4320902" cy="4019550"/>
        </p:xfrm>
        <a:graphic>
          <a:graphicData uri="http://schemas.openxmlformats.org/drawingml/2006/table">
            <a:tbl>
              <a:tblPr/>
              <a:tblGrid>
                <a:gridCol w="1212096">
                  <a:extLst>
                    <a:ext uri="{9D8B030D-6E8A-4147-A177-3AD203B41FA5}">
                      <a16:colId xmlns:a16="http://schemas.microsoft.com/office/drawing/2014/main" val="2256319090"/>
                    </a:ext>
                  </a:extLst>
                </a:gridCol>
                <a:gridCol w="3108806">
                  <a:extLst>
                    <a:ext uri="{9D8B030D-6E8A-4147-A177-3AD203B41FA5}">
                      <a16:colId xmlns:a16="http://schemas.microsoft.com/office/drawing/2014/main" val="2257003453"/>
                    </a:ext>
                  </a:extLst>
                </a:gridCol>
              </a:tblGrid>
              <a:tr h="190500">
                <a:tc rowSpan="20"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Telemedicina, Tecnologias Educacionais e eHealth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Avaliação de Rendimento Educacional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64183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Computação Gráfica 3D e Realidade Virtual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06144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Educação Híbrida e Teleducação Interativa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74683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EduGames e HealthGames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905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eHealth e eCare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960567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Formação de Redes de Excelência e Hospitais Conectados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8734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e Sustentabilidade em Telemedicina e Teleducação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02710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Impressora 3D, Impressora 4D e Bioimpressão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63874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Inovação e Homologação de Soluções Tecnológicas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30317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Nuvem da Saúde e Colaboração em Núvem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19338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Promoção da Saúde e Saúde nas Escolas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02775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Pró-Inovalab em Saúde e Faculdades Conectadas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604518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Educacionais Interativos e Objetos Educacionais de Aprendizagem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27904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Tecnologias Móveis (mobile Health)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8686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Telediagnóstico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5518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Telehomecare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17159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Telemedicina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28195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Telepropedêutica e Teleassistência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32060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Telereabilitação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4221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Telessaúde</a:t>
                      </a: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em Atenção Primária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214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61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11560" y="1480335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Contexto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755576" y="2137572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Este trabalho faz parte da segunda etapa da pesquisa iniciada pela Profa. Dra. </a:t>
            </a:r>
            <a:r>
              <a:rPr lang="pt-BR" sz="2400" dirty="0" err="1" smtClean="0"/>
              <a:t>Vani</a:t>
            </a:r>
            <a:r>
              <a:rPr lang="pt-BR" sz="2400" dirty="0" smtClean="0"/>
              <a:t> Moreira Kenski</a:t>
            </a:r>
            <a:r>
              <a:rPr lang="pt-BR" sz="2400" baseline="30000" dirty="0" smtClean="0"/>
              <a:t>1</a:t>
            </a:r>
            <a:r>
              <a:rPr lang="pt-BR" sz="2400" dirty="0" smtClean="0"/>
              <a:t> e sua equipe</a:t>
            </a:r>
            <a:r>
              <a:rPr lang="pt-BR" sz="2400" baseline="30000" dirty="0" smtClean="0"/>
              <a:t>2</a:t>
            </a:r>
            <a:r>
              <a:rPr lang="pt-BR" sz="2400" dirty="0" smtClean="0"/>
              <a:t> sobre </a:t>
            </a:r>
          </a:p>
          <a:p>
            <a:endParaRPr lang="pt-BR" sz="2400" dirty="0"/>
          </a:p>
          <a:p>
            <a:pPr algn="ctr"/>
            <a:r>
              <a:rPr lang="pt-BR" sz="2400" dirty="0" smtClean="0"/>
              <a:t>“Grupos que pesquisam </a:t>
            </a:r>
            <a:r>
              <a:rPr lang="pt-BR" sz="2400" dirty="0" err="1" smtClean="0"/>
              <a:t>EaD</a:t>
            </a:r>
            <a:r>
              <a:rPr lang="pt-BR" sz="2400" dirty="0" smtClean="0"/>
              <a:t> no Brasil: </a:t>
            </a:r>
            <a:r>
              <a:rPr lang="pt-BR" sz="2400" dirty="0"/>
              <a:t> p</a:t>
            </a:r>
            <a:r>
              <a:rPr lang="pt-BR" sz="2400" dirty="0" smtClean="0"/>
              <a:t>rimeiras </a:t>
            </a:r>
            <a:r>
              <a:rPr lang="pt-BR" sz="2400" dirty="0"/>
              <a:t>a</a:t>
            </a:r>
            <a:r>
              <a:rPr lang="pt-BR" sz="2400" dirty="0" smtClean="0"/>
              <a:t>proximações” </a:t>
            </a:r>
          </a:p>
          <a:p>
            <a:pPr algn="ctr"/>
            <a:endParaRPr lang="pt-BR" sz="2400" dirty="0"/>
          </a:p>
          <a:p>
            <a:r>
              <a:rPr lang="pt-BR" sz="2400" dirty="0" smtClean="0"/>
              <a:t>Com o objetivo principal de estudar os grupos acadêmicos que pesquisam </a:t>
            </a:r>
            <a:r>
              <a:rPr lang="pt-BR" sz="2400" dirty="0" err="1" smtClean="0"/>
              <a:t>EaD</a:t>
            </a:r>
            <a:r>
              <a:rPr lang="pt-BR" sz="2400" dirty="0" smtClean="0"/>
              <a:t> no Brasil.</a:t>
            </a:r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611560" y="5383512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aseline="30000" dirty="0" smtClean="0"/>
              <a:t>1</a:t>
            </a:r>
            <a:r>
              <a:rPr lang="pt-BR" sz="1600" dirty="0" smtClean="0"/>
              <a:t> </a:t>
            </a:r>
            <a:r>
              <a:rPr lang="pt-BR" sz="1600" dirty="0"/>
              <a:t>Vice-Presidente da ABED – Associação Brasileira de Educação a Distância – Gestão 2015-2019</a:t>
            </a:r>
          </a:p>
          <a:p>
            <a:r>
              <a:rPr lang="pt-BR" sz="1600" baseline="30000" dirty="0" smtClean="0"/>
              <a:t>2</a:t>
            </a:r>
            <a:r>
              <a:rPr lang="pt-BR" sz="1600" dirty="0" smtClean="0"/>
              <a:t> Rosângela de Araújo Medeiros e Jean </a:t>
            </a:r>
            <a:r>
              <a:rPr lang="pt-BR" sz="1600" dirty="0" err="1" smtClean="0"/>
              <a:t>Ordéas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69029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23528" y="1369557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C</a:t>
            </a:r>
            <a:r>
              <a:rPr lang="pt-BR" sz="2800" dirty="0" smtClean="0"/>
              <a:t>onclusões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259632" y="2276872"/>
            <a:ext cx="70567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Pela diversidade das linhas de pesquisas em Educação a Distância pelos grupos da área da saúde, é possível </a:t>
            </a:r>
            <a:r>
              <a:rPr lang="pt-BR" sz="2000" dirty="0"/>
              <a:t>concluir que a produção científica e o potencial progresso do conhecimento desta modalidade apresentam-se </a:t>
            </a:r>
            <a:r>
              <a:rPr lang="pt-BR" sz="2000" dirty="0" smtClean="0"/>
              <a:t>promissores. </a:t>
            </a:r>
            <a:r>
              <a:rPr lang="pt-BR" sz="2000" dirty="0"/>
              <a:t>Porém, mais estudos são justificados a fim de obter resultados sobre a evolução dos referidos grupos de pesquisa, fornecendo análises mais </a:t>
            </a:r>
            <a:r>
              <a:rPr lang="pt-BR" sz="2000" dirty="0" smtClean="0"/>
              <a:t>precisas.</a:t>
            </a:r>
          </a:p>
          <a:p>
            <a:pPr marL="285750" indent="-285750">
              <a:buFontTx/>
              <a:buChar char="-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17628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ctrTitle"/>
          </p:nvPr>
        </p:nvSpPr>
        <p:spPr>
          <a:xfrm>
            <a:off x="0" y="1570487"/>
            <a:ext cx="8915399" cy="1570482"/>
          </a:xfrm>
        </p:spPr>
        <p:txBody>
          <a:bodyPr/>
          <a:lstStyle/>
          <a:p>
            <a:r>
              <a:rPr lang="pt-BR" dirty="0" smtClean="0"/>
              <a:t>Obrigada!</a:t>
            </a:r>
            <a:endParaRPr lang="pt-BR" dirty="0"/>
          </a:p>
        </p:txBody>
      </p:sp>
      <p:sp>
        <p:nvSpPr>
          <p:cNvPr id="11" name="Subtítulo 2"/>
          <p:cNvSpPr>
            <a:spLocks noGrp="1"/>
          </p:cNvSpPr>
          <p:nvPr>
            <p:ph type="subTitle" idx="1"/>
          </p:nvPr>
        </p:nvSpPr>
        <p:spPr>
          <a:xfrm>
            <a:off x="0" y="3365138"/>
            <a:ext cx="8915399" cy="1126283"/>
          </a:xfrm>
        </p:spPr>
        <p:txBody>
          <a:bodyPr>
            <a:normAutofit/>
          </a:bodyPr>
          <a:lstStyle/>
          <a:p>
            <a:r>
              <a:rPr lang="pt-BR" sz="2000" dirty="0" err="1" smtClean="0"/>
              <a:t>Email</a:t>
            </a:r>
            <a:r>
              <a:rPr lang="pt-BR" sz="2000" dirty="0"/>
              <a:t>: msakumoto@unifesp.br</a:t>
            </a:r>
          </a:p>
        </p:txBody>
      </p:sp>
      <p:sp>
        <p:nvSpPr>
          <p:cNvPr id="3" name="Retângulo 2"/>
          <p:cNvSpPr/>
          <p:nvPr/>
        </p:nvSpPr>
        <p:spPr>
          <a:xfrm>
            <a:off x="1403648" y="5589240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Trabalho desenvolvido com apoio da Universidade Aberta do Brasil da Universidade Federal de São Paulo (UAB/Unifesp)." </a:t>
            </a:r>
          </a:p>
        </p:txBody>
      </p:sp>
    </p:spTree>
    <p:extLst>
      <p:ext uri="{BB962C8B-B14F-4D97-AF65-F5344CB8AC3E}">
        <p14:creationId xmlns:p14="http://schemas.microsoft.com/office/powerpoint/2010/main" val="310371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611560" y="2014740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Etapas da pesquisa “Grupos que pesquisam </a:t>
            </a:r>
            <a:r>
              <a:rPr lang="pt-BR" sz="2400" dirty="0" err="1" smtClean="0"/>
              <a:t>EaD</a:t>
            </a:r>
            <a:r>
              <a:rPr lang="pt-BR" sz="2400" dirty="0" smtClean="0"/>
              <a:t> no Brasil: Primeiras Aproximações”</a:t>
            </a:r>
            <a:endParaRPr lang="pt-BR" sz="2400" dirty="0"/>
          </a:p>
          <a:p>
            <a:endParaRPr lang="pt-BR" sz="2400" dirty="0" smtClean="0"/>
          </a:p>
          <a:p>
            <a:r>
              <a:rPr lang="pt-BR" sz="2400" dirty="0" smtClean="0"/>
              <a:t>1ª etapa: Levantamento dos grupos e suas identidades quanto a localização, vinculação institucional e acadêmica.</a:t>
            </a:r>
          </a:p>
          <a:p>
            <a:endParaRPr lang="pt-BR" sz="2400" dirty="0"/>
          </a:p>
          <a:p>
            <a:r>
              <a:rPr lang="pt-BR" sz="2400" dirty="0" smtClean="0">
                <a:solidFill>
                  <a:srgbClr val="FF0000"/>
                </a:solidFill>
              </a:rPr>
              <a:t>2ª etapa: Aprofundamento na identidade dos grupos e na diversidade de estudos que realizam.</a:t>
            </a:r>
          </a:p>
          <a:p>
            <a:endParaRPr lang="pt-BR" sz="2400" dirty="0" smtClean="0"/>
          </a:p>
          <a:p>
            <a:r>
              <a:rPr lang="pt-BR" sz="2400" dirty="0" smtClean="0"/>
              <a:t>3º etapa: Criação de formatos online de integração e parcerias entre esses e outros grupos que estudam </a:t>
            </a:r>
            <a:r>
              <a:rPr lang="pt-BR" sz="2400" dirty="0" err="1"/>
              <a:t>E</a:t>
            </a:r>
            <a:r>
              <a:rPr lang="pt-BR" sz="2400" dirty="0" err="1" smtClean="0"/>
              <a:t>aD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11560" y="1480335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Contexto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9200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611560" y="2643969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 partir dos resultados da primeira etapa da pesquisa </a:t>
            </a:r>
          </a:p>
          <a:p>
            <a:endParaRPr lang="pt-BR" sz="2400" dirty="0" smtClean="0"/>
          </a:p>
          <a:p>
            <a:r>
              <a:rPr lang="pt-BR" sz="2400" dirty="0" smtClean="0"/>
              <a:t>“Grupos que pesquisam </a:t>
            </a:r>
            <a:r>
              <a:rPr lang="pt-BR" sz="2400" dirty="0" err="1" smtClean="0"/>
              <a:t>EaD</a:t>
            </a:r>
            <a:r>
              <a:rPr lang="pt-BR" sz="2400" dirty="0" smtClean="0"/>
              <a:t> no Brasil: primeiras aproximações”</a:t>
            </a:r>
          </a:p>
          <a:p>
            <a:endParaRPr lang="pt-BR" sz="2400" dirty="0" smtClean="0"/>
          </a:p>
          <a:p>
            <a:r>
              <a:rPr lang="pt-BR" sz="2400" dirty="0" smtClean="0"/>
              <a:t>deu-se a sequência com a pesquisa mais aprofundada sobre os grupos que pesquisam </a:t>
            </a:r>
            <a:r>
              <a:rPr lang="pt-BR" sz="2400" dirty="0" err="1" smtClean="0"/>
              <a:t>EaD</a:t>
            </a:r>
            <a:r>
              <a:rPr lang="pt-BR" sz="2400" dirty="0" smtClean="0"/>
              <a:t> na área da Saúde no Brasil.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11560" y="1480335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Contexto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5157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23528" y="1369557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Introdução</a:t>
            </a:r>
            <a:endParaRPr lang="pt-BR" sz="28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59430" y="1892777"/>
            <a:ext cx="853304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 smtClean="0"/>
              <a:t>Constituição Federal do Brasil de 1988 e a Lei Orgânica de Saúde nº 8.080 de 1990 delibera:  “Saúde é direito de todos e dever do Estado”.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 smtClean="0"/>
              <a:t>Desafio para os gestores e trabalhadores: o acesso, a integralidade da atenção e a equidade na utilização dos recursos.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/>
              <a:t>Necessidade: Capacitar profissionais para melhores práticas para atender a população de forma segura e eficaz</a:t>
            </a:r>
            <a:r>
              <a:rPr lang="pt-BR" sz="20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 smtClean="0"/>
              <a:t>Políticas e Programas de Saúde: Política Nacional de Educação Permanente, Pacto de Gestão do Sistema Único de Saúde (SUS), Política Nacional de Atenção Básica.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 err="1" smtClean="0"/>
              <a:t>EaD</a:t>
            </a:r>
            <a:r>
              <a:rPr lang="pt-BR" sz="2000" dirty="0" smtClean="0"/>
              <a:t>:  auxílio na viabilização dos objetivos das políticas supracitadas com expressiva capacidade quantitativa e qualitativa de formação (ABED, 2017).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51423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23528" y="1369557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Educação a Distância na Área da Saúde</a:t>
            </a:r>
            <a:endParaRPr lang="pt-BR" sz="28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70119" y="2528764"/>
            <a:ext cx="853304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 smtClean="0"/>
              <a:t>A </a:t>
            </a:r>
            <a:r>
              <a:rPr lang="pt-BR" sz="2000" dirty="0" err="1"/>
              <a:t>EaD</a:t>
            </a:r>
            <a:r>
              <a:rPr lang="pt-BR" sz="2000" dirty="0"/>
              <a:t> se “configura como possibilidade concreta de democratização da educação e de disseminação do conhecimento para todo o território </a:t>
            </a:r>
            <a:r>
              <a:rPr lang="pt-BR" sz="2000" dirty="0" smtClean="0"/>
              <a:t>nacional”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 smtClean="0"/>
              <a:t>Necessário estudar as iniciativas da comunidade científica a fim de promover discussões e reflexões em relação ao desenvolvimento de modelos educacionais em </a:t>
            </a:r>
            <a:r>
              <a:rPr lang="pt-BR" sz="2000" dirty="0" err="1" smtClean="0"/>
              <a:t>EaD</a:t>
            </a:r>
            <a:r>
              <a:rPr lang="pt-BR" sz="2000" dirty="0" smtClean="0"/>
              <a:t> norteando pesquisadores e estudiosos.</a:t>
            </a:r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2411760" y="6381328"/>
            <a:ext cx="7547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i="1" dirty="0" smtClean="0"/>
              <a:t>TOFETTI, M. Centro de Desenvolvimento do Ensino Superior em Saúde, 2015</a:t>
            </a:r>
            <a:endParaRPr lang="pt-BR" sz="1200" i="1" dirty="0"/>
          </a:p>
        </p:txBody>
      </p:sp>
    </p:spTree>
    <p:extLst>
      <p:ext uri="{BB962C8B-B14F-4D97-AF65-F5344CB8AC3E}">
        <p14:creationId xmlns:p14="http://schemas.microsoft.com/office/powerpoint/2010/main" val="137511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23528" y="1369557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Objetivo</a:t>
            </a:r>
            <a:endParaRPr lang="pt-BR" sz="28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45027" y="2348880"/>
            <a:ext cx="80474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Analisar e identificar a produção científica dos grupos de pesquisa pertencentes ao Diretório de Grupos de Pesquisa </a:t>
            </a:r>
            <a:r>
              <a:rPr lang="pt-BR" sz="2400" dirty="0" smtClean="0"/>
              <a:t>(DGP) do </a:t>
            </a:r>
            <a:r>
              <a:rPr lang="pt-BR" sz="2400" dirty="0" smtClean="0"/>
              <a:t>CNPQ a fim de favorecer a consolidação da temática Educação a Distância na área da Saúde</a:t>
            </a:r>
          </a:p>
        </p:txBody>
      </p:sp>
    </p:spTree>
    <p:extLst>
      <p:ext uri="{BB962C8B-B14F-4D97-AF65-F5344CB8AC3E}">
        <p14:creationId xmlns:p14="http://schemas.microsoft.com/office/powerpoint/2010/main" val="42940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23528" y="1369557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Métodos</a:t>
            </a:r>
            <a:endParaRPr lang="pt-BR" sz="28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84277" y="1953155"/>
            <a:ext cx="83082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/>
              <a:t>Estudo documental exploratório e descritivo de abordagem quantitativa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/>
              <a:t>A </a:t>
            </a:r>
            <a:r>
              <a:rPr lang="pt-BR" sz="2400" dirty="0" smtClean="0"/>
              <a:t>partir dos resultados da 1ª etapa, foi realizada p</a:t>
            </a:r>
            <a:r>
              <a:rPr lang="pt-BR" sz="2400" dirty="0" smtClean="0"/>
              <a:t>esquisa </a:t>
            </a:r>
            <a:r>
              <a:rPr lang="pt-BR" sz="2400" dirty="0" smtClean="0"/>
              <a:t>no DGP para busca de dados parametrizados: nome do grupo, instituição a qual está vinculado, nome do 1º e 2º líderes e a área de concentração;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/>
              <a:t>Dados resultantes foram armazenados em planilha </a:t>
            </a:r>
            <a:r>
              <a:rPr lang="pt-BR" sz="2400" dirty="0" err="1" smtClean="0"/>
              <a:t>Excell</a:t>
            </a:r>
            <a:r>
              <a:rPr lang="pt-BR" sz="2400" dirty="0" smtClean="0"/>
              <a:t>®</a:t>
            </a:r>
          </a:p>
          <a:p>
            <a:pPr marL="342900" indent="-342900">
              <a:buFontTx/>
              <a:buChar char="-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4255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23528" y="1369557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Métodos</a:t>
            </a:r>
            <a:endParaRPr lang="pt-BR" sz="2800" dirty="0"/>
          </a:p>
        </p:txBody>
      </p:sp>
      <p:sp>
        <p:nvSpPr>
          <p:cNvPr id="3" name="Retângulo 2"/>
          <p:cNvSpPr/>
          <p:nvPr/>
        </p:nvSpPr>
        <p:spPr>
          <a:xfrm>
            <a:off x="1331640" y="5949280"/>
            <a:ext cx="70268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u="sng" dirty="0" smtClean="0">
                <a:solidFill>
                  <a:srgbClr val="0000FF"/>
                </a:solidFill>
                <a:latin typeface="Cambria" panose="02040503050406030204" pitchFamily="18" charset="0"/>
                <a:ea typeface="MS Mincho"/>
                <a:cs typeface="Times New Roman" panose="02020603050405020304" pitchFamily="18" charset="0"/>
                <a:hlinkClick r:id="rId4"/>
              </a:rPr>
              <a:t>http</a:t>
            </a:r>
            <a:r>
              <a:rPr lang="pt-BR" sz="1400" u="sng" dirty="0">
                <a:solidFill>
                  <a:srgbClr val="0000FF"/>
                </a:solidFill>
                <a:latin typeface="Cambria" panose="02040503050406030204" pitchFamily="18" charset="0"/>
                <a:ea typeface="MS Mincho"/>
                <a:cs typeface="Times New Roman" panose="02020603050405020304" pitchFamily="18" charset="0"/>
                <a:hlinkClick r:id="rId4"/>
              </a:rPr>
              <a:t>://</a:t>
            </a:r>
            <a:r>
              <a:rPr lang="pt-BR" sz="1400" u="sng" dirty="0" smtClean="0">
                <a:solidFill>
                  <a:srgbClr val="0000FF"/>
                </a:solidFill>
                <a:latin typeface="Cambria" panose="02040503050406030204" pitchFamily="18" charset="0"/>
                <a:ea typeface="MS Mincho"/>
                <a:cs typeface="Times New Roman" panose="02020603050405020304" pitchFamily="18" charset="0"/>
                <a:hlinkClick r:id="rId4"/>
              </a:rPr>
              <a:t>dgp.cnpq.br/dgp/faces/consulta/consulta_parametrizada.jsf</a:t>
            </a:r>
            <a:endParaRPr lang="pt-BR" sz="1400" dirty="0"/>
          </a:p>
        </p:txBody>
      </p:sp>
      <p:sp>
        <p:nvSpPr>
          <p:cNvPr id="4" name="Retângulo 3"/>
          <p:cNvSpPr/>
          <p:nvPr/>
        </p:nvSpPr>
        <p:spPr>
          <a:xfrm>
            <a:off x="1446330" y="1931852"/>
            <a:ext cx="80750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>
                <a:latin typeface="Arial" panose="020B0604020202020204" pitchFamily="34" charset="0"/>
                <a:ea typeface="MS Mincho"/>
              </a:rPr>
              <a:t>Tela de consulta aos grupos de pesquisa CNPq no Brasil </a:t>
            </a:r>
            <a:endParaRPr lang="pt-BR" sz="14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3512" y="2195028"/>
            <a:ext cx="5038801" cy="375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06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</TotalTime>
  <Words>2393</Words>
  <Application>Microsoft Office PowerPoint</Application>
  <PresentationFormat>Apresentação na tela (4:3)</PresentationFormat>
  <Paragraphs>285</Paragraphs>
  <Slides>21</Slides>
  <Notes>21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6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35" baseType="lpstr">
      <vt:lpstr>Arial</vt:lpstr>
      <vt:lpstr>Calibri</vt:lpstr>
      <vt:lpstr>Calibri Light</vt:lpstr>
      <vt:lpstr>Cambria</vt:lpstr>
      <vt:lpstr>MS Mincho</vt:lpstr>
      <vt:lpstr>Times New Roman</vt:lpstr>
      <vt:lpstr>Wingdings</vt:lpstr>
      <vt:lpstr>2_Personalizar design</vt:lpstr>
      <vt:lpstr>3_Personalizar design</vt:lpstr>
      <vt:lpstr>4_Personalizar design</vt:lpstr>
      <vt:lpstr>1_Personalizar design</vt:lpstr>
      <vt:lpstr>Personalizar design</vt:lpstr>
      <vt:lpstr>5_Personalizar design</vt:lpstr>
      <vt:lpstr>Imagem de Bitmap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Marlene</cp:lastModifiedBy>
  <cp:revision>87</cp:revision>
  <dcterms:created xsi:type="dcterms:W3CDTF">2014-07-31T15:12:21Z</dcterms:created>
  <dcterms:modified xsi:type="dcterms:W3CDTF">2017-09-19T02:44:32Z</dcterms:modified>
</cp:coreProperties>
</file>