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3" r:id="rId1"/>
  </p:sldMasterIdLst>
  <p:notesMasterIdLst>
    <p:notesMasterId r:id="rId28"/>
  </p:notesMasterIdLst>
  <p:sldIdLst>
    <p:sldId id="256" r:id="rId2"/>
    <p:sldId id="257" r:id="rId3"/>
    <p:sldId id="262" r:id="rId4"/>
    <p:sldId id="261" r:id="rId5"/>
    <p:sldId id="268" r:id="rId6"/>
    <p:sldId id="266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79" r:id="rId20"/>
    <p:sldId id="271" r:id="rId21"/>
    <p:sldId id="272" r:id="rId22"/>
    <p:sldId id="275" r:id="rId23"/>
    <p:sldId id="276" r:id="rId24"/>
    <p:sldId id="277" r:id="rId25"/>
    <p:sldId id="296" r:id="rId26"/>
    <p:sldId id="295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064"/>
  </p:normalViewPr>
  <p:slideViewPr>
    <p:cSldViewPr snapToGrid="0" snapToObjects="1">
      <p:cViewPr varScale="1">
        <p:scale>
          <a:sx n="95" d="100"/>
          <a:sy n="95" d="100"/>
        </p:scale>
        <p:origin x="-86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5992A-EC5A-2947-A66D-E218800794B1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1C28-2972-3049-A1C5-CCAA30F0722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50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3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00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9921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751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8364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952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624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7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63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5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6813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170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89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44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87179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4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22B221-EF98-D845-B4F8-BECFDD9A3465}" type="datetimeFigureOut">
              <a:rPr lang="pt-BR" smtClean="0"/>
              <a:t>19/09/17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1729E5A-F781-3046-A1CA-4A1F13009A3E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523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FFC000"/>
                </a:solidFill>
              </a:rPr>
              <a:t>AUTOMA</a:t>
            </a:r>
            <a:r>
              <a:rPr lang="bg-BG" b="1" dirty="0" smtClean="0">
                <a:solidFill>
                  <a:srgbClr val="FFC000"/>
                </a:solidFill>
              </a:rPr>
              <a:t>ÇÃO NOS PROCESSOS EAD</a:t>
            </a:r>
            <a:r>
              <a:rPr lang="pt-BR" b="1" dirty="0" smtClean="0">
                <a:solidFill>
                  <a:srgbClr val="FFC000"/>
                </a:solidFill>
              </a:rPr>
              <a:t>.</a:t>
            </a:r>
            <a:endParaRPr lang="pt-BR" b="1" dirty="0">
              <a:solidFill>
                <a:srgbClr val="FFC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b="1" dirty="0">
              <a:solidFill>
                <a:schemeClr val="tx1"/>
              </a:solidFill>
            </a:endParaRPr>
          </a:p>
          <a:p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Profa. Dra. </a:t>
            </a:r>
            <a:r>
              <a:rPr lang="pt-BR" b="1" dirty="0" err="1" smtClean="0">
                <a:solidFill>
                  <a:schemeClr val="tx1"/>
                </a:solidFill>
              </a:rPr>
              <a:t>Jucimara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Roesler</a:t>
            </a:r>
            <a:endParaRPr lang="pt-BR" b="1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Diretora de Educação a Distância Newton</a:t>
            </a:r>
          </a:p>
          <a:p>
            <a:r>
              <a:rPr lang="bg-BG" b="1" dirty="0" smtClean="0">
                <a:solidFill>
                  <a:schemeClr val="tx1"/>
                </a:solidFill>
              </a:rPr>
              <a:t>Foz do Igua</a:t>
            </a:r>
            <a:r>
              <a:rPr lang="bg-BG" b="1" dirty="0" smtClean="0">
                <a:solidFill>
                  <a:schemeClr val="tx1"/>
                </a:solidFill>
              </a:rPr>
              <a:t>çu</a:t>
            </a:r>
            <a:r>
              <a:rPr lang="pt-BR" b="1" dirty="0" smtClean="0">
                <a:solidFill>
                  <a:schemeClr val="tx1"/>
                </a:solidFill>
              </a:rPr>
              <a:t>, </a:t>
            </a:r>
            <a:r>
              <a:rPr lang="bg-BG" b="1" dirty="0" smtClean="0">
                <a:solidFill>
                  <a:schemeClr val="tx1"/>
                </a:solidFill>
              </a:rPr>
              <a:t>Setembro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smtClean="0">
                <a:solidFill>
                  <a:schemeClr val="tx1"/>
                </a:solidFill>
              </a:rPr>
              <a:t>de 2017.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5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576" y="1484784"/>
            <a:ext cx="5325236" cy="5286758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2014364" y="260648"/>
            <a:ext cx="7470648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pt-BR" dirty="0"/>
              <a:t>Análise da aprendizagem </a:t>
            </a:r>
          </a:p>
        </p:txBody>
      </p:sp>
    </p:spTree>
    <p:extLst>
      <p:ext uri="{BB962C8B-B14F-4D97-AF65-F5344CB8AC3E}">
        <p14:creationId xmlns:p14="http://schemas.microsoft.com/office/powerpoint/2010/main" val="10320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13205" y="187185"/>
            <a:ext cx="7685167" cy="86267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Acompanhamento da Aprendizagem -  INSIGHTS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27" y="1864787"/>
            <a:ext cx="3649328" cy="2772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1" y="1491230"/>
            <a:ext cx="4571931" cy="4090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1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Estatísticas de Acerto de Questões 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3"/>
          <a:stretch/>
        </p:blipFill>
        <p:spPr>
          <a:xfrm>
            <a:off x="6166006" y="208738"/>
            <a:ext cx="3307617" cy="3521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99" y="208738"/>
            <a:ext cx="2519383" cy="3229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" y="208738"/>
            <a:ext cx="2962725" cy="3723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0"/>
          <a:stretch/>
        </p:blipFill>
        <p:spPr>
          <a:xfrm>
            <a:off x="7535877" y="3814407"/>
            <a:ext cx="3591011" cy="2852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1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052" y="4798382"/>
            <a:ext cx="8534400" cy="1507067"/>
          </a:xfrm>
        </p:spPr>
        <p:txBody>
          <a:bodyPr/>
          <a:lstStyle/>
          <a:p>
            <a:r>
              <a:rPr lang="pt-BR" dirty="0" smtClean="0"/>
              <a:t>Correção de Atividades POR VOZ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59" y="2494828"/>
            <a:ext cx="2457897" cy="1866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12" y="158883"/>
            <a:ext cx="2872204" cy="2206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8" y="0"/>
            <a:ext cx="4635417" cy="473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6617475" y="6004516"/>
            <a:ext cx="2566715" cy="218808"/>
          </a:xfrm>
          <a:prstGeom prst="rect">
            <a:avLst/>
          </a:prstGeom>
        </p:spPr>
        <p:txBody>
          <a:bodyPr wrap="none" lIns="64291" tIns="32146" rIns="64291" bIns="32146" rtlCol="0" anchor="ctr">
            <a:spAutoFit/>
          </a:bodyPr>
          <a:lstStyle/>
          <a:p>
            <a:pPr algn="r"/>
            <a:r>
              <a:rPr lang="pt-BR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Retorno da correção por áudio ou vídeo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348808" y="3773586"/>
            <a:ext cx="2046992" cy="218808"/>
          </a:xfrm>
          <a:prstGeom prst="rect">
            <a:avLst/>
          </a:prstGeom>
        </p:spPr>
        <p:txBody>
          <a:bodyPr wrap="none" lIns="64291" tIns="32146" rIns="64291" bIns="32146" rtlCol="0" anchor="ctr">
            <a:spAutoFit/>
          </a:bodyPr>
          <a:lstStyle/>
          <a:p>
            <a:pPr algn="r"/>
            <a:r>
              <a:rPr lang="pt-BR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Padrões de Correção- Rubricas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8016256" y="158883"/>
            <a:ext cx="1723473" cy="1866706"/>
            <a:chOff x="10454611" y="5910743"/>
            <a:chExt cx="2534475" cy="2630721"/>
          </a:xfrm>
        </p:grpSpPr>
        <p:pic>
          <p:nvPicPr>
            <p:cNvPr id="8" name="Espaço Reservado para Conteúdo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611" y="5910743"/>
              <a:ext cx="2534475" cy="26307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Retângulo 10"/>
            <p:cNvSpPr/>
            <p:nvPr/>
          </p:nvSpPr>
          <p:spPr>
            <a:xfrm flipV="1">
              <a:off x="10837629" y="7452091"/>
              <a:ext cx="727544" cy="139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031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22" y="4866474"/>
            <a:ext cx="8534400" cy="1507067"/>
          </a:xfrm>
        </p:spPr>
        <p:txBody>
          <a:bodyPr>
            <a:normAutofit/>
          </a:bodyPr>
          <a:lstStyle/>
          <a:p>
            <a:r>
              <a:rPr lang="pt-BR" dirty="0" smtClean="0"/>
              <a:t>Correção de Atividades por APP (</a:t>
            </a:r>
            <a:r>
              <a:rPr lang="pt-BR" dirty="0" err="1" smtClean="0"/>
              <a:t>on</a:t>
            </a:r>
            <a:r>
              <a:rPr lang="pt-BR" dirty="0" smtClean="0"/>
              <a:t>/off-line)</a:t>
            </a:r>
            <a:endParaRPr lang="pt-BR" dirty="0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2" y="0"/>
            <a:ext cx="6312220" cy="473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3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Conteúdo de Reforço e Tutoria Automatizada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76" y="129077"/>
            <a:ext cx="2079208" cy="2430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4" y="39711"/>
            <a:ext cx="5254603" cy="4534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8113584" y="2357939"/>
            <a:ext cx="3077761" cy="218808"/>
          </a:xfrm>
          <a:prstGeom prst="rect">
            <a:avLst/>
          </a:prstGeom>
        </p:spPr>
        <p:txBody>
          <a:bodyPr wrap="none" lIns="64291" tIns="32146" rIns="64291" bIns="32146" rtlCol="0" anchor="ctr">
            <a:spAutoFit/>
          </a:bodyPr>
          <a:lstStyle/>
          <a:p>
            <a:pPr algn="r"/>
            <a:r>
              <a:rPr lang="pt-BR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Definições da Regra da Liberação do Conteúdo  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76" y="2812982"/>
            <a:ext cx="4925055" cy="1420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95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1990" y="4813283"/>
            <a:ext cx="8534400" cy="1507067"/>
          </a:xfrm>
        </p:spPr>
        <p:txBody>
          <a:bodyPr>
            <a:normAutofit/>
          </a:bodyPr>
          <a:lstStyle/>
          <a:p>
            <a:r>
              <a:rPr lang="pt-BR" dirty="0" smtClean="0"/>
              <a:t>Agentes Inteligentes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9"/>
          <a:stretch/>
        </p:blipFill>
        <p:spPr>
          <a:xfrm>
            <a:off x="132899" y="3591867"/>
            <a:ext cx="4560911" cy="2806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87281" y="3190671"/>
            <a:ext cx="4517706" cy="264975"/>
          </a:xfrm>
          <a:prstGeom prst="rect">
            <a:avLst/>
          </a:prstGeom>
        </p:spPr>
        <p:txBody>
          <a:bodyPr wrap="none" lIns="64291" tIns="32146" rIns="64291" bIns="32146" rtlCol="0" anchor="ctr">
            <a:spAutoFit/>
          </a:bodyPr>
          <a:lstStyle/>
          <a:p>
            <a:pPr algn="r"/>
            <a:r>
              <a:rPr lang="pt-BR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Mensagem que será enviada  (AVA ou e-mail do Aluno)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2899" y="164886"/>
            <a:ext cx="2807410" cy="264975"/>
          </a:xfrm>
          <a:prstGeom prst="rect">
            <a:avLst/>
          </a:prstGeom>
        </p:spPr>
        <p:txBody>
          <a:bodyPr wrap="none" lIns="64291" tIns="32146" rIns="64291" bIns="32146" rtlCol="0" anchor="ctr">
            <a:spAutoFit/>
          </a:bodyPr>
          <a:lstStyle/>
          <a:p>
            <a:pPr algn="r"/>
            <a:r>
              <a:rPr lang="pt-BR" sz="1300" b="1" dirty="0">
                <a:latin typeface="Helvetica" panose="020B0604020202020204" pitchFamily="34" charset="0"/>
                <a:cs typeface="Helvetica" panose="020B0604020202020204" pitchFamily="34" charset="0"/>
              </a:rPr>
              <a:t>Definições da Regra da Liberação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9" y="561989"/>
            <a:ext cx="4472088" cy="2372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38820" t="12435" r="38859" b="46454"/>
          <a:stretch/>
        </p:blipFill>
        <p:spPr>
          <a:xfrm>
            <a:off x="4983788" y="561989"/>
            <a:ext cx="2870257" cy="29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440" y="4150650"/>
            <a:ext cx="8534400" cy="1507067"/>
          </a:xfrm>
        </p:spPr>
        <p:txBody>
          <a:bodyPr/>
          <a:lstStyle/>
          <a:p>
            <a:pPr algn="ctr"/>
            <a:r>
              <a:rPr lang="pt-BR" dirty="0" smtClean="0"/>
              <a:t>REPOSITORIOS DE CONTEÚDOS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2411" y="5469074"/>
            <a:ext cx="8928992" cy="6755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t-BR" sz="2400" dirty="0"/>
              <a:t>Disponibilizar Recursos para criação de cursos e disciplinas. O professor encontra um repositório de </a:t>
            </a:r>
            <a:r>
              <a:rPr lang="pt-BR" sz="2400" dirty="0" err="1"/>
              <a:t>conteudo</a:t>
            </a:r>
            <a:r>
              <a:rPr lang="pt-BR" sz="2400" dirty="0"/>
              <a:t>.</a:t>
            </a:r>
          </a:p>
        </p:txBody>
      </p:sp>
      <p:grpSp>
        <p:nvGrpSpPr>
          <p:cNvPr id="66" name="Grupo 65"/>
          <p:cNvGrpSpPr/>
          <p:nvPr/>
        </p:nvGrpSpPr>
        <p:grpSpPr>
          <a:xfrm>
            <a:off x="738944" y="854682"/>
            <a:ext cx="8424936" cy="3236366"/>
            <a:chOff x="251520" y="3144962"/>
            <a:chExt cx="8424936" cy="3236366"/>
          </a:xfrm>
        </p:grpSpPr>
        <p:sp>
          <p:nvSpPr>
            <p:cNvPr id="5" name="Retângulo 4"/>
            <p:cNvSpPr/>
            <p:nvPr/>
          </p:nvSpPr>
          <p:spPr>
            <a:xfrm>
              <a:off x="251520" y="3356992"/>
              <a:ext cx="1800200" cy="4320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rial" pitchFamily="34" charset="0"/>
                  <a:cs typeface="Arial" pitchFamily="34" charset="0"/>
                </a:rPr>
                <a:t>LOR</a:t>
              </a:r>
              <a:endParaRPr lang="pt-BR" sz="4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251520" y="3789040"/>
              <a:ext cx="1800200" cy="25202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251520" y="5455956"/>
              <a:ext cx="1800200" cy="720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51520" y="4509120"/>
              <a:ext cx="1800200" cy="720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Conector reto 13"/>
            <p:cNvCxnSpPr>
              <a:stCxn id="10" idx="1"/>
            </p:cNvCxnSpPr>
            <p:nvPr/>
          </p:nvCxnSpPr>
          <p:spPr>
            <a:xfrm flipV="1">
              <a:off x="251520" y="4293096"/>
              <a:ext cx="288032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flipV="1">
              <a:off x="539552" y="378904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stCxn id="10" idx="3"/>
            </p:cNvCxnSpPr>
            <p:nvPr/>
          </p:nvCxnSpPr>
          <p:spPr>
            <a:xfrm flipH="1" flipV="1">
              <a:off x="1691680" y="4293096"/>
              <a:ext cx="36004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V="1">
              <a:off x="1691680" y="378904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539552" y="42930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flipV="1">
              <a:off x="251520" y="5193196"/>
              <a:ext cx="288032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flipV="1">
              <a:off x="539552" y="4581128"/>
              <a:ext cx="0" cy="612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H="1" flipV="1">
              <a:off x="1691680" y="5193196"/>
              <a:ext cx="36004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flipV="1">
              <a:off x="1691680" y="4581128"/>
              <a:ext cx="0" cy="612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>
              <a:off x="539552" y="51931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flipV="1">
              <a:off x="251520" y="6057292"/>
              <a:ext cx="288032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flipV="1">
              <a:off x="539552" y="5517232"/>
              <a:ext cx="0" cy="540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flipH="1" flipV="1">
              <a:off x="1691680" y="6057292"/>
              <a:ext cx="36004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flipV="1">
              <a:off x="1691680" y="5517232"/>
              <a:ext cx="0" cy="540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539552" y="6057292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ângulo 36"/>
            <p:cNvSpPr/>
            <p:nvPr/>
          </p:nvSpPr>
          <p:spPr>
            <a:xfrm>
              <a:off x="6876256" y="3356992"/>
              <a:ext cx="1800200" cy="43204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rial" pitchFamily="34" charset="0"/>
                  <a:cs typeface="Arial" pitchFamily="34" charset="0"/>
                </a:rPr>
                <a:t>Disciplina</a:t>
              </a:r>
              <a:endParaRPr lang="pt-BR" sz="4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6876256" y="3789040"/>
              <a:ext cx="1800200" cy="25202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/>
            </a:p>
          </p:txBody>
        </p:sp>
        <p:sp>
          <p:nvSpPr>
            <p:cNvPr id="39" name="Retângulo 38"/>
            <p:cNvSpPr/>
            <p:nvPr/>
          </p:nvSpPr>
          <p:spPr>
            <a:xfrm>
              <a:off x="6876256" y="5455956"/>
              <a:ext cx="1800200" cy="720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tângulo 39"/>
            <p:cNvSpPr/>
            <p:nvPr/>
          </p:nvSpPr>
          <p:spPr>
            <a:xfrm>
              <a:off x="6876256" y="4509120"/>
              <a:ext cx="1800200" cy="720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1" name="Conector reto 40"/>
            <p:cNvCxnSpPr>
              <a:stCxn id="40" idx="1"/>
            </p:cNvCxnSpPr>
            <p:nvPr/>
          </p:nvCxnSpPr>
          <p:spPr>
            <a:xfrm flipV="1">
              <a:off x="6876256" y="4293096"/>
              <a:ext cx="288032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flipV="1">
              <a:off x="7164288" y="378904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>
              <a:stCxn id="40" idx="3"/>
            </p:cNvCxnSpPr>
            <p:nvPr/>
          </p:nvCxnSpPr>
          <p:spPr>
            <a:xfrm flipH="1" flipV="1">
              <a:off x="8316416" y="4293096"/>
              <a:ext cx="36004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flipV="1">
              <a:off x="8316416" y="378904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7164288" y="42930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flipV="1">
              <a:off x="6876256" y="5193196"/>
              <a:ext cx="288032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 flipV="1">
              <a:off x="7164288" y="4581128"/>
              <a:ext cx="0" cy="612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flipH="1" flipV="1">
              <a:off x="8316416" y="5193196"/>
              <a:ext cx="36004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flipV="1">
              <a:off x="8316416" y="4581128"/>
              <a:ext cx="0" cy="6120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>
              <a:off x="7164288" y="51931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flipV="1">
              <a:off x="6876256" y="6057292"/>
              <a:ext cx="288032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flipV="1">
              <a:off x="7164288" y="5517232"/>
              <a:ext cx="0" cy="540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flipH="1" flipV="1">
              <a:off x="8316416" y="6057292"/>
              <a:ext cx="360040" cy="252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flipV="1">
              <a:off x="8316416" y="5517232"/>
              <a:ext cx="0" cy="540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>
              <a:off x="7164288" y="6057292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8" descr="http://www.paps.net/cms/lib4/NJ01001771/Centricity/Domain/185/presentation-ico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4005064"/>
              <a:ext cx="437813" cy="437813"/>
            </a:xfrm>
            <a:prstGeom prst="rect">
              <a:avLst/>
            </a:prstGeom>
            <a:noFill/>
          </p:spPr>
        </p:pic>
        <p:pic>
          <p:nvPicPr>
            <p:cNvPr id="57" name="Picture 10" descr="http://gestao.iff.edu.br/plugin_assets/redmine_customizations/images/questionario.png?13171276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4005064"/>
              <a:ext cx="437811" cy="437813"/>
            </a:xfrm>
            <a:prstGeom prst="rect">
              <a:avLst/>
            </a:prstGeom>
            <a:noFill/>
          </p:spPr>
        </p:pic>
        <p:pic>
          <p:nvPicPr>
            <p:cNvPr id="61" name="Picture 18" descr="http://www.veryicon.com/icon/png/System/General/Fil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576" y="4869160"/>
              <a:ext cx="539764" cy="539764"/>
            </a:xfrm>
            <a:prstGeom prst="rect">
              <a:avLst/>
            </a:prstGeom>
            <a:noFill/>
          </p:spPr>
        </p:pic>
        <p:pic>
          <p:nvPicPr>
            <p:cNvPr id="62" name="Picture 18" descr="http://www.veryicon.com/icon/png/System/General/Fil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9632" y="5733256"/>
              <a:ext cx="539764" cy="539764"/>
            </a:xfrm>
            <a:prstGeom prst="rect">
              <a:avLst/>
            </a:prstGeom>
            <a:noFill/>
          </p:spPr>
        </p:pic>
        <p:pic>
          <p:nvPicPr>
            <p:cNvPr id="63" name="Picture 12" descr="http://www.clker.com/cliparts/c/W/h/n/P/W/generic-image-file-icon-hi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0" y="5796951"/>
              <a:ext cx="395139" cy="432048"/>
            </a:xfrm>
            <a:prstGeom prst="rect">
              <a:avLst/>
            </a:prstGeom>
            <a:noFill/>
          </p:spPr>
        </p:pic>
        <p:sp>
          <p:nvSpPr>
            <p:cNvPr id="64" name="Seta para a direita 63"/>
            <p:cNvSpPr/>
            <p:nvPr/>
          </p:nvSpPr>
          <p:spPr>
            <a:xfrm>
              <a:off x="6300192" y="4509120"/>
              <a:ext cx="504056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/>
            </a:p>
          </p:txBody>
        </p: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43808" y="3144962"/>
              <a:ext cx="3471350" cy="323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Seta para a direita 64"/>
            <p:cNvSpPr/>
            <p:nvPr/>
          </p:nvSpPr>
          <p:spPr>
            <a:xfrm>
              <a:off x="2195736" y="4509120"/>
              <a:ext cx="504056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3392" y="27099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Estoque de </a:t>
            </a:r>
            <a:r>
              <a:rPr lang="pt-BR" b="1" dirty="0" err="1"/>
              <a:t>conteudo</a:t>
            </a:r>
            <a:endParaRPr lang="pt-BR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8400256" y="1742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reutilização</a:t>
            </a:r>
          </a:p>
        </p:txBody>
      </p:sp>
    </p:spTree>
    <p:extLst>
      <p:ext uri="{BB962C8B-B14F-4D97-AF65-F5344CB8AC3E}">
        <p14:creationId xmlns:p14="http://schemas.microsoft.com/office/powerpoint/2010/main" val="7236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587" y="260091"/>
            <a:ext cx="8562747" cy="6154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1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Principais tendências e desafios.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02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   Em 1996: 1.869.528  </a:t>
            </a:r>
            <a:br>
              <a:rPr lang="pt-BR" b="1" dirty="0" smtClean="0"/>
            </a:br>
            <a:r>
              <a:rPr lang="pt-BR" b="1" dirty="0"/>
              <a:t> </a:t>
            </a:r>
            <a:r>
              <a:rPr lang="pt-BR" b="1" dirty="0" smtClean="0"/>
              <a:t>  EM 2015: 8.027.337 </a:t>
            </a:r>
            <a:br>
              <a:rPr lang="pt-BR" b="1" dirty="0" smtClean="0"/>
            </a:br>
            <a:r>
              <a:rPr lang="pt-BR" b="1" dirty="0"/>
              <a:t> 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241" y="685800"/>
            <a:ext cx="7712343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2693" y="221005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Corbel" charset="0"/>
                <a:cs typeface="Times New Roman" charset="0"/>
              </a:rPr>
              <a:t>Tendências da Educação Superior Brasileira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56" y="932564"/>
            <a:ext cx="9144000" cy="4724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464" y="584578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 Report, 2014.</a:t>
            </a:r>
          </a:p>
        </p:txBody>
      </p:sp>
    </p:spTree>
    <p:extLst>
      <p:ext uri="{BB962C8B-B14F-4D97-AF65-F5344CB8AC3E}">
        <p14:creationId xmlns:p14="http://schemas.microsoft.com/office/powerpoint/2010/main" val="12532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FORMIGA-2013\APRESENTAÇÕES\MOOC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685800"/>
            <a:ext cx="8173845" cy="618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-8732"/>
            <a:ext cx="8173844" cy="66689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lvl="2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kern="0" dirty="0" err="1">
                <a:solidFill>
                  <a:srgbClr val="C00000"/>
                </a:solidFill>
                <a:latin typeface="Cambria" pitchFamily="18" charset="0"/>
              </a:rPr>
              <a:t>MOOCs</a:t>
            </a:r>
            <a:r>
              <a:rPr lang="pt-BR" sz="3000" b="1" kern="0" dirty="0">
                <a:solidFill>
                  <a:srgbClr val="C00000"/>
                </a:solidFill>
                <a:latin typeface="Cambria" pitchFamily="18" charset="0"/>
              </a:rPr>
              <a:t>: O Futuro da Aprendizagem</a:t>
            </a:r>
            <a:r>
              <a:rPr lang="bg-BG" sz="3000" b="1" kern="0" dirty="0">
                <a:solidFill>
                  <a:srgbClr val="C00000"/>
                </a:solidFill>
                <a:latin typeface="Cambria" pitchFamily="18" charset="0"/>
              </a:rPr>
              <a:t>?</a:t>
            </a:r>
            <a:endParaRPr lang="pt-BR" sz="3000" b="1" kern="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524000" y="6616701"/>
            <a:ext cx="4298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pt-BR" sz="1200" dirty="0"/>
              <a:t>Marcondes M. De Araujo – 12 SENAED-ABED-UNIT </a:t>
            </a:r>
            <a:r>
              <a:rPr lang="en-US" altLang="pt-BR" sz="1200" dirty="0"/>
              <a:t>– 10.Jun.2016</a:t>
            </a:r>
            <a:endParaRPr lang="pt-BR" altLang="pt-BR" sz="1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9166302" y="6108869"/>
            <a:ext cx="320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desafio está em utilizar ou disponibilizar?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707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1"/>
            <a:ext cx="2341067" cy="68606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60818" y="1128614"/>
            <a:ext cx="1892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Educação Inovadora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97505" y="800321"/>
            <a:ext cx="370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919536" y="740701"/>
            <a:ext cx="17192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919536" y="2564904"/>
            <a:ext cx="17192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7991" r="9063" b="37774"/>
          <a:stretch/>
        </p:blipFill>
        <p:spPr>
          <a:xfrm>
            <a:off x="4016850" y="216513"/>
            <a:ext cx="1944216" cy="119626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053552" y="2497533"/>
            <a:ext cx="62707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Flipped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Classroom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recebem materiais e referências pela plataforma;</a:t>
            </a:r>
          </a:p>
          <a:p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Seminários online de 90 minutos, no total de 12 horas por semana;</a:t>
            </a:r>
          </a:p>
          <a:p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30-40 horas de estudo por semana;</a:t>
            </a:r>
          </a:p>
          <a:p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Aprendizado mão-na-massa com projetos para cada cidade.</a:t>
            </a:r>
          </a:p>
          <a:p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053552" y="1538983"/>
            <a:ext cx="362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Rotina dos alunos</a:t>
            </a:r>
          </a:p>
        </p:txBody>
      </p:sp>
    </p:spTree>
    <p:extLst>
      <p:ext uri="{BB962C8B-B14F-4D97-AF65-F5344CB8AC3E}">
        <p14:creationId xmlns:p14="http://schemas.microsoft.com/office/powerpoint/2010/main" val="18693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1"/>
            <a:ext cx="2341067" cy="68606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60818" y="1128614"/>
            <a:ext cx="1892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Educação Inovadora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97505" y="800321"/>
            <a:ext cx="370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919536" y="740701"/>
            <a:ext cx="17192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919536" y="2564904"/>
            <a:ext cx="17192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7991" r="9063" b="37774"/>
          <a:stretch/>
        </p:blipFill>
        <p:spPr>
          <a:xfrm>
            <a:off x="4016850" y="216513"/>
            <a:ext cx="1944216" cy="119626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236608"/>
            <a:ext cx="5257800" cy="3937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112847" y="261712"/>
            <a:ext cx="53285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Utilização de metodologias ativas em uma tecnologia própria da Minerva</a:t>
            </a:r>
          </a:p>
          <a:p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2" y="1"/>
            <a:ext cx="2341067" cy="68606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60818" y="1128614"/>
            <a:ext cx="1892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Educação Inovadora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97505" y="800321"/>
            <a:ext cx="370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919536" y="740701"/>
            <a:ext cx="17192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919536" y="2564904"/>
            <a:ext cx="17192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7991" r="9063" b="37774"/>
          <a:stretch/>
        </p:blipFill>
        <p:spPr>
          <a:xfrm>
            <a:off x="4016850" y="216513"/>
            <a:ext cx="1944216" cy="11962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2564905"/>
            <a:ext cx="5257800" cy="39243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961066" y="216513"/>
            <a:ext cx="494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Pesquisas e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quizzes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auxiliam no engajamento da turma e originam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breakout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groups</a:t>
            </a: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pt-BR" sz="2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2596" y="490653"/>
            <a:ext cx="4672360" cy="4770537"/>
          </a:xfrm>
          <a:prstGeom prst="rect">
            <a:avLst/>
          </a:prstGeom>
          <a:solidFill>
            <a:srgbClr val="0000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Georgia" panose="02040502050405020303" pitchFamily="18" charset="0"/>
              </a:rPr>
              <a:t>Qualidade como uma cultura de melhoria contínua.</a:t>
            </a:r>
          </a:p>
          <a:p>
            <a:pPr algn="ctr"/>
            <a:endParaRPr lang="pt-BR" sz="2800" b="1" dirty="0">
              <a:latin typeface="Georgia" panose="02040502050405020303" pitchFamily="18" charset="0"/>
            </a:endParaRPr>
          </a:p>
          <a:p>
            <a:pPr algn="ctr"/>
            <a:r>
              <a:rPr lang="pt-BR" sz="2400" b="1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“Uma força motriz indefinível mas fundamental, que faz com que tudo alcance sempre índices de qualidade mais elevados.” </a:t>
            </a:r>
          </a:p>
          <a:p>
            <a:pPr algn="ctr"/>
            <a:endParaRPr lang="pt-BR" sz="2400" b="1" i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pt-BR" sz="2400" b="1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Para distinguir fábricas de diplomas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694257" y="490652"/>
            <a:ext cx="5579625" cy="4278094"/>
          </a:xfrm>
          <a:prstGeom prst="rect">
            <a:avLst/>
          </a:prstGeom>
          <a:solidFill>
            <a:srgbClr val="00003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Georgia" panose="02040502050405020303" pitchFamily="18" charset="0"/>
              </a:rPr>
              <a:t>Os alunos não-tradicionais.</a:t>
            </a:r>
          </a:p>
          <a:p>
            <a:pPr algn="ctr"/>
            <a:endParaRPr lang="pt-BR" sz="2800" b="1" dirty="0">
              <a:latin typeface="Georgia" panose="02040502050405020303" pitchFamily="18" charset="0"/>
            </a:endParaRPr>
          </a:p>
          <a:p>
            <a:pPr algn="ctr"/>
            <a:r>
              <a:rPr lang="pt-BR" sz="2400" b="1" i="1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Quality</a:t>
            </a:r>
            <a:r>
              <a:rPr lang="pt-BR" sz="2400" b="1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-in x </a:t>
            </a:r>
            <a:r>
              <a:rPr lang="pt-BR" sz="2400" b="1" i="1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Quality</a:t>
            </a:r>
            <a:r>
              <a:rPr lang="pt-BR" sz="2400" b="1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-out</a:t>
            </a:r>
          </a:p>
          <a:p>
            <a:pPr algn="ctr"/>
            <a:endParaRPr lang="pt-BR" sz="2400" b="1" i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/>
            <a:r>
              <a:rPr lang="pt-BR" sz="2400" b="1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“Necessidade de diferentes indicadores de performance para avaliar as dimensões do valor agregado no ensino e na aprendizagem...e os benefícios de longo prazo de sua educação para si mesmos e para a sociedade.”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35620" y="5609063"/>
            <a:ext cx="372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SATHLER, 2016.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009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1854" y="1488799"/>
            <a:ext cx="7288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g-BG" sz="2800" b="1" dirty="0">
              <a:solidFill>
                <a:srgbClr val="FF0000"/>
              </a:solidFill>
            </a:endParaRPr>
          </a:p>
          <a:p>
            <a:pPr algn="ctr"/>
            <a:r>
              <a:rPr lang="bg-BG" sz="2800" b="1" dirty="0"/>
              <a:t>Muito </a:t>
            </a:r>
            <a:r>
              <a:rPr lang="pt-BR" sz="2800" b="1" dirty="0"/>
              <a:t>Obrigada!!!</a:t>
            </a:r>
          </a:p>
          <a:p>
            <a:pPr algn="ctr"/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r>
              <a:rPr lang="pt-BR" sz="2800" b="1" dirty="0" err="1"/>
              <a:t>jucimararoesler@hotmail.com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7816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5769" cy="68580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96928"/>
              </p:ext>
            </p:extLst>
          </p:nvPr>
        </p:nvGraphicFramePr>
        <p:xfrm>
          <a:off x="7205769" y="0"/>
          <a:ext cx="4986231" cy="6669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077"/>
                <a:gridCol w="1662077"/>
                <a:gridCol w="1662077"/>
              </a:tblGrid>
              <a:tr h="495476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UF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Polos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% Polos</a:t>
                      </a:r>
                      <a:endParaRPr lang="pt-BR" sz="1800" dirty="0"/>
                    </a:p>
                  </a:txBody>
                  <a:tcPr/>
                </a:tc>
              </a:tr>
              <a:tr h="324795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SP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1492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22%</a:t>
                      </a:r>
                      <a:endParaRPr lang="pt-BR" sz="1800" dirty="0"/>
                    </a:p>
                  </a:txBody>
                  <a:tcPr/>
                </a:tc>
              </a:tr>
              <a:tr h="308658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PR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707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10%</a:t>
                      </a:r>
                      <a:endParaRPr lang="pt-BR" sz="1800" dirty="0"/>
                    </a:p>
                  </a:txBody>
                  <a:tcPr/>
                </a:tc>
              </a:tr>
              <a:tr h="319416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MG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674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10%</a:t>
                      </a:r>
                      <a:endParaRPr lang="pt-BR" sz="1800" dirty="0"/>
                    </a:p>
                  </a:txBody>
                  <a:tcPr/>
                </a:tc>
              </a:tr>
              <a:tr h="303279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BA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518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7%</a:t>
                      </a:r>
                      <a:endParaRPr lang="pt-BR" sz="1800" dirty="0"/>
                    </a:p>
                  </a:txBody>
                  <a:tcPr/>
                </a:tc>
              </a:tr>
              <a:tr h="34093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RS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511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7%</a:t>
                      </a:r>
                      <a:endParaRPr lang="pt-BR" sz="1800" dirty="0"/>
                    </a:p>
                  </a:txBody>
                  <a:tcPr/>
                </a:tc>
              </a:tr>
              <a:tr h="311348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SC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390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6%</a:t>
                      </a:r>
                      <a:endParaRPr lang="pt-BR" sz="1800" dirty="0"/>
                    </a:p>
                  </a:txBody>
                  <a:tcPr/>
                </a:tc>
              </a:tr>
              <a:tr h="322105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RJ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341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5%</a:t>
                      </a:r>
                      <a:endParaRPr lang="pt-BR" sz="1800" dirty="0"/>
                    </a:p>
                  </a:txBody>
                  <a:tcPr/>
                </a:tc>
              </a:tr>
              <a:tr h="34631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GO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266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4%</a:t>
                      </a:r>
                      <a:endParaRPr lang="pt-BR" sz="1800" dirty="0"/>
                    </a:p>
                  </a:txBody>
                  <a:tcPr/>
                </a:tc>
              </a:tr>
              <a:tr h="330173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PA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258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4%</a:t>
                      </a:r>
                      <a:endParaRPr lang="pt-BR" sz="1800" dirty="0"/>
                    </a:p>
                  </a:txBody>
                  <a:tcPr/>
                </a:tc>
              </a:tr>
              <a:tr h="340931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MT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212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3%</a:t>
                      </a:r>
                      <a:endParaRPr lang="pt-BR" sz="1800" dirty="0"/>
                    </a:p>
                  </a:txBody>
                  <a:tcPr/>
                </a:tc>
              </a:tr>
              <a:tr h="311348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PE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178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3%</a:t>
                      </a:r>
                      <a:endParaRPr lang="pt-BR" sz="1800" dirty="0"/>
                    </a:p>
                  </a:txBody>
                  <a:tcPr/>
                </a:tc>
              </a:tr>
              <a:tr h="322105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MS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177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3%</a:t>
                      </a:r>
                      <a:endParaRPr lang="pt-BR" sz="1800" dirty="0"/>
                    </a:p>
                  </a:txBody>
                  <a:tcPr/>
                </a:tc>
              </a:tr>
              <a:tr h="332863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ES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152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2%</a:t>
                      </a:r>
                      <a:endParaRPr lang="pt-BR" sz="1800" dirty="0"/>
                    </a:p>
                  </a:txBody>
                  <a:tcPr/>
                </a:tc>
              </a:tr>
              <a:tr h="303279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CE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128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2%</a:t>
                      </a:r>
                      <a:endParaRPr lang="pt-BR" sz="1800" dirty="0"/>
                    </a:p>
                  </a:txBody>
                  <a:tcPr/>
                </a:tc>
              </a:tr>
              <a:tr h="41286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MA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127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2%</a:t>
                      </a:r>
                      <a:endParaRPr lang="pt-BR" sz="1800" dirty="0"/>
                    </a:p>
                  </a:txBody>
                  <a:tcPr/>
                </a:tc>
              </a:tr>
              <a:tr h="412860">
                <a:tc gridSpan="3">
                  <a:txBody>
                    <a:bodyPr/>
                    <a:lstStyle/>
                    <a:p>
                      <a:r>
                        <a:rPr lang="pt-BR" sz="1800" dirty="0" smtClean="0"/>
                        <a:t>DF, RN, PI, PB, TO, RO, AL, SE, AM, RR,</a:t>
                      </a:r>
                      <a:r>
                        <a:rPr lang="pt-BR" sz="1800" baseline="0" dirty="0" smtClean="0"/>
                        <a:t> AC E AP (1%) </a:t>
                      </a:r>
                      <a:r>
                        <a:rPr lang="pt-BR" sz="1800" b="1" baseline="0" dirty="0" smtClean="0"/>
                        <a:t>TOTAL: 6.907 </a:t>
                      </a:r>
                      <a:endParaRPr lang="pt-B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322729" y="5378824"/>
            <a:ext cx="1842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Das 317 IES credenciadas 90% delas </a:t>
            </a:r>
            <a:r>
              <a:rPr lang="pt-BR" b="1" smtClean="0">
                <a:solidFill>
                  <a:schemeClr val="bg1"/>
                </a:solidFill>
              </a:rPr>
              <a:t>são para a Sede.  </a:t>
            </a: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207620" y="6389649"/>
            <a:ext cx="1661531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MEC, 2017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7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77" y="0"/>
            <a:ext cx="8534400" cy="1507067"/>
          </a:xfrm>
        </p:spPr>
        <p:txBody>
          <a:bodyPr/>
          <a:lstStyle/>
          <a:p>
            <a:r>
              <a:rPr lang="bg-BG" b="1" dirty="0" smtClean="0">
                <a:solidFill>
                  <a:srgbClr val="FFC000"/>
                </a:solidFill>
              </a:rPr>
              <a:t>Principais resultados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1"/>
          </p:nvPr>
        </p:nvSpPr>
        <p:spPr>
          <a:xfrm>
            <a:off x="159777" y="1507067"/>
            <a:ext cx="8534400" cy="3615267"/>
          </a:xfrm>
        </p:spPr>
        <p:txBody>
          <a:bodyPr/>
          <a:lstStyle/>
          <a:p>
            <a:endParaRPr lang="bg-BG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777" y="1149055"/>
            <a:ext cx="92626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Penetração do ensino superior em municípios de até 50 mil habitantes;</a:t>
            </a: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03 cursos líderes em matrículas na EAD – Pedagogia, Administração e </a:t>
            </a:r>
            <a:r>
              <a:rPr lang="bg-BG" sz="1600" dirty="0" err="1">
                <a:solidFill>
                  <a:schemeClr val="bg1"/>
                </a:solidFill>
              </a:rPr>
              <a:t>Serviço</a:t>
            </a:r>
            <a:r>
              <a:rPr lang="bg-BG" sz="1600" dirty="0">
                <a:solidFill>
                  <a:schemeClr val="bg1"/>
                </a:solidFill>
              </a:rPr>
              <a:t> </a:t>
            </a:r>
            <a:r>
              <a:rPr lang="bg-BG" sz="1600" dirty="0" err="1" smtClean="0">
                <a:solidFill>
                  <a:schemeClr val="bg1"/>
                </a:solidFill>
              </a:rPr>
              <a:t>Social</a:t>
            </a:r>
            <a:r>
              <a:rPr lang="pt-BR" sz="1600" dirty="0" smtClean="0">
                <a:solidFill>
                  <a:schemeClr val="bg1"/>
                </a:solidFill>
              </a:rPr>
              <a:t>;</a:t>
            </a: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Perfil </a:t>
            </a:r>
            <a:r>
              <a:rPr lang="bg-BG" sz="1600" dirty="0" err="1">
                <a:solidFill>
                  <a:schemeClr val="bg1"/>
                </a:solidFill>
              </a:rPr>
              <a:t>de</a:t>
            </a:r>
            <a:r>
              <a:rPr lang="bg-BG" sz="1600" dirty="0">
                <a:solidFill>
                  <a:schemeClr val="bg1"/>
                </a:solidFill>
              </a:rPr>
              <a:t> </a:t>
            </a:r>
            <a:r>
              <a:rPr lang="bg-BG" sz="1600" dirty="0" err="1" smtClean="0">
                <a:solidFill>
                  <a:schemeClr val="bg1"/>
                </a:solidFill>
              </a:rPr>
              <a:t>aluno</a:t>
            </a:r>
            <a:r>
              <a:rPr lang="pt-BR" sz="1600" dirty="0" smtClean="0">
                <a:solidFill>
                  <a:schemeClr val="bg1"/>
                </a:solidFill>
              </a:rPr>
              <a:t>: </a:t>
            </a:r>
            <a:r>
              <a:rPr lang="bg-BG" sz="1600" dirty="0" smtClean="0">
                <a:solidFill>
                  <a:schemeClr val="bg1"/>
                </a:solidFill>
              </a:rPr>
              <a:t> </a:t>
            </a:r>
            <a:r>
              <a:rPr lang="bg-BG" sz="1600" dirty="0" err="1">
                <a:solidFill>
                  <a:schemeClr val="bg1"/>
                </a:solidFill>
              </a:rPr>
              <a:t>adulto</a:t>
            </a:r>
            <a:r>
              <a:rPr lang="bg-BG" sz="1600" dirty="0" smtClean="0">
                <a:solidFill>
                  <a:schemeClr val="bg1"/>
                </a:solidFill>
              </a:rPr>
              <a:t>, </a:t>
            </a:r>
            <a:r>
              <a:rPr lang="pt-BR" sz="1600" dirty="0" smtClean="0">
                <a:solidFill>
                  <a:schemeClr val="bg1"/>
                </a:solidFill>
              </a:rPr>
              <a:t>que </a:t>
            </a:r>
            <a:r>
              <a:rPr lang="bg-BG" sz="1600" dirty="0" err="1" smtClean="0">
                <a:solidFill>
                  <a:schemeClr val="bg1"/>
                </a:solidFill>
              </a:rPr>
              <a:t>trabalh</a:t>
            </a:r>
            <a:r>
              <a:rPr lang="pt-BR" sz="1600" dirty="0" smtClean="0">
                <a:solidFill>
                  <a:schemeClr val="bg1"/>
                </a:solidFill>
              </a:rPr>
              <a:t>a e  predominantemente</a:t>
            </a:r>
            <a:r>
              <a:rPr lang="bg-BG" sz="1600" dirty="0" smtClean="0">
                <a:solidFill>
                  <a:schemeClr val="bg1"/>
                </a:solidFill>
              </a:rPr>
              <a:t> </a:t>
            </a:r>
            <a:r>
              <a:rPr lang="bg-BG" sz="1600" dirty="0" err="1" smtClean="0">
                <a:solidFill>
                  <a:schemeClr val="bg1"/>
                </a:solidFill>
              </a:rPr>
              <a:t>feminino</a:t>
            </a:r>
            <a:r>
              <a:rPr lang="pt-BR" sz="1600" dirty="0" smtClean="0">
                <a:solidFill>
                  <a:schemeClr val="bg1"/>
                </a:solidFill>
              </a:rPr>
              <a:t>;</a:t>
            </a: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Evasão variando em 20% a 50%;</a:t>
            </a: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Custo menor das mensalidades (60% menor que o </a:t>
            </a:r>
            <a:r>
              <a:rPr lang="bg-BG" sz="1600" dirty="0" err="1">
                <a:solidFill>
                  <a:schemeClr val="bg1"/>
                </a:solidFill>
              </a:rPr>
              <a:t>presencial</a:t>
            </a:r>
            <a:r>
              <a:rPr lang="bg-BG" sz="1600" dirty="0" smtClean="0">
                <a:solidFill>
                  <a:schemeClr val="bg1"/>
                </a:solidFill>
              </a:rPr>
              <a:t>)</a:t>
            </a:r>
            <a:r>
              <a:rPr lang="pt-BR" sz="1600" dirty="0" smtClean="0">
                <a:solidFill>
                  <a:schemeClr val="bg1"/>
                </a:solidFill>
              </a:rPr>
              <a:t>;</a:t>
            </a: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De 5 estudantes nas IES 1 está </a:t>
            </a:r>
            <a:r>
              <a:rPr lang="bg-BG" sz="1600" dirty="0" err="1">
                <a:solidFill>
                  <a:schemeClr val="bg1"/>
                </a:solidFill>
              </a:rPr>
              <a:t>na</a:t>
            </a:r>
            <a:r>
              <a:rPr lang="bg-BG" sz="1600" dirty="0">
                <a:solidFill>
                  <a:schemeClr val="bg1"/>
                </a:solidFill>
              </a:rPr>
              <a:t> </a:t>
            </a:r>
            <a:r>
              <a:rPr lang="bg-BG" sz="1600" dirty="0" smtClean="0">
                <a:solidFill>
                  <a:schemeClr val="bg1"/>
                </a:solidFill>
              </a:rPr>
              <a:t>EAD</a:t>
            </a:r>
            <a:r>
              <a:rPr lang="pt-BR" sz="1600" dirty="0" smtClean="0">
                <a:solidFill>
                  <a:schemeClr val="bg1"/>
                </a:solidFill>
              </a:rPr>
              <a:t>;</a:t>
            </a: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Variação de tecnologias e metodologias para atender a massificação do ensino – O custo define o modelo ou a qualidade e diferenciação define o modelo?</a:t>
            </a: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bg-BG" sz="1600" dirty="0">
                <a:solidFill>
                  <a:schemeClr val="bg1"/>
                </a:solidFill>
              </a:rPr>
              <a:t>Modernização das práticas presenciais na Gestão da Aprendizagem e na </a:t>
            </a:r>
            <a:r>
              <a:rPr lang="bg-BG" sz="1600" dirty="0" err="1">
                <a:solidFill>
                  <a:schemeClr val="bg1"/>
                </a:solidFill>
              </a:rPr>
              <a:t>Gestão</a:t>
            </a:r>
            <a:r>
              <a:rPr lang="bg-BG" sz="1600" dirty="0">
                <a:solidFill>
                  <a:schemeClr val="bg1"/>
                </a:solidFill>
              </a:rPr>
              <a:t> </a:t>
            </a:r>
            <a:r>
              <a:rPr lang="bg-BG" sz="1600" dirty="0" err="1" smtClean="0">
                <a:solidFill>
                  <a:schemeClr val="bg1"/>
                </a:solidFill>
              </a:rPr>
              <a:t>acadêmica</a:t>
            </a:r>
            <a:r>
              <a:rPr lang="pt-BR" sz="1600" dirty="0">
                <a:solidFill>
                  <a:schemeClr val="bg1"/>
                </a:solidFill>
              </a:rPr>
              <a:t>;</a:t>
            </a:r>
            <a:endParaRPr lang="pt-BR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pt-BR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sz="1600" dirty="0" smtClean="0">
                <a:solidFill>
                  <a:schemeClr val="bg1"/>
                </a:solidFill>
              </a:rPr>
              <a:t>A mudança na legislação significará IES regionais? O avanço nos 20% e no modelo híbrido?</a:t>
            </a:r>
          </a:p>
          <a:p>
            <a:pPr marL="285750" indent="-285750">
              <a:buFont typeface="Arial"/>
              <a:buChar char="•"/>
            </a:pPr>
            <a:endParaRPr lang="pt-BR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sz="1600" dirty="0" smtClean="0">
                <a:solidFill>
                  <a:schemeClr val="bg1"/>
                </a:solidFill>
              </a:rPr>
              <a:t>As tecnologias irão significar a minimização de custos e a modernização da aprendizagem.</a:t>
            </a:r>
            <a:endParaRPr lang="bg-BG" sz="1600" dirty="0">
              <a:solidFill>
                <a:schemeClr val="bg1"/>
              </a:solidFill>
            </a:endParaRPr>
          </a:p>
          <a:p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endParaRPr lang="bg-BG" sz="1600" dirty="0">
              <a:solidFill>
                <a:schemeClr val="bg1"/>
              </a:solidFill>
            </a:endParaRPr>
          </a:p>
          <a:p>
            <a:endParaRPr lang="bg-BG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1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2208214" y="1916113"/>
            <a:ext cx="1296987" cy="647700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505200" y="1916113"/>
            <a:ext cx="1296988" cy="647700"/>
          </a:xfrm>
          <a:prstGeom prst="rect">
            <a:avLst/>
          </a:prstGeom>
          <a:solidFill>
            <a:srgbClr val="33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4800600" y="1916113"/>
            <a:ext cx="1296988" cy="6477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6097589" y="1916113"/>
            <a:ext cx="1296987" cy="6477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7392989" y="1916113"/>
            <a:ext cx="1296987" cy="6477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8689975" y="1916113"/>
            <a:ext cx="1296988" cy="647700"/>
          </a:xfrm>
          <a:prstGeom prst="rect">
            <a:avLst/>
          </a:prstGeom>
          <a:solidFill>
            <a:srgbClr val="E8F3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8714346" y="2633991"/>
            <a:ext cx="13292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Sala de aula </a:t>
            </a:r>
          </a:p>
          <a:p>
            <a:pPr algn="ctr"/>
            <a:r>
              <a:rPr lang="pt-BR" sz="1400" b="1"/>
              <a:t>tradicional</a:t>
            </a:r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7432331" y="2633991"/>
            <a:ext cx="1351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Baixo uso de </a:t>
            </a:r>
          </a:p>
          <a:p>
            <a:pPr algn="ctr"/>
            <a:r>
              <a:rPr lang="pt-BR" sz="1400" b="1"/>
              <a:t>tecnologia </a:t>
            </a:r>
          </a:p>
        </p:txBody>
      </p:sp>
      <p:sp>
        <p:nvSpPr>
          <p:cNvPr id="20489" name="AutoShape 11"/>
          <p:cNvSpPr>
            <a:spLocks/>
          </p:cNvSpPr>
          <p:nvPr/>
        </p:nvSpPr>
        <p:spPr bwMode="auto">
          <a:xfrm rot="-5400000">
            <a:off x="5951538" y="2058988"/>
            <a:ext cx="360363" cy="2376488"/>
          </a:xfrm>
          <a:prstGeom prst="leftBrace">
            <a:avLst>
              <a:gd name="adj1" fmla="val 5495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5016500" y="2559606"/>
            <a:ext cx="2108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1400" b="1"/>
              <a:t>Aprendizagem Mista ou </a:t>
            </a:r>
          </a:p>
          <a:p>
            <a:pPr algn="ctr"/>
            <a:r>
              <a:rPr lang="pt-BR" sz="1400" b="1"/>
              <a:t>Blended Learning</a:t>
            </a:r>
          </a:p>
        </p:txBody>
      </p:sp>
      <p:sp>
        <p:nvSpPr>
          <p:cNvPr id="20491" name="Rectangle 13"/>
          <p:cNvSpPr>
            <a:spLocks noChangeArrowheads="1"/>
          </p:cNvSpPr>
          <p:nvPr/>
        </p:nvSpPr>
        <p:spPr bwMode="auto">
          <a:xfrm>
            <a:off x="5139846" y="3424566"/>
            <a:ext cx="20361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Uso intermediário de </a:t>
            </a:r>
          </a:p>
          <a:p>
            <a:pPr algn="ctr"/>
            <a:r>
              <a:rPr lang="pt-BR" sz="1400" b="1"/>
              <a:t>meios tecnológicos</a:t>
            </a:r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7175500" y="2635251"/>
            <a:ext cx="268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000"/>
              <a:t>-</a:t>
            </a:r>
          </a:p>
        </p:txBody>
      </p:sp>
      <p:sp>
        <p:nvSpPr>
          <p:cNvPr id="20493" name="Rectangle 15"/>
          <p:cNvSpPr>
            <a:spLocks noChangeArrowheads="1"/>
          </p:cNvSpPr>
          <p:nvPr/>
        </p:nvSpPr>
        <p:spPr bwMode="auto">
          <a:xfrm>
            <a:off x="4800600" y="2636838"/>
            <a:ext cx="324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/>
              <a:t>+</a:t>
            </a:r>
          </a:p>
        </p:txBody>
      </p:sp>
      <p:sp>
        <p:nvSpPr>
          <p:cNvPr id="20494" name="Rectangle 16"/>
          <p:cNvSpPr>
            <a:spLocks noChangeArrowheads="1"/>
          </p:cNvSpPr>
          <p:nvPr/>
        </p:nvSpPr>
        <p:spPr bwMode="auto">
          <a:xfrm>
            <a:off x="3439908" y="2632631"/>
            <a:ext cx="1322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Alto uso </a:t>
            </a:r>
          </a:p>
          <a:p>
            <a:pPr algn="ctr"/>
            <a:r>
              <a:rPr lang="pt-BR" sz="1400" b="1"/>
              <a:t>meios de </a:t>
            </a:r>
          </a:p>
          <a:p>
            <a:pPr algn="ctr"/>
            <a:r>
              <a:rPr lang="pt-BR" sz="1400" b="1"/>
              <a:t>tecnológicos</a:t>
            </a:r>
          </a:p>
        </p:txBody>
      </p:sp>
      <p:sp>
        <p:nvSpPr>
          <p:cNvPr id="20495" name="Rectangle 17"/>
          <p:cNvSpPr>
            <a:spLocks noChangeArrowheads="1"/>
          </p:cNvSpPr>
          <p:nvPr/>
        </p:nvSpPr>
        <p:spPr bwMode="auto">
          <a:xfrm>
            <a:off x="2043061" y="2558248"/>
            <a:ext cx="16193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Completamente</a:t>
            </a:r>
          </a:p>
          <a:p>
            <a:pPr algn="ctr"/>
            <a:r>
              <a:rPr lang="pt-BR" sz="1400" b="1" i="1"/>
              <a:t>online,</a:t>
            </a:r>
            <a:r>
              <a:rPr lang="pt-BR" sz="1400" b="1"/>
              <a:t> sem o </a:t>
            </a:r>
          </a:p>
          <a:p>
            <a:pPr algn="ctr"/>
            <a:r>
              <a:rPr lang="pt-BR" sz="1400" b="1"/>
              <a:t>componente </a:t>
            </a:r>
          </a:p>
          <a:p>
            <a:pPr algn="ctr"/>
            <a:r>
              <a:rPr lang="pt-BR" sz="1400" b="1"/>
              <a:t>face-a-face</a:t>
            </a:r>
            <a:endParaRPr lang="pt-BR" sz="1400" b="1" i="1"/>
          </a:p>
        </p:txBody>
      </p:sp>
      <p:sp>
        <p:nvSpPr>
          <p:cNvPr id="20496" name="Rectangle 18"/>
          <p:cNvSpPr>
            <a:spLocks noChangeArrowheads="1"/>
          </p:cNvSpPr>
          <p:nvPr/>
        </p:nvSpPr>
        <p:spPr bwMode="auto">
          <a:xfrm>
            <a:off x="8387749" y="1048306"/>
            <a:ext cx="17331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Aprendizagem </a:t>
            </a:r>
          </a:p>
          <a:p>
            <a:pPr algn="ctr"/>
            <a:r>
              <a:rPr lang="pt-BR" sz="1400" b="1"/>
              <a:t>Presencial  </a:t>
            </a:r>
          </a:p>
          <a:p>
            <a:pPr algn="ctr"/>
            <a:r>
              <a:rPr lang="ja-JP" altLang="pt-BR" sz="1400" b="1"/>
              <a:t>“</a:t>
            </a:r>
            <a:r>
              <a:rPr lang="pt-BR" altLang="ja-JP" sz="1400" b="1"/>
              <a:t>Offline Learning</a:t>
            </a:r>
            <a:r>
              <a:rPr lang="ja-JP" altLang="pt-BR" sz="1400" b="1"/>
              <a:t>”</a:t>
            </a:r>
            <a:endParaRPr lang="pt-BR" sz="1400" b="1"/>
          </a:p>
        </p:txBody>
      </p:sp>
      <p:sp>
        <p:nvSpPr>
          <p:cNvPr id="20497" name="Rectangle 19"/>
          <p:cNvSpPr>
            <a:spLocks noChangeArrowheads="1"/>
          </p:cNvSpPr>
          <p:nvPr/>
        </p:nvSpPr>
        <p:spPr bwMode="auto">
          <a:xfrm>
            <a:off x="1952778" y="1046718"/>
            <a:ext cx="17411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Aprendizagem </a:t>
            </a:r>
          </a:p>
          <a:p>
            <a:pPr algn="ctr"/>
            <a:r>
              <a:rPr lang="pt-BR" sz="1400" b="1"/>
              <a:t>Onnline  </a:t>
            </a:r>
          </a:p>
          <a:p>
            <a:pPr algn="ctr"/>
            <a:r>
              <a:rPr lang="ja-JP" altLang="pt-BR" sz="1400" b="1"/>
              <a:t>“</a:t>
            </a:r>
            <a:r>
              <a:rPr lang="pt-BR" altLang="ja-JP" sz="1400" b="1"/>
              <a:t>Online Learning</a:t>
            </a:r>
            <a:r>
              <a:rPr lang="ja-JP" altLang="pt-BR" sz="1400" b="1"/>
              <a:t>”</a:t>
            </a:r>
            <a:endParaRPr lang="pt-BR" sz="1400" b="1"/>
          </a:p>
        </p:txBody>
      </p:sp>
      <p:sp>
        <p:nvSpPr>
          <p:cNvPr id="20498" name="Rectangle 20"/>
          <p:cNvSpPr>
            <a:spLocks noChangeArrowheads="1"/>
          </p:cNvSpPr>
          <p:nvPr/>
        </p:nvSpPr>
        <p:spPr bwMode="auto">
          <a:xfrm>
            <a:off x="1919289" y="322264"/>
            <a:ext cx="83534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200" b="1" dirty="0">
                <a:solidFill>
                  <a:srgbClr val="000000"/>
                </a:solidFill>
              </a:rPr>
              <a:t>DESCRIÇÃO ESQUEMÁTICA DA APRENDIZAGEM MISTA</a:t>
            </a:r>
          </a:p>
        </p:txBody>
      </p:sp>
      <p:sp>
        <p:nvSpPr>
          <p:cNvPr id="20499" name="Line 21"/>
          <p:cNvSpPr>
            <a:spLocks noChangeShapeType="1"/>
          </p:cNvSpPr>
          <p:nvPr/>
        </p:nvSpPr>
        <p:spPr bwMode="auto">
          <a:xfrm flipH="1">
            <a:off x="3359150" y="3990975"/>
            <a:ext cx="5545138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500" name="Rectangle 22"/>
          <p:cNvSpPr>
            <a:spLocks noChangeArrowheads="1"/>
          </p:cNvSpPr>
          <p:nvPr/>
        </p:nvSpPr>
        <p:spPr bwMode="auto">
          <a:xfrm>
            <a:off x="2566988" y="4148138"/>
            <a:ext cx="7200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b="1"/>
              <a:t>Aumento gradativo de meios tecnológicos online</a:t>
            </a:r>
          </a:p>
        </p:txBody>
      </p:sp>
      <p:sp>
        <p:nvSpPr>
          <p:cNvPr id="20501" name="Line 23"/>
          <p:cNvSpPr>
            <a:spLocks noChangeShapeType="1"/>
          </p:cNvSpPr>
          <p:nvPr/>
        </p:nvSpPr>
        <p:spPr bwMode="auto">
          <a:xfrm flipH="1">
            <a:off x="2495550" y="6019800"/>
            <a:ext cx="69850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502" name="Rectangle 24"/>
          <p:cNvSpPr>
            <a:spLocks noChangeArrowheads="1"/>
          </p:cNvSpPr>
          <p:nvPr/>
        </p:nvSpPr>
        <p:spPr bwMode="auto">
          <a:xfrm>
            <a:off x="2495550" y="6092826"/>
            <a:ext cx="720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b="1"/>
              <a:t>e-learning</a:t>
            </a:r>
          </a:p>
        </p:txBody>
      </p:sp>
      <p:sp>
        <p:nvSpPr>
          <p:cNvPr id="20503" name="Rectangle 25"/>
          <p:cNvSpPr>
            <a:spLocks noChangeArrowheads="1"/>
          </p:cNvSpPr>
          <p:nvPr/>
        </p:nvSpPr>
        <p:spPr bwMode="auto">
          <a:xfrm>
            <a:off x="1793670" y="4573014"/>
            <a:ext cx="214353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Curso inteiramente</a:t>
            </a:r>
          </a:p>
          <a:p>
            <a:pPr algn="ctr"/>
            <a:r>
              <a:rPr lang="pt-BR" sz="1400" b="1"/>
              <a:t>entregue por meio de </a:t>
            </a:r>
          </a:p>
          <a:p>
            <a:pPr algn="ctr"/>
            <a:r>
              <a:rPr lang="pt-BR" sz="1400" b="1"/>
              <a:t>plataforma de </a:t>
            </a:r>
          </a:p>
          <a:p>
            <a:pPr algn="ctr"/>
            <a:r>
              <a:rPr lang="pt-BR" sz="1400" b="1"/>
              <a:t>aprendizagem </a:t>
            </a:r>
          </a:p>
          <a:p>
            <a:pPr algn="ctr"/>
            <a:r>
              <a:rPr lang="pt-BR" sz="1400" b="1"/>
              <a:t>eletrônica</a:t>
            </a:r>
            <a:endParaRPr lang="pt-BR" sz="1400" b="1" i="1"/>
          </a:p>
        </p:txBody>
      </p:sp>
      <p:sp>
        <p:nvSpPr>
          <p:cNvPr id="20504" name="Rectangle 26"/>
          <p:cNvSpPr>
            <a:spLocks noChangeArrowheads="1"/>
          </p:cNvSpPr>
          <p:nvPr/>
        </p:nvSpPr>
        <p:spPr bwMode="auto">
          <a:xfrm>
            <a:off x="8253614" y="4863068"/>
            <a:ext cx="22236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1400" b="1"/>
              <a:t>Curso de uso de</a:t>
            </a:r>
          </a:p>
          <a:p>
            <a:pPr algn="ctr"/>
            <a:r>
              <a:rPr lang="pt-BR" sz="1400" b="1"/>
              <a:t>pequena participação </a:t>
            </a:r>
          </a:p>
          <a:p>
            <a:pPr algn="ctr"/>
            <a:r>
              <a:rPr lang="pt-BR" sz="1400" b="1"/>
              <a:t>de tecnologia</a:t>
            </a:r>
            <a:endParaRPr lang="pt-BR" sz="1400" b="1" i="1"/>
          </a:p>
        </p:txBody>
      </p:sp>
      <p:sp>
        <p:nvSpPr>
          <p:cNvPr id="20505" name="Rectangle 27"/>
          <p:cNvSpPr>
            <a:spLocks noChangeArrowheads="1"/>
          </p:cNvSpPr>
          <p:nvPr/>
        </p:nvSpPr>
        <p:spPr bwMode="auto">
          <a:xfrm>
            <a:off x="1847851" y="6616701"/>
            <a:ext cx="41767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200" b="1"/>
              <a:t>Fontes: Robin Mason – 2006. Adaptado por M.F. 2009</a:t>
            </a:r>
          </a:p>
        </p:txBody>
      </p:sp>
      <p:sp>
        <p:nvSpPr>
          <p:cNvPr id="20506" name="Rectangle 29"/>
          <p:cNvSpPr>
            <a:spLocks noChangeArrowheads="1"/>
          </p:cNvSpPr>
          <p:nvPr/>
        </p:nvSpPr>
        <p:spPr bwMode="auto">
          <a:xfrm>
            <a:off x="9307514" y="6669089"/>
            <a:ext cx="13604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pt-BR" sz="1000" b="1">
                <a:latin typeface="Constantia" charset="0"/>
              </a:rPr>
              <a:t>Marcos Formiga</a:t>
            </a:r>
          </a:p>
        </p:txBody>
      </p:sp>
    </p:spTree>
    <p:extLst>
      <p:ext uri="{BB962C8B-B14F-4D97-AF65-F5344CB8AC3E}">
        <p14:creationId xmlns:p14="http://schemas.microsoft.com/office/powerpoint/2010/main" val="1564660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5494" y="134471"/>
            <a:ext cx="9998169" cy="55107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resultado é revolucionário no sentido que uma tradição de ensino acadêmico de várias centenas de anos teve que mudar radicalmente de uma só vez.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sz="2600" dirty="0"/>
              <a:t>(PETERS,O. </a:t>
            </a:r>
            <a:r>
              <a:rPr lang="pt-BR" sz="2600" dirty="0" err="1"/>
              <a:t>Fernuniversität</a:t>
            </a:r>
            <a:r>
              <a:rPr lang="pt-BR" sz="2600" dirty="0"/>
              <a:t>. In: MUGRIDGE (Ed.). </a:t>
            </a:r>
            <a:r>
              <a:rPr lang="pt-BR" sz="2600" i="1" dirty="0" err="1"/>
              <a:t>Founding</a:t>
            </a:r>
            <a:r>
              <a:rPr lang="pt-BR" sz="2600" i="1" dirty="0"/>
              <a:t> </a:t>
            </a:r>
            <a:r>
              <a:rPr lang="pt-BR" sz="2600" i="1" dirty="0" err="1"/>
              <a:t>the</a:t>
            </a:r>
            <a:r>
              <a:rPr lang="pt-BR" sz="2600" i="1" dirty="0"/>
              <a:t> Open </a:t>
            </a:r>
            <a:r>
              <a:rPr lang="pt-BR" sz="2600" i="1" dirty="0" err="1"/>
              <a:t>Universities</a:t>
            </a:r>
            <a:r>
              <a:rPr lang="pt-BR" sz="2600" dirty="0"/>
              <a:t>. </a:t>
            </a:r>
            <a:r>
              <a:rPr lang="pt-BR" sz="2600" dirty="0" err="1"/>
              <a:t>New</a:t>
            </a:r>
            <a:r>
              <a:rPr lang="pt-BR" sz="2600" dirty="0"/>
              <a:t> </a:t>
            </a:r>
            <a:r>
              <a:rPr lang="pt-BR" sz="2600" dirty="0" err="1"/>
              <a:t>Delhi</a:t>
            </a:r>
            <a:r>
              <a:rPr lang="pt-BR" sz="2600" dirty="0"/>
              <a:t>: </a:t>
            </a:r>
            <a:r>
              <a:rPr lang="pt-BR" sz="2600" dirty="0" err="1"/>
              <a:t>Sterling</a:t>
            </a:r>
            <a:r>
              <a:rPr lang="pt-BR" sz="2600" dirty="0"/>
              <a:t> </a:t>
            </a:r>
            <a:r>
              <a:rPr lang="pt-BR" sz="2600" dirty="0" err="1"/>
              <a:t>Publishers</a:t>
            </a:r>
            <a:r>
              <a:rPr lang="pt-BR" sz="2600" dirty="0"/>
              <a:t>,1997)</a:t>
            </a:r>
          </a:p>
          <a:p>
            <a:pPr>
              <a:buFontTx/>
              <a:buNone/>
              <a:defRPr/>
            </a:pPr>
            <a:endParaRPr lang="pt-BR" sz="1300" dirty="0"/>
          </a:p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Daqui a 30 anos os grandes campi universitários serão relíquias. As universidades não sobreviverão.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sz="2600" dirty="0"/>
              <a:t>(DRUCKER, P. F. </a:t>
            </a:r>
            <a:r>
              <a:rPr lang="pt-BR" sz="2600" dirty="0" err="1"/>
              <a:t>See</a:t>
            </a:r>
            <a:r>
              <a:rPr lang="pt-BR" sz="2600" dirty="0"/>
              <a:t> </a:t>
            </a:r>
            <a:r>
              <a:rPr lang="pt-BR" sz="2600" dirty="0" err="1"/>
              <a:t>things</a:t>
            </a:r>
            <a:r>
              <a:rPr lang="pt-BR" sz="2600" dirty="0"/>
              <a:t> as </a:t>
            </a:r>
            <a:r>
              <a:rPr lang="pt-BR" sz="2600" dirty="0" err="1"/>
              <a:t>they</a:t>
            </a:r>
            <a:r>
              <a:rPr lang="pt-BR" sz="2600" dirty="0"/>
              <a:t> </a:t>
            </a:r>
            <a:r>
              <a:rPr lang="pt-BR" sz="2600" dirty="0" err="1"/>
              <a:t>really</a:t>
            </a:r>
            <a:r>
              <a:rPr lang="pt-BR" sz="2600" dirty="0"/>
              <a:t> are. </a:t>
            </a:r>
            <a:r>
              <a:rPr lang="pt-BR" sz="2600" i="1" dirty="0" err="1"/>
              <a:t>Forbes</a:t>
            </a:r>
            <a:r>
              <a:rPr lang="pt-BR" sz="2600" dirty="0"/>
              <a:t>, </a:t>
            </a:r>
            <a:r>
              <a:rPr lang="pt-BR" sz="2600" dirty="0" err="1"/>
              <a:t>march</a:t>
            </a:r>
            <a:r>
              <a:rPr lang="pt-BR" sz="2600" dirty="0"/>
              <a:t> 10th, 1977)</a:t>
            </a:r>
          </a:p>
        </p:txBody>
      </p:sp>
    </p:spTree>
    <p:extLst>
      <p:ext uri="{BB962C8B-B14F-4D97-AF65-F5344CB8AC3E}">
        <p14:creationId xmlns:p14="http://schemas.microsoft.com/office/powerpoint/2010/main" val="15718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451"/>
            <a:ext cx="12192000" cy="595309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6117" y="6490010"/>
            <a:ext cx="371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TAROUCO, Liane. UFRGS.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0" y="40889"/>
            <a:ext cx="955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O QUE MOVIMENTA ESTA CADEIA PRODUTIVA: PESSOAS, CONTEUDOS E TECNOLOGIA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7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40046" cy="596795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534293" y="0"/>
            <a:ext cx="24532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DESAFIOS:</a:t>
            </a:r>
          </a:p>
          <a:p>
            <a:endParaRPr lang="pt-BR" sz="1600" dirty="0"/>
          </a:p>
          <a:p>
            <a:pPr marL="285750" indent="-285750">
              <a:buFontTx/>
              <a:buChar char="-"/>
            </a:pPr>
            <a:r>
              <a:rPr lang="pt-BR" sz="1600" dirty="0" smtClean="0"/>
              <a:t>Gerir logística de provas;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Volume de alunos por professor;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Matrículas remotas;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Atendimento e aulas remotas;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Qualificar professores distribuídos em polos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Acompanhar os resultados da Aprendizagem</a:t>
            </a:r>
          </a:p>
          <a:p>
            <a:pPr marL="285750" indent="-285750">
              <a:buFontTx/>
              <a:buChar char="-"/>
            </a:pPr>
            <a:r>
              <a:rPr lang="pt-BR" sz="1600" dirty="0" smtClean="0"/>
              <a:t>Os conhecimentos prévios dos alunos são considerados?</a:t>
            </a:r>
          </a:p>
          <a:p>
            <a:pPr marL="285750" indent="-285750">
              <a:buFontTx/>
              <a:buChar char="-"/>
            </a:pPr>
            <a:endParaRPr lang="pt-BR" sz="1600" dirty="0"/>
          </a:p>
          <a:p>
            <a:pPr marL="285750" indent="-285750">
              <a:buFontTx/>
              <a:buChar char="-"/>
            </a:pPr>
            <a:r>
              <a:rPr lang="pt-BR" sz="1600" b="1" dirty="0" smtClean="0">
                <a:solidFill>
                  <a:srgbClr val="FFC000"/>
                </a:solidFill>
              </a:rPr>
              <a:t>Tecnologia é redução de custos, inovação e gestão.</a:t>
            </a:r>
            <a:endParaRPr lang="pt-BR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4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234464"/>
            <a:ext cx="8534400" cy="1507067"/>
          </a:xfrm>
        </p:spPr>
        <p:txBody>
          <a:bodyPr/>
          <a:lstStyle/>
          <a:p>
            <a:r>
              <a:rPr lang="pt-BR" dirty="0" smtClean="0"/>
              <a:t>Aprendizagem adaptativa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608" y="162889"/>
            <a:ext cx="8314955" cy="498897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10549" y="78800"/>
            <a:ext cx="8393013" cy="507306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6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1897</TotalTime>
  <Words>801</Words>
  <Application>Microsoft Macintosh PowerPoint</Application>
  <PresentationFormat>Custom</PresentationFormat>
  <Paragraphs>192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Fatia</vt:lpstr>
      <vt:lpstr>AUTOMAÇÃO NOS PROCESSOS EAD.</vt:lpstr>
      <vt:lpstr>   Em 1996: 1.869.528      EM 2015: 8.027.337    </vt:lpstr>
      <vt:lpstr>PowerPoint Presentation</vt:lpstr>
      <vt:lpstr>Principais resultados</vt:lpstr>
      <vt:lpstr>PowerPoint Presentation</vt:lpstr>
      <vt:lpstr>PowerPoint Presentation</vt:lpstr>
      <vt:lpstr>PowerPoint Presentation</vt:lpstr>
      <vt:lpstr>PowerPoint Presentation</vt:lpstr>
      <vt:lpstr>Aprendizagem adaptativa</vt:lpstr>
      <vt:lpstr>PowerPoint Presentation</vt:lpstr>
      <vt:lpstr>Acompanhamento da Aprendizagem -  INSIGHTS</vt:lpstr>
      <vt:lpstr>Estatísticas de Acerto de Questões </vt:lpstr>
      <vt:lpstr>Correção de Atividades POR VOZ</vt:lpstr>
      <vt:lpstr>Correção de Atividades por APP (on/off-line)</vt:lpstr>
      <vt:lpstr>Conteúdo de Reforço e Tutoria Automatizada</vt:lpstr>
      <vt:lpstr>Agentes Inteligentes </vt:lpstr>
      <vt:lpstr>REPOSITORIOS DE CONTEÚDOS</vt:lpstr>
      <vt:lpstr>PowerPoint Presentation</vt:lpstr>
      <vt:lpstr>Principais tendências e desafios.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Jucimara Roesler</cp:lastModifiedBy>
  <cp:revision>32</cp:revision>
  <dcterms:created xsi:type="dcterms:W3CDTF">2017-07-15T13:46:08Z</dcterms:created>
  <dcterms:modified xsi:type="dcterms:W3CDTF">2017-09-19T15:20:47Z</dcterms:modified>
</cp:coreProperties>
</file>