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1" r:id="rId2"/>
    <p:sldId id="343" r:id="rId3"/>
    <p:sldId id="473" r:id="rId4"/>
    <p:sldId id="383" r:id="rId5"/>
    <p:sldId id="345" r:id="rId6"/>
    <p:sldId id="346" r:id="rId7"/>
    <p:sldId id="444" r:id="rId8"/>
    <p:sldId id="445" r:id="rId9"/>
    <p:sldId id="474" r:id="rId10"/>
    <p:sldId id="448" r:id="rId11"/>
    <p:sldId id="449" r:id="rId12"/>
    <p:sldId id="450" r:id="rId13"/>
    <p:sldId id="451" r:id="rId14"/>
    <p:sldId id="452" r:id="rId15"/>
    <p:sldId id="490" r:id="rId16"/>
    <p:sldId id="453" r:id="rId17"/>
    <p:sldId id="45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91" r:id="rId31"/>
    <p:sldId id="489" r:id="rId32"/>
    <p:sldId id="488" r:id="rId33"/>
    <p:sldId id="339" r:id="rId34"/>
  </p:sldIdLst>
  <p:sldSz cx="9144000" cy="6858000" type="screen4x3"/>
  <p:notesSz cx="6858000" cy="9144000"/>
  <p:custDataLst>
    <p:tags r:id="rId36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eline de Oliveira Lameza" initials="JOL" lastIdx="15" clrIdx="0"/>
  <p:cmAuthor id="1" name="Jacqueline Lameza" initials="JL" lastIdx="10" clrIdx="1">
    <p:extLst>
      <p:ext uri="{19B8F6BF-5375-455C-9EA6-DF929625EA0E}">
        <p15:presenceInfo xmlns:p15="http://schemas.microsoft.com/office/powerpoint/2012/main" userId="e895d549d6f912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A"/>
    <a:srgbClr val="3C1228"/>
    <a:srgbClr val="7030A0"/>
    <a:srgbClr val="C73BFF"/>
    <a:srgbClr val="5E1776"/>
    <a:srgbClr val="680092"/>
    <a:srgbClr val="BA0DFF"/>
    <a:srgbClr val="3B0052"/>
    <a:srgbClr val="008D8A"/>
    <a:srgbClr val="00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94660"/>
  </p:normalViewPr>
  <p:slideViewPr>
    <p:cSldViewPr>
      <p:cViewPr varScale="1">
        <p:scale>
          <a:sx n="71" d="100"/>
          <a:sy n="71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425E-9B80-4689-8135-37DC3C24574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4A661-511C-406A-B29E-529A2CE580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81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2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700808"/>
            <a:ext cx="4669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/>
              <a:t>Novas práticas de tutoria e </a:t>
            </a:r>
          </a:p>
          <a:p>
            <a:r>
              <a:rPr lang="pt-BR" sz="2500" b="1" dirty="0"/>
              <a:t>mediação pedagógica em EaD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94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557464" cy="44401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28FF1-7495-4CCC-A354-0D76E988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22493"/>
            <a:ext cx="7886700" cy="99417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Fase on-line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F74A93-4C12-42F0-9F52-D1D2BA9B5F4C}"/>
              </a:ext>
            </a:extLst>
          </p:cNvPr>
          <p:cNvSpPr txBox="1"/>
          <p:nvPr/>
        </p:nvSpPr>
        <p:spPr>
          <a:xfrm>
            <a:off x="573355" y="4454086"/>
            <a:ext cx="22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Fórum de </a:t>
            </a:r>
            <a:r>
              <a:rPr lang="pt-BR" sz="1600" b="1" dirty="0" smtClean="0">
                <a:solidFill>
                  <a:schemeClr val="bg1"/>
                </a:solidFill>
              </a:rPr>
              <a:t>Discussão</a:t>
            </a:r>
          </a:p>
          <a:p>
            <a:pPr algn="ctr"/>
            <a:r>
              <a:rPr lang="pt-BR" sz="1600" b="1" dirty="0" err="1" smtClean="0">
                <a:solidFill>
                  <a:schemeClr val="bg1"/>
                </a:solidFill>
              </a:rPr>
              <a:t>Autoavaliação</a:t>
            </a:r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EA8395-A72B-48F9-B6BA-A8AD217B9B34}"/>
              </a:ext>
            </a:extLst>
          </p:cNvPr>
          <p:cNvSpPr txBox="1"/>
          <p:nvPr/>
        </p:nvSpPr>
        <p:spPr>
          <a:xfrm>
            <a:off x="4276175" y="4456908"/>
            <a:ext cx="205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Fórum de </a:t>
            </a:r>
            <a:r>
              <a:rPr lang="pt-BR" sz="1600" b="1" dirty="0" smtClean="0">
                <a:solidFill>
                  <a:schemeClr val="bg1"/>
                </a:solidFill>
              </a:rPr>
              <a:t>Discussão</a:t>
            </a:r>
          </a:p>
          <a:p>
            <a:pPr algn="ctr"/>
            <a:r>
              <a:rPr lang="pt-BR" sz="1600" b="1" dirty="0" err="1" smtClean="0">
                <a:solidFill>
                  <a:schemeClr val="bg1"/>
                </a:solidFill>
              </a:rPr>
              <a:t>Autoavaliação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B7BD03-BDFB-4390-A992-52D00828418E}"/>
              </a:ext>
            </a:extLst>
          </p:cNvPr>
          <p:cNvSpPr txBox="1"/>
          <p:nvPr/>
        </p:nvSpPr>
        <p:spPr>
          <a:xfrm>
            <a:off x="2627924" y="4454086"/>
            <a:ext cx="1680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Trabalho</a:t>
            </a:r>
          </a:p>
          <a:p>
            <a:pPr algn="ctr"/>
            <a:r>
              <a:rPr lang="pt-BR" sz="1600" b="1" dirty="0" err="1" smtClean="0">
                <a:solidFill>
                  <a:schemeClr val="bg1"/>
                </a:solidFill>
              </a:rPr>
              <a:t>Autoavaliação</a:t>
            </a:r>
            <a:endParaRPr lang="pt-BR" sz="1600" b="1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210F0D-D56D-4582-9A3A-E752B650CB77}"/>
              </a:ext>
            </a:extLst>
          </p:cNvPr>
          <p:cNvSpPr txBox="1"/>
          <p:nvPr/>
        </p:nvSpPr>
        <p:spPr>
          <a:xfrm>
            <a:off x="6253797" y="4454086"/>
            <a:ext cx="177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Avaliação de </a:t>
            </a:r>
            <a:r>
              <a:rPr lang="pt-BR" sz="1600" b="1" dirty="0" smtClean="0">
                <a:solidFill>
                  <a:schemeClr val="bg1"/>
                </a:solidFill>
              </a:rPr>
              <a:t>Revisão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27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6843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61735-4AE3-419A-A6C1-941C9A65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8830C2-62E1-4BCE-838E-7A9DEB4813AF}"/>
              </a:ext>
            </a:extLst>
          </p:cNvPr>
          <p:cNvSpPr txBox="1"/>
          <p:nvPr/>
        </p:nvSpPr>
        <p:spPr>
          <a:xfrm>
            <a:off x="3851920" y="5837771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635896" y="3780329"/>
            <a:ext cx="1521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2ªEtapa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882"/>
            <a:ext cx="9144000" cy="189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ADEC6-F831-4B0F-81CE-8B3C80D8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Autoavaliações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3887"/>
          <a:stretch/>
        </p:blipFill>
        <p:spPr>
          <a:xfrm>
            <a:off x="4998319" y="1223733"/>
            <a:ext cx="3688481" cy="45238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77" y="1229806"/>
            <a:ext cx="3943488" cy="50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ADEC6-F831-4B0F-81CE-8B3C80D8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Autoavaliações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5100"/>
          <a:stretch/>
        </p:blipFill>
        <p:spPr>
          <a:xfrm>
            <a:off x="323528" y="1514974"/>
            <a:ext cx="3730192" cy="33310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t="13208"/>
          <a:stretch/>
        </p:blipFill>
        <p:spPr>
          <a:xfrm>
            <a:off x="4301064" y="1484784"/>
            <a:ext cx="4575992" cy="29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6517" y="1916832"/>
            <a:ext cx="6166924" cy="452230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lnSpc>
                <a:spcPct val="13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Acesso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prévio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conteúdo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517" y="2369062"/>
            <a:ext cx="3378061" cy="477641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Teste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4576" y="2369061"/>
            <a:ext cx="2788863" cy="477641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Reflexão</a:t>
            </a:r>
            <a:r>
              <a:rPr lang="en-US" sz="2000" b="1" dirty="0">
                <a:solidFill>
                  <a:schemeClr val="bg1"/>
                </a:solidFill>
              </a:rPr>
              <a:t> individual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3018" y="2846701"/>
            <a:ext cx="3378062" cy="1197895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4577" y="2846702"/>
            <a:ext cx="2788863" cy="1205671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/>
              <a:t>Discussão</a:t>
            </a:r>
            <a:r>
              <a:rPr lang="en-US" sz="2000" b="1" dirty="0"/>
              <a:t> entre pares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96515" y="668280"/>
            <a:ext cx="6166924" cy="582547"/>
          </a:xfrm>
          <a:prstGeom prst="rect">
            <a:avLst/>
          </a:prstGeom>
          <a:noFill/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Peer Instruction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6517" y="3102996"/>
            <a:ext cx="3378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Resposta</a:t>
            </a:r>
            <a:r>
              <a:rPr lang="en-US" sz="2000" b="1" dirty="0">
                <a:solidFill>
                  <a:schemeClr val="bg1"/>
                </a:solidFill>
              </a:rPr>
              <a:t> individual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err="1">
                <a:solidFill>
                  <a:schemeClr val="bg1"/>
                </a:solidFill>
              </a:rPr>
              <a:t>rodada</a:t>
            </a:r>
            <a:r>
              <a:rPr lang="en-US" sz="2000" b="1" dirty="0">
                <a:solidFill>
                  <a:schemeClr val="bg1"/>
                </a:solidFill>
              </a:rPr>
              <a:t>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6517" y="4026906"/>
            <a:ext cx="6166924" cy="712302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lnSpc>
                <a:spcPct val="13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Resposta</a:t>
            </a:r>
            <a:r>
              <a:rPr lang="en-US" sz="2000" b="1" dirty="0">
                <a:solidFill>
                  <a:schemeClr val="bg1"/>
                </a:solidFill>
              </a:rPr>
              <a:t> individual (</a:t>
            </a:r>
            <a:r>
              <a:rPr lang="en-US" sz="2000" b="1" dirty="0" err="1">
                <a:solidFill>
                  <a:schemeClr val="bg1"/>
                </a:solidFill>
              </a:rPr>
              <a:t>rodada</a:t>
            </a:r>
            <a:r>
              <a:rPr lang="en-US" sz="2000" b="1" dirty="0">
                <a:solidFill>
                  <a:schemeClr val="bg1"/>
                </a:solidFill>
              </a:rPr>
              <a:t> 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6516" y="4746985"/>
            <a:ext cx="6166923" cy="432049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Breve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exposição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02989"/>
            <a:ext cx="1440159" cy="9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2418" y="1736294"/>
            <a:ext cx="1799711" cy="3093465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Trabalha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resolução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problemas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reais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2130" y="1736295"/>
            <a:ext cx="1578350" cy="1561463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Wingdings" charset="2"/>
              <a:buChar char="ü"/>
            </a:pPr>
            <a:r>
              <a:rPr lang="en-US" sz="2000" b="1" dirty="0" err="1" smtClean="0"/>
              <a:t>Estimula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/>
              <a:t>o </a:t>
            </a:r>
            <a:r>
              <a:rPr lang="en-US" sz="2000" b="1" dirty="0" err="1" smtClean="0"/>
              <a:t>risco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460479" y="1736295"/>
            <a:ext cx="3441839" cy="1561463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Permite</a:t>
            </a:r>
            <a:r>
              <a:rPr lang="en-US" sz="2000" b="1" dirty="0">
                <a:solidFill>
                  <a:schemeClr val="bg1"/>
                </a:solidFill>
              </a:rPr>
              <a:t> que o </a:t>
            </a:r>
            <a:r>
              <a:rPr lang="en-US" sz="2000" b="1" dirty="0" err="1">
                <a:solidFill>
                  <a:schemeClr val="bg1"/>
                </a:solidFill>
              </a:rPr>
              <a:t>aluno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desenvolva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capacidade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argumentação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2129" y="3302258"/>
            <a:ext cx="2707644" cy="1527502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9774" y="3302258"/>
            <a:ext cx="2312544" cy="1527502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Inverte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>
                <a:solidFill>
                  <a:schemeClr val="bg1"/>
                </a:solidFill>
              </a:rPr>
              <a:t>sala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de aula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629474"/>
            <a:ext cx="7647483" cy="510668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 </a:t>
            </a:r>
            <a:r>
              <a:rPr lang="en-US" sz="2800" b="1" dirty="0" smtClean="0"/>
              <a:t>forma </a:t>
            </a:r>
            <a:r>
              <a:rPr lang="en-US" sz="2800" b="1" dirty="0" err="1"/>
              <a:t>muito</a:t>
            </a:r>
            <a:r>
              <a:rPr lang="en-US" sz="2800" b="1" dirty="0"/>
              <a:t> simples, o </a:t>
            </a:r>
            <a:r>
              <a:rPr lang="en-US" sz="2800" b="1" i="1" dirty="0"/>
              <a:t>Peer Instruction</a:t>
            </a:r>
            <a:r>
              <a:rPr lang="en-US" sz="2800" b="1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4994" y="3812863"/>
            <a:ext cx="26108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lnSpc>
                <a:spcPct val="150000"/>
              </a:lnSpc>
              <a:buFont typeface="Wingdings" charset="2"/>
              <a:buChar char="ü"/>
            </a:pPr>
            <a:r>
              <a:rPr lang="en-US" sz="2000" b="1" dirty="0" err="1">
                <a:solidFill>
                  <a:schemeClr val="bg1"/>
                </a:solidFill>
              </a:rPr>
              <a:t>Favorece</a:t>
            </a:r>
            <a:r>
              <a:rPr lang="en-US" sz="2000" b="1" dirty="0">
                <a:solidFill>
                  <a:schemeClr val="bg1"/>
                </a:solidFill>
              </a:rPr>
              <a:t> a </a:t>
            </a:r>
            <a:r>
              <a:rPr lang="en-US" sz="2000" b="1" dirty="0" err="1" smtClean="0">
                <a:solidFill>
                  <a:schemeClr val="bg1"/>
                </a:solidFill>
              </a:rPr>
              <a:t>inovação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02989"/>
            <a:ext cx="1440159" cy="9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830138" y="2664621"/>
            <a:ext cx="4046917" cy="2924619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bg1"/>
                </a:solidFill>
              </a:rPr>
              <a:t>Promover a interação entre os </a:t>
            </a:r>
            <a:r>
              <a:rPr lang="pt-BR" sz="1800" dirty="0" smtClean="0">
                <a:solidFill>
                  <a:schemeClr val="bg1"/>
                </a:solidFill>
              </a:rPr>
              <a:t>estudantes.</a:t>
            </a:r>
            <a:endParaRPr lang="pt-BR" sz="1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solidFill>
                  <a:schemeClr val="bg1"/>
                </a:solidFill>
              </a:rPr>
              <a:t>Trabalhar </a:t>
            </a:r>
            <a:r>
              <a:rPr lang="pt-BR" sz="1800" dirty="0">
                <a:solidFill>
                  <a:schemeClr val="bg1"/>
                </a:solidFill>
              </a:rPr>
              <a:t>os conceitos que servem de fundamento para a solução de problemas.</a:t>
            </a:r>
          </a:p>
        </p:txBody>
      </p:sp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Neuza\Downloads\shutterstock_12963041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1" y="2523589"/>
            <a:ext cx="4334411" cy="4334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0"/>
          <p:cNvSpPr/>
          <p:nvPr/>
        </p:nvSpPr>
        <p:spPr>
          <a:xfrm>
            <a:off x="4932041" y="1951918"/>
            <a:ext cx="4032448" cy="571671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Objetivos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747343" y="2060848"/>
            <a:ext cx="4046917" cy="2924619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</a:rPr>
              <a:t>Fator crítico de sucesso da técnica.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endParaRPr lang="pt-BR" sz="1800" dirty="0">
              <a:solidFill>
                <a:schemeClr val="bg1"/>
              </a:solidFill>
            </a:endParaRP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</a:rPr>
              <a:t>Parte que exige maior esforço para converter uma aula tradicional para o PI.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8"/>
          <a:stretch/>
        </p:blipFill>
        <p:spPr>
          <a:xfrm>
            <a:off x="-166738" y="1598433"/>
            <a:ext cx="5179891" cy="505699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32272" y="1012631"/>
            <a:ext cx="4547840" cy="945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/>
          <p:cNvSpPr/>
          <p:nvPr/>
        </p:nvSpPr>
        <p:spPr>
          <a:xfrm>
            <a:off x="-5715" y="765458"/>
            <a:ext cx="819458" cy="97076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Forma livre 10"/>
          <p:cNvSpPr/>
          <p:nvPr/>
        </p:nvSpPr>
        <p:spPr>
          <a:xfrm>
            <a:off x="802841" y="764704"/>
            <a:ext cx="221456" cy="1200150"/>
          </a:xfrm>
          <a:custGeom>
            <a:avLst/>
            <a:gdLst>
              <a:gd name="connsiteX0" fmla="*/ 0 w 295275"/>
              <a:gd name="connsiteY0" fmla="*/ 0 h 1600200"/>
              <a:gd name="connsiteX1" fmla="*/ 4762 w 295275"/>
              <a:gd name="connsiteY1" fmla="*/ 1295400 h 1600200"/>
              <a:gd name="connsiteX2" fmla="*/ 295275 w 295275"/>
              <a:gd name="connsiteY2" fmla="*/ 1600200 h 1600200"/>
              <a:gd name="connsiteX3" fmla="*/ 295275 w 295275"/>
              <a:gd name="connsiteY3" fmla="*/ 323850 h 1600200"/>
              <a:gd name="connsiteX4" fmla="*/ 0 w 295275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1600200">
                <a:moveTo>
                  <a:pt x="0" y="0"/>
                </a:moveTo>
                <a:cubicBezTo>
                  <a:pt x="1587" y="431800"/>
                  <a:pt x="3175" y="863600"/>
                  <a:pt x="4762" y="1295400"/>
                </a:cubicBezTo>
                <a:lnTo>
                  <a:pt x="295275" y="1600200"/>
                </a:lnTo>
                <a:lnTo>
                  <a:pt x="295275" y="323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etângulo 11"/>
          <p:cNvSpPr/>
          <p:nvPr/>
        </p:nvSpPr>
        <p:spPr>
          <a:xfrm>
            <a:off x="2169982" y="1182592"/>
            <a:ext cx="513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Cristina das Neves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51927" y="1454511"/>
            <a:ext cx="3271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Coordenadora da </a:t>
            </a:r>
            <a:r>
              <a:rPr lang="pt-BR" dirty="0" smtClean="0"/>
              <a:t>mesa-redonda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7" y="993184"/>
            <a:ext cx="986883" cy="984126"/>
          </a:xfrm>
          <a:prstGeom prst="rect">
            <a:avLst/>
          </a:prstGeom>
        </p:spPr>
      </p:pic>
      <p:sp>
        <p:nvSpPr>
          <p:cNvPr id="15" name="Chave direita 14"/>
          <p:cNvSpPr/>
          <p:nvPr/>
        </p:nvSpPr>
        <p:spPr>
          <a:xfrm>
            <a:off x="8286749" y="2504858"/>
            <a:ext cx="114300" cy="237965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Chave esquerda 15"/>
          <p:cNvSpPr/>
          <p:nvPr/>
        </p:nvSpPr>
        <p:spPr>
          <a:xfrm>
            <a:off x="1657349" y="2504858"/>
            <a:ext cx="114300" cy="2379656"/>
          </a:xfrm>
          <a:prstGeom prst="leftBrac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CaixaDeTexto 16"/>
          <p:cNvSpPr txBox="1"/>
          <p:nvPr/>
        </p:nvSpPr>
        <p:spPr>
          <a:xfrm>
            <a:off x="2033429" y="2492276"/>
            <a:ext cx="6189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Mestranda interdisciplinar em Ciências Humanas. 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Pós-graduada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Planejamento, Implementação e 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EAD, pela Universidade Federal Fluminense (UFF). Pós-graduada em Estudos Linguísticos e Literários, pela Universidade Santo Amaro/SP. Graduada em Letras, pela Pontifícia Universidade Católica do Paraná (PUC/PR). Atuações em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 áreas de docência, coordenação de tutoria e supervisão pedagógica de revisões. Atualmente, coordenadora de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Centro Universitário Ítalo Brasileiro (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UniÍtalo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18301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427984" y="2492896"/>
            <a:ext cx="4521078" cy="2924619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lang="pt-B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</a:rPr>
              <a:t>O professor propõe um problema.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</a:rPr>
              <a:t>Reflexão individual pelo aluno </a:t>
            </a:r>
            <a:r>
              <a:rPr lang="pt-BR" sz="1800" b="1" dirty="0" smtClean="0">
                <a:solidFill>
                  <a:schemeClr val="bg1"/>
                </a:solidFill>
              </a:rPr>
              <a:t>(</a:t>
            </a:r>
            <a:r>
              <a:rPr lang="pt-BR" sz="1800" b="1" dirty="0">
                <a:solidFill>
                  <a:schemeClr val="bg1"/>
                </a:solidFill>
              </a:rPr>
              <a:t>sem discussão com colegas).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</a:rPr>
              <a:t>Resposta individual.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</a:rPr>
              <a:t>Discussão entre colegas.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</a:rPr>
              <a:t>Nova rodada de respostas individuais.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800" b="1" dirty="0">
                <a:solidFill>
                  <a:schemeClr val="bg1"/>
                </a:solidFill>
              </a:rPr>
              <a:t>Explicação fornecida pelo professor.</a:t>
            </a:r>
          </a:p>
        </p:txBody>
      </p:sp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Neuza\Downloads\shutterstock_265132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6" y="1906508"/>
            <a:ext cx="3590089" cy="31911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/>
          <p:nvPr/>
        </p:nvSpPr>
        <p:spPr>
          <a:xfrm>
            <a:off x="4572000" y="1951918"/>
            <a:ext cx="4392489" cy="571671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Formato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9" t="15158" r="3844" b="13663"/>
          <a:stretch/>
        </p:blipFill>
        <p:spPr>
          <a:xfrm>
            <a:off x="3818934" y="1844824"/>
            <a:ext cx="1968377" cy="1987013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2" name="CaixaDeTexto 11"/>
          <p:cNvSpPr txBox="1"/>
          <p:nvPr/>
        </p:nvSpPr>
        <p:spPr>
          <a:xfrm>
            <a:off x="4161746" y="2579259"/>
            <a:ext cx="12991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básicos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549029" y="2325465"/>
            <a:ext cx="606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3915743" y="4807978"/>
            <a:ext cx="17548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29" idx="0"/>
          </p:cNvCxnSpPr>
          <p:nvPr/>
        </p:nvCxnSpPr>
        <p:spPr>
          <a:xfrm flipH="1">
            <a:off x="4776584" y="3671629"/>
            <a:ext cx="3450" cy="11701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211887" y="2143683"/>
            <a:ext cx="8074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5316807" y="3440789"/>
            <a:ext cx="70761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523940" y="3655850"/>
            <a:ext cx="126409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3520841" y="3312071"/>
            <a:ext cx="1" cy="6527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540852" y="2071674"/>
            <a:ext cx="0" cy="5075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025552" y="1927658"/>
            <a:ext cx="0" cy="516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019330" y="3222688"/>
            <a:ext cx="0" cy="4362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01522" y="2143682"/>
            <a:ext cx="307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1600" b="1" dirty="0">
                <a:solidFill>
                  <a:schemeClr val="bg1"/>
                </a:solidFill>
              </a:rPr>
              <a:t>Deve focar </a:t>
            </a:r>
            <a:r>
              <a:rPr lang="pt-BR" sz="1600" b="1" dirty="0" smtClean="0">
                <a:solidFill>
                  <a:schemeClr val="bg1"/>
                </a:solidFill>
              </a:rPr>
              <a:t>em </a:t>
            </a:r>
            <a:r>
              <a:rPr lang="x-none" sz="1600" b="1" dirty="0" smtClean="0">
                <a:solidFill>
                  <a:schemeClr val="bg1"/>
                </a:solidFill>
              </a:rPr>
              <a:t>um </a:t>
            </a:r>
            <a:r>
              <a:rPr lang="x-none" sz="1600" b="1" dirty="0">
                <a:solidFill>
                  <a:schemeClr val="bg1"/>
                </a:solidFill>
              </a:rPr>
              <a:t>único conceito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52956" y="3249223"/>
            <a:ext cx="3299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</a:rPr>
              <a:t>Deve conter respostas adequadas de múltipla escolha (</a:t>
            </a:r>
            <a:r>
              <a:rPr lang="pt-BR" sz="1600" b="1" dirty="0" err="1">
                <a:solidFill>
                  <a:schemeClr val="bg1"/>
                </a:solidFill>
              </a:rPr>
              <a:t>distratores</a:t>
            </a:r>
            <a:r>
              <a:rPr lang="pt-BR" sz="1600" b="1" dirty="0">
                <a:solidFill>
                  <a:schemeClr val="bg1"/>
                </a:solidFill>
              </a:rPr>
              <a:t> – concepções errôneas mais comuns)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061654" y="1890245"/>
            <a:ext cx="297484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pt-BR" sz="1600" b="1" dirty="0">
                <a:solidFill>
                  <a:schemeClr val="bg1"/>
                </a:solidFill>
                <a:latin typeface="+mj-lt"/>
              </a:rPr>
              <a:t>Não deve depender de </a:t>
            </a:r>
            <a:br>
              <a:rPr lang="pt-BR" sz="1600" b="1" dirty="0">
                <a:solidFill>
                  <a:schemeClr val="bg1"/>
                </a:solidFill>
                <a:latin typeface="+mj-lt"/>
              </a:rPr>
            </a:b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equações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para ser 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resolvido</a:t>
            </a:r>
            <a:endParaRPr lang="pt-BR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96257" y="3163798"/>
            <a:ext cx="2662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Deve ser redigido sem ambiguidade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456910" y="4841807"/>
            <a:ext cx="2639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Não deve ser fácil demais nem difícil demais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5362" y="1124620"/>
            <a:ext cx="2003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Regras importantes</a:t>
            </a:r>
            <a:endParaRPr lang="pt-BR" dirty="0"/>
          </a:p>
        </p:txBody>
      </p:sp>
      <p:grpSp>
        <p:nvGrpSpPr>
          <p:cNvPr id="30" name="Grupo 29"/>
          <p:cNvGrpSpPr/>
          <p:nvPr/>
        </p:nvGrpSpPr>
        <p:grpSpPr>
          <a:xfrm>
            <a:off x="988340" y="1793811"/>
            <a:ext cx="2226685" cy="3130818"/>
            <a:chOff x="158951" y="2268593"/>
            <a:chExt cx="3021638" cy="3840185"/>
          </a:xfrm>
        </p:grpSpPr>
        <p:grpSp>
          <p:nvGrpSpPr>
            <p:cNvPr id="31" name="Grupo 30"/>
            <p:cNvGrpSpPr/>
            <p:nvPr/>
          </p:nvGrpSpPr>
          <p:grpSpPr>
            <a:xfrm rot="5400000">
              <a:off x="-250323" y="2677867"/>
              <a:ext cx="3840185" cy="3021638"/>
              <a:chOff x="1982755" y="3453883"/>
              <a:chExt cx="2668891" cy="1949260"/>
            </a:xfrm>
          </p:grpSpPr>
          <p:pic>
            <p:nvPicPr>
              <p:cNvPr id="33" name="Picture 4" descr="C:\Users\pc-bh-18\Desktop\infographic8-03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755" y="3453883"/>
                <a:ext cx="2668891" cy="1949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ítulo 4"/>
              <p:cNvSpPr txBox="1">
                <a:spLocks/>
              </p:cNvSpPr>
              <p:nvPr/>
            </p:nvSpPr>
            <p:spPr>
              <a:xfrm rot="16200000">
                <a:off x="1742983" y="3907388"/>
                <a:ext cx="1255134" cy="532862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pt-BR" sz="3300" b="1" dirty="0">
                    <a:latin typeface="Trebuchet MS" pitchFamily="34" charset="0"/>
                  </a:rPr>
                  <a:t>01</a:t>
                </a:r>
                <a:endParaRPr lang="pt-BR" sz="1500" b="1" dirty="0">
                  <a:latin typeface="Trebuchet MS" pitchFamily="34" charset="0"/>
                </a:endParaRPr>
              </a:p>
            </p:txBody>
          </p:sp>
        </p:grpSp>
        <p:sp>
          <p:nvSpPr>
            <p:cNvPr id="32" name="Retângulo 31"/>
            <p:cNvSpPr/>
            <p:nvPr/>
          </p:nvSpPr>
          <p:spPr>
            <a:xfrm>
              <a:off x="333404" y="3269520"/>
              <a:ext cx="2441154" cy="1987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</a:pPr>
              <a:r>
                <a:rPr lang="pt-BR" sz="1400" b="1" dirty="0">
                  <a:latin typeface="Trebuchet MS" pitchFamily="34" charset="0"/>
                </a:rPr>
                <a:t>Primeira rodada de respostas: se os acertos forem inferiores a 30%, o professor deve intervir.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401384" y="1777272"/>
            <a:ext cx="2328914" cy="3163896"/>
            <a:chOff x="4227922" y="2258253"/>
            <a:chExt cx="3160367" cy="3880758"/>
          </a:xfrm>
        </p:grpSpPr>
        <p:grpSp>
          <p:nvGrpSpPr>
            <p:cNvPr id="36" name="Grupo 35"/>
            <p:cNvGrpSpPr/>
            <p:nvPr/>
          </p:nvGrpSpPr>
          <p:grpSpPr>
            <a:xfrm>
              <a:off x="4227922" y="2258253"/>
              <a:ext cx="3160367" cy="3880758"/>
              <a:chOff x="4848529" y="3006581"/>
              <a:chExt cx="2038754" cy="2697089"/>
            </a:xfrm>
          </p:grpSpPr>
          <p:pic>
            <p:nvPicPr>
              <p:cNvPr id="38" name="Picture 3" descr="C:\Users\pc-bh-18\Desktop\infographic8-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529" y="3006581"/>
                <a:ext cx="2038754" cy="2697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ítulo 4"/>
              <p:cNvSpPr txBox="1">
                <a:spLocks/>
              </p:cNvSpPr>
              <p:nvPr/>
            </p:nvSpPr>
            <p:spPr>
              <a:xfrm>
                <a:off x="5609385" y="3147932"/>
                <a:ext cx="1255132" cy="532862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pt-BR" sz="3300" b="1" dirty="0">
                    <a:latin typeface="Trebuchet MS" pitchFamily="34" charset="0"/>
                  </a:rPr>
                  <a:t>02</a:t>
                </a:r>
                <a:endParaRPr lang="pt-BR" sz="1500" b="1" dirty="0">
                  <a:latin typeface="Trebuchet MS" pitchFamily="34" charset="0"/>
                </a:endParaRPr>
              </a:p>
            </p:txBody>
          </p:sp>
        </p:grpSp>
        <p:sp>
          <p:nvSpPr>
            <p:cNvPr id="37" name="Retângulo 36"/>
            <p:cNvSpPr/>
            <p:nvPr/>
          </p:nvSpPr>
          <p:spPr>
            <a:xfrm>
              <a:off x="4516808" y="3266706"/>
              <a:ext cx="2555459" cy="2304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</a:pPr>
              <a:r>
                <a:rPr lang="pt-BR" sz="1400" b="1" dirty="0">
                  <a:latin typeface="Trebuchet MS" pitchFamily="34" charset="0"/>
                </a:rPr>
                <a:t>Primeira rodada de respostas:  se os acertos forem superiores a 70%, o professor deve passar para o problema seguinte.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940147" y="1844824"/>
            <a:ext cx="2232253" cy="3070416"/>
            <a:chOff x="8508304" y="2312991"/>
            <a:chExt cx="3029194" cy="3766099"/>
          </a:xfrm>
        </p:grpSpPr>
        <p:grpSp>
          <p:nvGrpSpPr>
            <p:cNvPr id="41" name="Grupo 40"/>
            <p:cNvGrpSpPr/>
            <p:nvPr/>
          </p:nvGrpSpPr>
          <p:grpSpPr>
            <a:xfrm rot="5400000">
              <a:off x="8139851" y="2681444"/>
              <a:ext cx="3766099" cy="3029194"/>
              <a:chOff x="10165289" y="3264825"/>
              <a:chExt cx="2617402" cy="1954134"/>
            </a:xfrm>
          </p:grpSpPr>
          <p:pic>
            <p:nvPicPr>
              <p:cNvPr id="43" name="Picture 4" descr="C:\Users\pc-bh-18\Desktop\infographic8-0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5289" y="3284411"/>
                <a:ext cx="2617402" cy="1934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ítulo 4"/>
              <p:cNvSpPr txBox="1">
                <a:spLocks/>
              </p:cNvSpPr>
              <p:nvPr/>
            </p:nvSpPr>
            <p:spPr>
              <a:xfrm rot="16200000">
                <a:off x="9934271" y="3625961"/>
                <a:ext cx="1255133" cy="532862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pt-BR" sz="3300" b="1" dirty="0">
                    <a:latin typeface="Trebuchet MS" pitchFamily="34" charset="0"/>
                  </a:rPr>
                  <a:t>03</a:t>
                </a:r>
                <a:endParaRPr lang="pt-BR" sz="1500" b="1" dirty="0">
                  <a:latin typeface="Trebuchet MS" pitchFamily="34" charset="0"/>
                </a:endParaRPr>
              </a:p>
            </p:txBody>
          </p:sp>
        </p:grpSp>
        <p:sp>
          <p:nvSpPr>
            <p:cNvPr id="42" name="Retângulo 41"/>
            <p:cNvSpPr/>
            <p:nvPr/>
          </p:nvSpPr>
          <p:spPr>
            <a:xfrm>
              <a:off x="8754927" y="3341664"/>
              <a:ext cx="2468530" cy="1352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</a:pPr>
              <a:r>
                <a:rPr lang="pt-BR" sz="1400" b="1" dirty="0">
                  <a:latin typeface="Trebuchet MS" pitchFamily="34" charset="0"/>
                </a:rPr>
                <a:t>Percentual de acertos ideal na primeira rodada de respostas = 50%.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3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5362" y="1124620"/>
            <a:ext cx="2003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Regras importantes</a:t>
            </a:r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1115616" y="2204864"/>
            <a:ext cx="3049964" cy="2520280"/>
            <a:chOff x="1390055" y="2312256"/>
            <a:chExt cx="3943350" cy="2901556"/>
          </a:xfrm>
        </p:grpSpPr>
        <p:grpSp>
          <p:nvGrpSpPr>
            <p:cNvPr id="22" name="Grupo 21"/>
            <p:cNvGrpSpPr/>
            <p:nvPr/>
          </p:nvGrpSpPr>
          <p:grpSpPr>
            <a:xfrm>
              <a:off x="1390055" y="2312256"/>
              <a:ext cx="3943350" cy="2665712"/>
              <a:chOff x="-2884445" y="821510"/>
              <a:chExt cx="2668892" cy="1949260"/>
            </a:xfrm>
          </p:grpSpPr>
          <p:pic>
            <p:nvPicPr>
              <p:cNvPr id="24" name="Picture 2" descr="C:\Users\pc-bh-18\Desktop\infographic8-0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84445" y="821510"/>
                <a:ext cx="2668892" cy="1949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ítulo 4"/>
              <p:cNvSpPr txBox="1">
                <a:spLocks/>
              </p:cNvSpPr>
              <p:nvPr/>
            </p:nvSpPr>
            <p:spPr>
              <a:xfrm>
                <a:off x="-1890629" y="1031927"/>
                <a:ext cx="1352200" cy="49461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pt-BR" sz="3300" b="1" dirty="0">
                    <a:latin typeface="Trebuchet MS" pitchFamily="34" charset="0"/>
                  </a:rPr>
                  <a:t>04</a:t>
                </a:r>
                <a:endParaRPr lang="pt-BR" sz="1500" b="1" dirty="0">
                  <a:latin typeface="Trebuchet MS" pitchFamily="34" charset="0"/>
                </a:endParaRPr>
              </a:p>
            </p:txBody>
          </p:sp>
        </p:grpSp>
        <p:sp>
          <p:nvSpPr>
            <p:cNvPr id="23" name="Retângulo 22"/>
            <p:cNvSpPr/>
            <p:nvPr/>
          </p:nvSpPr>
          <p:spPr>
            <a:xfrm>
              <a:off x="1713326" y="3398357"/>
              <a:ext cx="3058700" cy="1815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</a:pPr>
              <a:r>
                <a:rPr lang="pt-BR" sz="1400" b="1" dirty="0">
                  <a:latin typeface="Trebuchet MS" pitchFamily="34" charset="0"/>
                </a:rPr>
                <a:t>Um bom teste conceitual atinge um número de acertos entre 40 e 60%.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730174" y="2204866"/>
            <a:ext cx="3082186" cy="2421732"/>
            <a:chOff x="6377198" y="2312258"/>
            <a:chExt cx="3985011" cy="2788100"/>
          </a:xfrm>
        </p:grpSpPr>
        <p:grpSp>
          <p:nvGrpSpPr>
            <p:cNvPr id="27" name="Grupo 26"/>
            <p:cNvGrpSpPr/>
            <p:nvPr/>
          </p:nvGrpSpPr>
          <p:grpSpPr>
            <a:xfrm rot="16200000">
              <a:off x="6975654" y="1713802"/>
              <a:ext cx="2788100" cy="3985011"/>
              <a:chOff x="4848529" y="6154786"/>
              <a:chExt cx="2038754" cy="2697089"/>
            </a:xfrm>
          </p:grpSpPr>
          <p:pic>
            <p:nvPicPr>
              <p:cNvPr id="29" name="Picture 3" descr="C:\Users\pc-bh-18\Desktop\infographic8-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529" y="6154786"/>
                <a:ext cx="2038754" cy="2697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3" descr="C:\Users\pc-bh-18\Desktop\infographic8-02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84" t="8740" r="12443" b="11431"/>
              <a:stretch/>
            </p:blipFill>
            <p:spPr bwMode="auto">
              <a:xfrm>
                <a:off x="5107892" y="6375150"/>
                <a:ext cx="1538142" cy="2185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ítulo 4"/>
              <p:cNvSpPr txBox="1">
                <a:spLocks/>
              </p:cNvSpPr>
              <p:nvPr/>
            </p:nvSpPr>
            <p:spPr>
              <a:xfrm rot="5400000">
                <a:off x="5661588" y="7554898"/>
                <a:ext cx="1352200" cy="494611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pt-BR" sz="3300" b="1" dirty="0">
                    <a:latin typeface="Trebuchet MS" pitchFamily="34" charset="0"/>
                  </a:rPr>
                  <a:t>05</a:t>
                </a:r>
                <a:endParaRPr lang="pt-BR" sz="1500" b="1" dirty="0">
                  <a:latin typeface="Trebuchet MS" pitchFamily="34" charset="0"/>
                </a:endParaRPr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6818752" y="3507465"/>
              <a:ext cx="3101902" cy="1126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900"/>
                </a:spcBef>
              </a:pPr>
              <a:r>
                <a:rPr lang="pt-BR" sz="1400" b="1" dirty="0">
                  <a:latin typeface="Trebuchet MS" pitchFamily="34" charset="0"/>
                </a:rPr>
                <a:t>É importante não avaliar testes conceituais.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6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772816"/>
            <a:ext cx="9324528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1045362" y="763166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</a:rPr>
              <a:t>Teste </a:t>
            </a:r>
            <a:r>
              <a:rPr lang="pt-BR" sz="3200" b="1" dirty="0" smtClean="0">
                <a:solidFill>
                  <a:schemeClr val="bg1"/>
                </a:solidFill>
              </a:rPr>
              <a:t>conceitual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   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5362" y="1124620"/>
            <a:ext cx="2003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Regras importantes</a:t>
            </a:r>
            <a:endParaRPr lang="pt-BR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1772816"/>
            <a:ext cx="6450306" cy="38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14" name="Picture 4" descr="C:\Users\pc-bh-18\Desktop\Faceb-MEC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9895"/>
            <a:ext cx="433803" cy="55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/>
          <p:nvPr/>
        </p:nvSpPr>
        <p:spPr>
          <a:xfrm>
            <a:off x="994811" y="476672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err="1" smtClean="0"/>
              <a:t>Peer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Instruction</a:t>
            </a:r>
            <a:r>
              <a:rPr lang="pt-BR" sz="3200" b="1" dirty="0" smtClean="0">
                <a:solidFill>
                  <a:schemeClr val="bg1"/>
                </a:solidFill>
              </a:rPr>
              <a:t>                 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568D94-5457-4175-BCCD-791901265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1493952"/>
            <a:ext cx="9140056" cy="42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1045362" y="247571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err="1"/>
              <a:t>Peer</a:t>
            </a:r>
            <a:r>
              <a:rPr lang="pt-BR" sz="3200" i="1" dirty="0"/>
              <a:t> </a:t>
            </a:r>
            <a:r>
              <a:rPr lang="pt-BR" sz="3200" i="1" dirty="0" err="1" smtClean="0"/>
              <a:t>Instruction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5362" y="1124620"/>
            <a:ext cx="120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2"/>
          <a:stretch/>
        </p:blipFill>
        <p:spPr>
          <a:xfrm>
            <a:off x="4868402" y="1713508"/>
            <a:ext cx="2943958" cy="32276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4"/>
          <a:stretch/>
        </p:blipFill>
        <p:spPr>
          <a:xfrm>
            <a:off x="6660232" y="1601131"/>
            <a:ext cx="2590087" cy="364541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56453" y="2021928"/>
            <a:ext cx="374266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Maior flexibilidade e improvisação por parte do professor.</a:t>
            </a:r>
          </a:p>
          <a:p>
            <a:pPr marL="214313" indent="-214313">
              <a:lnSpc>
                <a:spcPct val="15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Ouvindo as discussões dos alunos, o professor aprende novas formas de argumentar e ensinar.</a:t>
            </a:r>
          </a:p>
          <a:p>
            <a:pPr marL="214313" indent="-214313">
              <a:lnSpc>
                <a:spcPct val="15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Aprende também a lógica do erro.</a:t>
            </a:r>
          </a:p>
        </p:txBody>
      </p:sp>
      <p:pic>
        <p:nvPicPr>
          <p:cNvPr id="13" name="Picture 2" descr="C:\Users\pc-bh-18\Desktop\pag-23-0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8003" r="24750" b="8003"/>
          <a:stretch/>
        </p:blipFill>
        <p:spPr bwMode="auto">
          <a:xfrm>
            <a:off x="323528" y="592060"/>
            <a:ext cx="758276" cy="56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45362" y="1124620"/>
            <a:ext cx="177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Aplicação prática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1045362" y="247571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err="1"/>
              <a:t>Peer</a:t>
            </a:r>
            <a:r>
              <a:rPr lang="pt-BR" sz="3200" i="1" dirty="0"/>
              <a:t> </a:t>
            </a:r>
            <a:r>
              <a:rPr lang="pt-BR" sz="3200" i="1" dirty="0" err="1" smtClean="0"/>
              <a:t>Instruction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89444" y="1772816"/>
            <a:ext cx="5198249" cy="332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Premissa para o bom funcionamento da técnica </a:t>
            </a:r>
            <a:r>
              <a:rPr lang="pt-BR" sz="1600" b="1" dirty="0" smtClean="0">
                <a:solidFill>
                  <a:schemeClr val="bg1"/>
                </a:solidFill>
                <a:latin typeface="Trebuchet MS" pitchFamily="34" charset="0"/>
              </a:rPr>
              <a:t>– 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acesso prévio ao conteúdo</a:t>
            </a:r>
            <a:r>
              <a:rPr lang="pt-BR" sz="16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spcBef>
                <a:spcPts val="900"/>
              </a:spcBef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Possibilidades</a:t>
            </a:r>
            <a:r>
              <a:rPr lang="pt-BR" sz="1600" b="1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900"/>
              </a:spcBef>
            </a:pP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Ofertar parte da carga horária da disciplina em formato digital.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Alternância entre exposições e testes conceituais ao longo do horário de aula.</a:t>
            </a:r>
          </a:p>
        </p:txBody>
      </p:sp>
      <p:pic>
        <p:nvPicPr>
          <p:cNvPr id="16" name="Picture 2" descr="C:\Users\pc-bh-18\Desktop\pag-23-0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8003" r="24750" b="8003"/>
          <a:stretch/>
        </p:blipFill>
        <p:spPr bwMode="auto">
          <a:xfrm>
            <a:off x="323528" y="592060"/>
            <a:ext cx="758276" cy="56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45362" y="1124620"/>
            <a:ext cx="177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Aplicação prática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1045362" y="247571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err="1"/>
              <a:t>Peer</a:t>
            </a:r>
            <a:r>
              <a:rPr lang="pt-BR" sz="3200" i="1" dirty="0"/>
              <a:t> </a:t>
            </a:r>
            <a:r>
              <a:rPr lang="pt-BR" sz="3200" i="1" dirty="0" err="1" smtClean="0"/>
              <a:t>Instruction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89445" y="1772816"/>
            <a:ext cx="3986612" cy="332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O PI dá ao professor menos tempo para exposição do conteúdo.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spcBef>
                <a:spcPts val="900"/>
              </a:spcBef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Possibilidades</a:t>
            </a:r>
            <a:r>
              <a:rPr lang="pt-BR" sz="1600" b="1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900"/>
              </a:spcBef>
            </a:pP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Reduzir o conteúdo programático da disciplina.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Trabalhar em sala de aula apenas parte do conteúdo.</a:t>
            </a:r>
          </a:p>
        </p:txBody>
      </p:sp>
      <p:pic>
        <p:nvPicPr>
          <p:cNvPr id="16" name="Picture 2" descr="C:\Users\pc-bh-18\Desktop\pag-23-0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8003" r="24750" b="8003"/>
          <a:stretch/>
        </p:blipFill>
        <p:spPr bwMode="auto">
          <a:xfrm>
            <a:off x="323528" y="592060"/>
            <a:ext cx="758276" cy="56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euza\Downloads\shutterstock_111393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22" y="1493953"/>
            <a:ext cx="3811331" cy="33752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045362" y="1124620"/>
            <a:ext cx="194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Feedback</a:t>
            </a:r>
            <a:r>
              <a:rPr lang="pt-BR" dirty="0">
                <a:solidFill>
                  <a:schemeClr val="bg1"/>
                </a:solidFill>
              </a:rPr>
              <a:t> imediato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1045362" y="247571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err="1"/>
              <a:t>Peer</a:t>
            </a:r>
            <a:r>
              <a:rPr lang="pt-BR" sz="3200" i="1" dirty="0"/>
              <a:t> </a:t>
            </a:r>
            <a:r>
              <a:rPr lang="pt-BR" sz="3200" i="1" dirty="0" err="1" smtClean="0"/>
              <a:t>Instruction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89445" y="1772816"/>
            <a:ext cx="3986612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Uma das vantagens do PI é o </a:t>
            </a:r>
            <a:r>
              <a:rPr lang="pt-BR" sz="1600" b="1" i="1" dirty="0">
                <a:solidFill>
                  <a:schemeClr val="bg1"/>
                </a:solidFill>
                <a:latin typeface="Trebuchet MS" pitchFamily="34" charset="0"/>
              </a:rPr>
              <a:t>feedback</a:t>
            </a:r>
            <a:r>
              <a:rPr lang="pt-BR" sz="1600" b="1" dirty="0">
                <a:solidFill>
                  <a:schemeClr val="bg1"/>
                </a:solidFill>
                <a:latin typeface="Trebuchet MS" pitchFamily="34" charset="0"/>
              </a:rPr>
              <a:t> imediato (diagnóstico) do nível de conhecimento prévio dos alunos.</a:t>
            </a:r>
          </a:p>
          <a:p>
            <a:pPr marL="214313" indent="-214313" algn="just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§"/>
            </a:pPr>
            <a:endParaRPr lang="en-US" sz="1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spcBef>
                <a:spcPts val="900"/>
              </a:spcBef>
            </a:pP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  <a:spcBef>
                <a:spcPts val="900"/>
              </a:spcBef>
            </a:pPr>
            <a:endParaRPr lang="pt-BR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Picture 2" descr="C:\Users\pc-bh-18\Desktop\pag-23-0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8003" r="24750" b="8003"/>
          <a:stretch/>
        </p:blipFill>
        <p:spPr bwMode="auto">
          <a:xfrm>
            <a:off x="323528" y="592060"/>
            <a:ext cx="758276" cy="56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euza\Downloads\shutterstock_13091266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3"/>
            <a:ext cx="5206702" cy="3933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31840" y="2581389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Em nome dos integrantes da mesa, agradeço à ABED </a:t>
            </a:r>
            <a:r>
              <a:rPr lang="pt-BR" dirty="0" smtClean="0">
                <a:solidFill>
                  <a:schemeClr val="bg1"/>
                </a:solidFill>
              </a:rPr>
              <a:t>pela </a:t>
            </a:r>
            <a:r>
              <a:rPr lang="pt-BR" dirty="0">
                <a:solidFill>
                  <a:schemeClr val="bg1"/>
                </a:solidFill>
              </a:rPr>
              <a:t>oportunidade de participar deste evento, um momento rico e extremamente importante para refletir, promover e fortalecer a EaD no Brasil </a:t>
            </a:r>
            <a:r>
              <a:rPr lang="pt-BR" dirty="0" smtClean="0">
                <a:solidFill>
                  <a:schemeClr val="bg1"/>
                </a:solidFill>
              </a:rPr>
              <a:t>e no </a:t>
            </a:r>
            <a:r>
              <a:rPr lang="pt-BR" dirty="0">
                <a:solidFill>
                  <a:schemeClr val="bg1"/>
                </a:solidFill>
              </a:rPr>
              <a:t>mundo, já que se trata de um congresso internacional.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/>
          <a:stretch/>
        </p:blipFill>
        <p:spPr>
          <a:xfrm>
            <a:off x="827584" y="2492896"/>
            <a:ext cx="2023596" cy="15366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476672"/>
            <a:ext cx="3131840" cy="71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CaixaDeTexto 9"/>
          <p:cNvSpPr txBox="1"/>
          <p:nvPr/>
        </p:nvSpPr>
        <p:spPr>
          <a:xfrm>
            <a:off x="737391" y="650259"/>
            <a:ext cx="211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ucida Sans Unicode" panose="020B0602030504020204" pitchFamily="34" charset="0"/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3356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5292080" y="2636912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</a:rPr>
              <a:t>Formas de </a:t>
            </a:r>
            <a:r>
              <a:rPr lang="pt-BR" sz="3200" i="1" dirty="0">
                <a:solidFill>
                  <a:schemeClr val="bg1"/>
                </a:solidFill>
              </a:rPr>
              <a:t>feedback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988240"/>
            <a:ext cx="1008112" cy="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9103" y="0"/>
            <a:ext cx="2276848" cy="6858000"/>
          </a:xfrm>
          <a:prstGeom prst="rect">
            <a:avLst/>
          </a:prstGeom>
          <a:solidFill>
            <a:srgbClr val="288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1495769" y="2514290"/>
            <a:ext cx="503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socrative.com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43" y="4437112"/>
            <a:ext cx="1521574" cy="152925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988240"/>
            <a:ext cx="1008112" cy="665588"/>
          </a:xfrm>
          <a:prstGeom prst="rect">
            <a:avLst/>
          </a:prstGeom>
        </p:spPr>
      </p:pic>
      <p:sp>
        <p:nvSpPr>
          <p:cNvPr id="17" name="Rectangle 10"/>
          <p:cNvSpPr/>
          <p:nvPr/>
        </p:nvSpPr>
        <p:spPr>
          <a:xfrm>
            <a:off x="3419872" y="188640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</a:rPr>
              <a:t>Formas de </a:t>
            </a:r>
            <a:r>
              <a:rPr lang="pt-BR" sz="3200" i="1" dirty="0">
                <a:solidFill>
                  <a:schemeClr val="bg1"/>
                </a:solidFill>
              </a:rPr>
              <a:t>feedback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pc-bh-18\Desktop\Faceb-MEC\pg02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54" y="320361"/>
            <a:ext cx="671218" cy="87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07" y="1772816"/>
            <a:ext cx="5695750" cy="30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282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080" y="2636912"/>
            <a:ext cx="7357697" cy="1143342"/>
          </a:xfrm>
          <a:prstGeom prst="rect">
            <a:avLst/>
          </a:prstGeom>
          <a:noFill/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chemeClr val="bg1"/>
                </a:solidFill>
              </a:rPr>
              <a:t>Formas de </a:t>
            </a:r>
            <a:r>
              <a:rPr lang="pt-BR" sz="3200" i="1" dirty="0">
                <a:solidFill>
                  <a:schemeClr val="bg1"/>
                </a:solidFill>
              </a:rPr>
              <a:t>feedback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98" y="6162319"/>
            <a:ext cx="1031090" cy="4818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952809" y="1980893"/>
            <a:ext cx="185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Muito obrigada!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03648" y="2492896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</a:t>
            </a:r>
            <a:r>
              <a:rPr lang="pt-BR" sz="2000" dirty="0" smtClean="0"/>
              <a:t>na.neves@uniitalo.it</a:t>
            </a:r>
            <a:endParaRPr lang="pt-BR" sz="2000" dirty="0"/>
          </a:p>
          <a:p>
            <a:r>
              <a:rPr lang="pt-BR" sz="2000" dirty="0"/>
              <a:t>jacqueline.lameza@belasartes.br</a:t>
            </a:r>
          </a:p>
          <a:p>
            <a:r>
              <a:rPr lang="pt-BR" sz="2000" dirty="0"/>
              <a:t>camilla.cochia@unicesumar.edu.br</a:t>
            </a:r>
          </a:p>
          <a:p>
            <a:r>
              <a:rPr lang="pt-BR" sz="2000" dirty="0"/>
              <a:t>gladis.toniazzo@estacio.br</a:t>
            </a:r>
          </a:p>
          <a:p>
            <a:r>
              <a:rPr lang="pt-BR" sz="2000" dirty="0"/>
              <a:t>rebecca.seoane@fgv.br</a:t>
            </a:r>
          </a:p>
          <a:p>
            <a:r>
              <a:rPr lang="pt-BR" sz="2000" dirty="0"/>
              <a:t>ana.casagrande@fgv.br </a:t>
            </a:r>
          </a:p>
          <a:p>
            <a:r>
              <a:rPr lang="pt-BR" sz="2000" dirty="0"/>
              <a:t>maria.mendes@fgv.br</a:t>
            </a:r>
          </a:p>
        </p:txBody>
      </p:sp>
      <p:sp>
        <p:nvSpPr>
          <p:cNvPr id="5" name="Texto explicativo em elipse 4"/>
          <p:cNvSpPr/>
          <p:nvPr/>
        </p:nvSpPr>
        <p:spPr>
          <a:xfrm>
            <a:off x="6980908" y="695357"/>
            <a:ext cx="1964678" cy="1636251"/>
          </a:xfrm>
          <a:prstGeom prst="wedgeEllipseCallout">
            <a:avLst>
              <a:gd name="adj1" fmla="val -58189"/>
              <a:gd name="adj2" fmla="val 3970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7289293" y="1113665"/>
            <a:ext cx="18522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700" b="1" dirty="0">
                <a:ln w="0"/>
              </a:rPr>
              <a:t>Alguma dúvida?</a:t>
            </a:r>
          </a:p>
        </p:txBody>
      </p:sp>
    </p:spTree>
    <p:extLst>
      <p:ext uri="{BB962C8B-B14F-4D97-AF65-F5344CB8AC3E}">
        <p14:creationId xmlns:p14="http://schemas.microsoft.com/office/powerpoint/2010/main" val="34815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69385" y="4007092"/>
            <a:ext cx="8812495" cy="863387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/>
          <p:cNvSpPr/>
          <p:nvPr/>
        </p:nvSpPr>
        <p:spPr>
          <a:xfrm>
            <a:off x="197629" y="988481"/>
            <a:ext cx="8784252" cy="884188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/>
          <p:cNvSpPr/>
          <p:nvPr/>
        </p:nvSpPr>
        <p:spPr>
          <a:xfrm>
            <a:off x="188859" y="2043572"/>
            <a:ext cx="8793022" cy="846823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Retângulo 12"/>
          <p:cNvSpPr/>
          <p:nvPr/>
        </p:nvSpPr>
        <p:spPr>
          <a:xfrm>
            <a:off x="188129" y="3051684"/>
            <a:ext cx="8793752" cy="846823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060247" y="1146515"/>
            <a:ext cx="7759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À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profa. Jacqueline, Gestora de </a:t>
            </a: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EaD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do Centro Universitário 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Belas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Artes de São Paulo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pt-BR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sz="13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À profa. Gladis, Gerente de Produtos Educacionais da 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Universidade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Estácio de Sá Brasil.</a:t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À Profa. Camila,  Head de Projetos Educacionais e Inovação no Núcleo de Educação a Distância do Centro Universitário </a:t>
            </a: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Cesumar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</a:t>
            </a: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Unicesumar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). </a:t>
            </a: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À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Rebecca, Coordenadora de Produto Varejo On-Line e Tutoria na FGV.</a:t>
            </a: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3" b="15689"/>
          <a:stretch/>
        </p:blipFill>
        <p:spPr>
          <a:xfrm>
            <a:off x="179512" y="4016543"/>
            <a:ext cx="802248" cy="84271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l="31147" t="9538" b="18351"/>
          <a:stretch/>
        </p:blipFill>
        <p:spPr>
          <a:xfrm>
            <a:off x="191998" y="2043572"/>
            <a:ext cx="811124" cy="8495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419" y="163013"/>
            <a:ext cx="3131840" cy="71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30561" y="352042"/>
            <a:ext cx="211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ucida Sans Unicode" panose="020B0602030504020204" pitchFamily="34" charset="0"/>
              </a:rPr>
              <a:t>Agradecimentos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2C36ADB-3A88-44BE-92D1-17B0BB4B0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9"/>
          <a:stretch/>
        </p:blipFill>
        <p:spPr>
          <a:xfrm>
            <a:off x="200875" y="980728"/>
            <a:ext cx="859372" cy="89194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94FCFF-9F39-48CD-BB1C-73E1545EB4E3}"/>
              </a:ext>
            </a:extLst>
          </p:cNvPr>
          <p:cNvSpPr txBox="1"/>
          <p:nvPr/>
        </p:nvSpPr>
        <p:spPr>
          <a:xfrm>
            <a:off x="1059211" y="5100726"/>
            <a:ext cx="787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À Profa. Maria Alice Passos Mendes, Superintendente de Produto Varejo On-line </a:t>
            </a:r>
            <a:r>
              <a:rPr lang="pt-BR" dirty="0" smtClean="0">
                <a:solidFill>
                  <a:schemeClr val="bg1"/>
                </a:solidFill>
              </a:rPr>
              <a:t>FGV.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95C5703-6A0F-4A93-A0E1-7BBCC9A51EF3}"/>
              </a:ext>
            </a:extLst>
          </p:cNvPr>
          <p:cNvSpPr/>
          <p:nvPr/>
        </p:nvSpPr>
        <p:spPr>
          <a:xfrm>
            <a:off x="145010" y="5027194"/>
            <a:ext cx="8836870" cy="842773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89ADCCB-BA11-402B-9E8C-6B3623466A24}"/>
              </a:ext>
            </a:extLst>
          </p:cNvPr>
          <p:cNvSpPr/>
          <p:nvPr/>
        </p:nvSpPr>
        <p:spPr>
          <a:xfrm>
            <a:off x="177546" y="5977305"/>
            <a:ext cx="8832577" cy="812636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alpha val="7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E192DD-F234-41C7-85FC-004A55570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3" y="5964994"/>
            <a:ext cx="824947" cy="8249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BCE1A91-5401-4FAC-AABA-CB1638198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0142"/>
            <a:ext cx="826623" cy="8266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9" t="1025" r="13334" b="20001"/>
          <a:stretch/>
        </p:blipFill>
        <p:spPr>
          <a:xfrm>
            <a:off x="145010" y="5016943"/>
            <a:ext cx="809090" cy="8530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54100" y="6056113"/>
            <a:ext cx="7722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À Ana Beatriz de Andrade Casagrande, Assistente de Produto </a:t>
            </a:r>
            <a:r>
              <a:rPr lang="pt-BR" dirty="0" smtClean="0">
                <a:solidFill>
                  <a:schemeClr val="bg1"/>
                </a:solidFill>
              </a:rPr>
              <a:t>Varejo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On-line </a:t>
            </a:r>
            <a:r>
              <a:rPr lang="pt-BR" dirty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Tutoria. </a:t>
            </a:r>
            <a:endParaRPr lang="pt-BR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87896" y="1784217"/>
            <a:ext cx="715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devem ser formuladas por escrito, com clareza e objetividade, e devem ser entregues à recepcionista, presente no auditório, para que possam ser respondidas no fim da apresentação.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1513" y="2852936"/>
            <a:ext cx="734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de etiqueta desta sessão: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83568" y="4767535"/>
            <a:ext cx="195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Desligue os aparelhos eletrônicos.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91291" y="4767535"/>
            <a:ext cx="1374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conversas paralelas.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36711" y="4659813"/>
            <a:ext cx="218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seja necessário sair antes do fim da mesa-redonda, saia discretamente.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908720"/>
            <a:ext cx="8100496" cy="71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Elipse 16"/>
          <p:cNvSpPr/>
          <p:nvPr/>
        </p:nvSpPr>
        <p:spPr>
          <a:xfrm>
            <a:off x="1024533" y="3468431"/>
            <a:ext cx="1152719" cy="1152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Elipse 18"/>
          <p:cNvSpPr/>
          <p:nvPr/>
        </p:nvSpPr>
        <p:spPr>
          <a:xfrm>
            <a:off x="6150541" y="3378163"/>
            <a:ext cx="1152719" cy="1152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Elipse 19"/>
          <p:cNvSpPr/>
          <p:nvPr/>
        </p:nvSpPr>
        <p:spPr>
          <a:xfrm>
            <a:off x="3587537" y="3469311"/>
            <a:ext cx="1152719" cy="1152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03" y="3614816"/>
            <a:ext cx="854873" cy="85487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31" y="3593779"/>
            <a:ext cx="810678" cy="81067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70" y="3671634"/>
            <a:ext cx="787254" cy="78725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98469" y="1103351"/>
            <a:ext cx="702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Caso você queira fazer uma pergunta, o que você deve fazer?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6246" y="2178730"/>
            <a:ext cx="7272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Esta mesa-redonda tem como objetivo discutir os novos modelos de tutoria e mediação pedagógica em </a:t>
            </a:r>
            <a:r>
              <a:rPr lang="pt-BR" dirty="0" smtClean="0">
                <a:solidFill>
                  <a:schemeClr val="bg1"/>
                </a:solidFill>
              </a:rPr>
              <a:t>EAD, </a:t>
            </a:r>
            <a:r>
              <a:rPr lang="pt-BR" dirty="0">
                <a:solidFill>
                  <a:schemeClr val="bg1"/>
                </a:solidFill>
              </a:rPr>
              <a:t>adotados pelas instituições de ensino superior.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Serão apresentadas as práticas utilizadas com vistas à obtenção de excelência na aprendizagem dos alunos.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908720"/>
            <a:ext cx="3131840" cy="716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737391" y="1082307"/>
            <a:ext cx="211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ucida Sans Unicode" panose="020B0602030504020204" pitchFamily="34" charset="0"/>
              </a:rPr>
              <a:t>Proposta</a:t>
            </a:r>
          </a:p>
        </p:txBody>
      </p:sp>
    </p:spTree>
    <p:extLst>
      <p:ext uri="{BB962C8B-B14F-4D97-AF65-F5344CB8AC3E}">
        <p14:creationId xmlns:p14="http://schemas.microsoft.com/office/powerpoint/2010/main" val="27560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1970B1A-C038-4CC2-9FE4-E85E92BD0C8A}"/>
              </a:ext>
            </a:extLst>
          </p:cNvPr>
          <p:cNvSpPr/>
          <p:nvPr/>
        </p:nvSpPr>
        <p:spPr>
          <a:xfrm>
            <a:off x="1803432" y="4654770"/>
            <a:ext cx="1760456" cy="813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C35FACF-15D4-4F06-8954-DC1878445C43}"/>
              </a:ext>
            </a:extLst>
          </p:cNvPr>
          <p:cNvSpPr/>
          <p:nvPr/>
        </p:nvSpPr>
        <p:spPr>
          <a:xfrm>
            <a:off x="3563888" y="4654770"/>
            <a:ext cx="3796646" cy="813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14E7D21C-5AF2-43A2-8987-51DC6C16FFB4}"/>
              </a:ext>
            </a:extLst>
          </p:cNvPr>
          <p:cNvSpPr/>
          <p:nvPr/>
        </p:nvSpPr>
        <p:spPr>
          <a:xfrm flipV="1">
            <a:off x="2494319" y="5608497"/>
            <a:ext cx="297180" cy="26289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F88FF76D-0E84-4D0F-839F-166824CC3564}"/>
              </a:ext>
            </a:extLst>
          </p:cNvPr>
          <p:cNvSpPr/>
          <p:nvPr/>
        </p:nvSpPr>
        <p:spPr>
          <a:xfrm flipV="1">
            <a:off x="5421459" y="5642157"/>
            <a:ext cx="297180" cy="26289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8E7822-0CC5-42EB-A728-409FB25A2538}"/>
              </a:ext>
            </a:extLst>
          </p:cNvPr>
          <p:cNvSpPr txBox="1"/>
          <p:nvPr/>
        </p:nvSpPr>
        <p:spPr>
          <a:xfrm>
            <a:off x="2265506" y="6009238"/>
            <a:ext cx="127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On-line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86E35F-6B24-4C81-BE03-65456F5A9534}"/>
              </a:ext>
            </a:extLst>
          </p:cNvPr>
          <p:cNvSpPr txBox="1"/>
          <p:nvPr/>
        </p:nvSpPr>
        <p:spPr>
          <a:xfrm>
            <a:off x="5098120" y="5973510"/>
            <a:ext cx="127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Presencial</a:t>
            </a:r>
          </a:p>
        </p:txBody>
      </p:sp>
      <p:pic>
        <p:nvPicPr>
          <p:cNvPr id="11" name="Picture 2" descr="C:\Users\pc-bh-18\Desktop\Untitled-55.png">
            <a:extLst>
              <a:ext uri="{FF2B5EF4-FFF2-40B4-BE49-F238E27FC236}">
                <a16:creationId xmlns:a16="http://schemas.microsoft.com/office/drawing/2014/main" id="{151CF012-AAC6-4BBE-B81D-69F9A1A3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7" y="348765"/>
            <a:ext cx="1990742" cy="16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9" y="2254775"/>
            <a:ext cx="1687439" cy="210719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430" y="2208842"/>
            <a:ext cx="2499237" cy="203063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-bh-18\Desktop\Untitled-55.png">
            <a:extLst>
              <a:ext uri="{FF2B5EF4-FFF2-40B4-BE49-F238E27FC236}">
                <a16:creationId xmlns:a16="http://schemas.microsoft.com/office/drawing/2014/main" id="{151CF012-AAC6-4BBE-B81D-69F9A1A3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7" y="348765"/>
            <a:ext cx="1990742" cy="164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517232" cy="55172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"/>
            <a:ext cx="9209828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6580"/>
            <a:ext cx="1208712" cy="5648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988240"/>
            <a:ext cx="1008112" cy="6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3acd7df156024d215e4b1ce371574a0ae9fb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714</Words>
  <Application>Microsoft Office PowerPoint</Application>
  <PresentationFormat>Apresentação na tela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Microsoft YaHei UI</vt:lpstr>
      <vt:lpstr>Arial</vt:lpstr>
      <vt:lpstr>Calibri</vt:lpstr>
      <vt:lpstr>Lucida Sans Unicode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 on-line</vt:lpstr>
      <vt:lpstr>Apresentação do PowerPoint</vt:lpstr>
      <vt:lpstr>Trabalho</vt:lpstr>
      <vt:lpstr>Autoavaliações</vt:lpstr>
      <vt:lpstr>Autoavaliações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PRODUSOM</cp:lastModifiedBy>
  <cp:revision>271</cp:revision>
  <dcterms:created xsi:type="dcterms:W3CDTF">2014-07-31T15:12:21Z</dcterms:created>
  <dcterms:modified xsi:type="dcterms:W3CDTF">2017-09-19T19:57:51Z</dcterms:modified>
</cp:coreProperties>
</file>