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Lst>
  <p:sldSz cy="68580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Author clrIdx="0" id="0" initials="" lastIdx="1" name="Anna Carolina Queiroz"/>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m authorId="0" idx="1" dt="2017-09-17T02:26:52.808">
    <p:pos x="6000" y="0"/>
    <p:text>A tabela é muito grande para colocar no Slide</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399" cy="4114800"/>
          </a:xfrm>
          <a:prstGeom prst="rect">
            <a:avLst/>
          </a:prstGeom>
          <a:noFill/>
          <a:ln>
            <a:noFill/>
          </a:ln>
        </p:spPr>
        <p:txBody>
          <a:bodyPr anchorCtr="0" anchor="t" bIns="91425" lIns="91425" rIns="91425" wrap="square" tIns="91425"/>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0" name="Shape 80"/>
        <p:cNvGrpSpPr/>
        <p:nvPr/>
      </p:nvGrpSpPr>
      <p:grpSpPr>
        <a:xfrm>
          <a:off x="0" y="0"/>
          <a:ext cx="0" cy="0"/>
          <a:chOff x="0" y="0"/>
          <a:chExt cx="0" cy="0"/>
        </a:xfrm>
      </p:grpSpPr>
      <p:sp>
        <p:nvSpPr>
          <p:cNvPr id="81" name="Shape 81"/>
          <p:cNvSpPr txBox="1"/>
          <p:nvPr>
            <p:ph idx="1" type="body"/>
          </p:nvPr>
        </p:nvSpPr>
        <p:spPr>
          <a:xfrm>
            <a:off x="685800" y="4343400"/>
            <a:ext cx="5486399" cy="4114800"/>
          </a:xfrm>
          <a:prstGeom prst="rect">
            <a:avLst/>
          </a:prstGeom>
          <a:noFill/>
          <a:ln>
            <a:noFill/>
          </a:ln>
        </p:spPr>
        <p:txBody>
          <a:bodyPr anchorCtr="0" anchor="ctr" bIns="91425" lIns="91425" rIns="91425" wrap="square" tIns="91425">
            <a:noAutofit/>
          </a:bodyPr>
          <a:lstStyle/>
          <a:p>
            <a:pPr lvl="0">
              <a:spcBef>
                <a:spcPts val="0"/>
              </a:spcBef>
              <a:buNone/>
            </a:pPr>
            <a:r>
              <a:t/>
            </a:r>
            <a:endParaRPr/>
          </a:p>
        </p:txBody>
      </p:sp>
      <p:sp>
        <p:nvSpPr>
          <p:cNvPr id="82" name="Shape 8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1" name="Shape 161"/>
        <p:cNvGrpSpPr/>
        <p:nvPr/>
      </p:nvGrpSpPr>
      <p:grpSpPr>
        <a:xfrm>
          <a:off x="0" y="0"/>
          <a:ext cx="0" cy="0"/>
          <a:chOff x="0" y="0"/>
          <a:chExt cx="0" cy="0"/>
        </a:xfrm>
      </p:grpSpPr>
      <p:sp>
        <p:nvSpPr>
          <p:cNvPr id="162" name="Shape 16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None/>
            </a:pPr>
            <a:r>
              <a:rPr lang="en-US" sz="1200">
                <a:solidFill>
                  <a:schemeClr val="dk1"/>
                </a:solidFill>
              </a:rPr>
              <a:t>Os pesquisadores são predominantemente doutores. Houve um crescimento substancial em 2016 da participação de alunos de graduação nas pesquisas. A Figura 4 mostra a distribuição de pesquisadores, segundo o nível de formação. </a:t>
            </a:r>
          </a:p>
          <a:p>
            <a:pPr lvl="0" rtl="0">
              <a:spcBef>
                <a:spcPts val="0"/>
              </a:spcBef>
              <a:buNone/>
            </a:pPr>
            <a:r>
              <a:t/>
            </a:r>
            <a:endParaRPr/>
          </a:p>
        </p:txBody>
      </p:sp>
      <p:sp>
        <p:nvSpPr>
          <p:cNvPr id="163" name="Shape 16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3" name="Shape 173"/>
        <p:cNvGrpSpPr/>
        <p:nvPr/>
      </p:nvGrpSpPr>
      <p:grpSpPr>
        <a:xfrm>
          <a:off x="0" y="0"/>
          <a:ext cx="0" cy="0"/>
          <a:chOff x="0" y="0"/>
          <a:chExt cx="0" cy="0"/>
        </a:xfrm>
      </p:grpSpPr>
      <p:sp>
        <p:nvSpPr>
          <p:cNvPr id="174" name="Shape 17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Ainda que haja um número considerável de pesquisas envolvendo cursos e conteúdos, há ainda grandes lacunas nesse campo, tendo-se em vista a amplitude de habilitações e conteúdos das engenharias. Foram identificadas ações de ensino apenas na arquitetura, engenharia civil e engenharia química. Quanto aos conteúdos há, explicitadas, somente pesquisas para ensino de estruturas e de cor. Merecem destaque as linhas voltadas para acessibilidade, design e usabilidade, o que demonstra que nossas pesquisas encontram-se num nível de maturidade que vai além do simples uso de tecnologias em educação.</a:t>
            </a:r>
          </a:p>
          <a:p>
            <a:pPr lvl="0" rtl="0">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A partir dos questionários dos líderes de grupos foi possível identificar a preocupação com parcerias, inclusão, internacionalização. A falta de recursos é a principal dificuldade relatada. </a:t>
            </a:r>
          </a:p>
          <a:p>
            <a:pPr lvl="0" rtl="0">
              <a:spcBef>
                <a:spcPts val="0"/>
              </a:spcBef>
              <a:buNone/>
            </a:pPr>
            <a:r>
              <a:t/>
            </a:r>
            <a:endParaRPr sz="1200">
              <a:solidFill>
                <a:schemeClr val="dk1"/>
              </a:solidFill>
            </a:endParaRPr>
          </a:p>
        </p:txBody>
      </p:sp>
      <p:sp>
        <p:nvSpPr>
          <p:cNvPr id="175" name="Shape 17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2" name="Shape 182"/>
        <p:cNvGrpSpPr/>
        <p:nvPr/>
      </p:nvGrpSpPr>
      <p:grpSpPr>
        <a:xfrm>
          <a:off x="0" y="0"/>
          <a:ext cx="0" cy="0"/>
          <a:chOff x="0" y="0"/>
          <a:chExt cx="0" cy="0"/>
        </a:xfrm>
      </p:grpSpPr>
      <p:sp>
        <p:nvSpPr>
          <p:cNvPr id="183" name="Shape 183"/>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A produção analisada foi a registrada pelo censo de 2010. Tendo-se em vista a pouca alteração tanto nas linhas de pesquisa quanto nos perfis dos pesquisadores e dos grupos na base corrente, o estudo da produção de 2010 deve refletir muito do que ainda hoje é produzido pelos grupos que pesquisam EaD nas engenharias.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spcBef>
                <a:spcPts val="0"/>
              </a:spcBef>
              <a:buNone/>
            </a:pPr>
            <a:r>
              <a:rPr lang="en-US" sz="1200">
                <a:solidFill>
                  <a:schemeClr val="dk1"/>
                </a:solidFill>
              </a:rPr>
              <a:t>A Figura 6 apresenta um gráfico comparativo das quantidades de produção bibliográfica relacionada a EaD, no período 2007-2010, por grupo. Um dos grupos (GP3) se destaca, com uma produção quase dez vezes maior que a média dos demais. Isso se deve ao seu nível de maturidade e por ter várias linhas, todas dedicadas a temas que se relacionam com mídias, design e educação. Esse grupo possui grande preocupação com questões de design e acessibilidade. Sua líder foi uma das entrevistadas e a síntese das entrevistas pode ser encontrada na planilha para download da área de Engenharias. Nesta planilha também são disponibilizados mais detalhes da produção dos grupos analisados, como as referências completas de suas produções, categorizações, conforme nossos critérios (C1 a C5) e gráficos para visualização das informações</a:t>
            </a:r>
          </a:p>
        </p:txBody>
      </p:sp>
      <p:sp>
        <p:nvSpPr>
          <p:cNvPr id="184" name="Shape 184"/>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1" name="Shape 191"/>
        <p:cNvGrpSpPr/>
        <p:nvPr/>
      </p:nvGrpSpPr>
      <p:grpSpPr>
        <a:xfrm>
          <a:off x="0" y="0"/>
          <a:ext cx="0" cy="0"/>
          <a:chOff x="0" y="0"/>
          <a:chExt cx="0" cy="0"/>
        </a:xfrm>
      </p:grpSpPr>
      <p:sp>
        <p:nvSpPr>
          <p:cNvPr id="192" name="Shape 19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Observando-se as linhas de pesquisa e produções dos grupos da área de Engenharias percebe-se uma forte tendência, no que se refere a tecnologia, para estudos que envolvam ambientes virtuais, o que está alinhado com uma das tecnologias previstas pela Horizon Report (ADAMS BECKER, et. al., 2017) como prestes a ser largamente adotada no ensino superior. Isso se explica pela exigência, praticamente generalizada para os padrões atuais, de se oferecer um ambiente virtual para estudantes de ensino a distância. Mas, como prevê a Horizon Report, tais ambientes não são mais exclusividade do EaD e se disseminam rapidamente na educação em geral, incluindo ensino híbrido e os tradicionais, chamados de “presenciais”.  Há, contudo, outras tendências tecnológicas, em âmbito mundial, para adoção pelas instituições de educação superior que, talvez por não serem tão óbvias quanto ambientes virtuais, ainda passam ao largo das pesquisas em EaD pelos grupos de engenharia cadastrados no CNPq (ver Tabela 1). As Engenharias constituem a base para o desenvolvimento tecnológico e inovação, sendo também grandes beneficiárias desse desenvolvimento aplicado à EaD.  Faz-se necessário, portanto,  que se amplie o espectro das tendências tecnológicas para EaD exploradas pelos engenheiros pesquisadores.</a:t>
            </a:r>
          </a:p>
          <a:p>
            <a:pPr lvl="0" rtl="0">
              <a:spcBef>
                <a:spcPts val="0"/>
              </a:spcBef>
              <a:buNone/>
            </a:pPr>
            <a:r>
              <a:t/>
            </a:r>
            <a:endParaRPr sz="1200">
              <a:solidFill>
                <a:schemeClr val="dk1"/>
              </a:solidFill>
            </a:endParaRPr>
          </a:p>
        </p:txBody>
      </p:sp>
      <p:sp>
        <p:nvSpPr>
          <p:cNvPr id="193" name="Shape 19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99" name="Shape 199"/>
        <p:cNvGrpSpPr/>
        <p:nvPr/>
      </p:nvGrpSpPr>
      <p:grpSpPr>
        <a:xfrm>
          <a:off x="0" y="0"/>
          <a:ext cx="0" cy="0"/>
          <a:chOff x="0" y="0"/>
          <a:chExt cx="0" cy="0"/>
        </a:xfrm>
      </p:grpSpPr>
      <p:sp>
        <p:nvSpPr>
          <p:cNvPr id="200" name="Shape 20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spcBef>
                <a:spcPts val="0"/>
              </a:spcBef>
              <a:buNone/>
            </a:pPr>
            <a:r>
              <a:t/>
            </a:r>
            <a:endParaRPr sz="1200">
              <a:solidFill>
                <a:schemeClr val="dk1"/>
              </a:solidFill>
            </a:endParaRPr>
          </a:p>
        </p:txBody>
      </p:sp>
      <p:sp>
        <p:nvSpPr>
          <p:cNvPr id="201" name="Shape 20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7" name="Shape 207"/>
        <p:cNvGrpSpPr/>
        <p:nvPr/>
      </p:nvGrpSpPr>
      <p:grpSpPr>
        <a:xfrm>
          <a:off x="0" y="0"/>
          <a:ext cx="0" cy="0"/>
          <a:chOff x="0" y="0"/>
          <a:chExt cx="0" cy="0"/>
        </a:xfrm>
      </p:grpSpPr>
      <p:sp>
        <p:nvSpPr>
          <p:cNvPr id="208" name="Shape 20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spcBef>
                <a:spcPts val="0"/>
              </a:spcBef>
              <a:buNone/>
            </a:pPr>
            <a:r>
              <a:t/>
            </a:r>
            <a:endParaRPr sz="1200">
              <a:solidFill>
                <a:schemeClr val="dk1"/>
              </a:solidFill>
            </a:endParaRPr>
          </a:p>
        </p:txBody>
      </p:sp>
      <p:sp>
        <p:nvSpPr>
          <p:cNvPr id="209" name="Shape 20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7" name="Shape 87"/>
        <p:cNvGrpSpPr/>
        <p:nvPr/>
      </p:nvGrpSpPr>
      <p:grpSpPr>
        <a:xfrm>
          <a:off x="0" y="0"/>
          <a:ext cx="0" cy="0"/>
          <a:chOff x="0" y="0"/>
          <a:chExt cx="0" cy="0"/>
        </a:xfrm>
      </p:grpSpPr>
      <p:sp>
        <p:nvSpPr>
          <p:cNvPr id="88" name="Shape 88"/>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A análise aqui apresentada faz parte do projeto de pesquisa integrada “Grupos que pesquisam EaD no Brasil”, coordenado pela Profa Dra Vani Moreira Kenski, o qual tem como objetivo disponibilizar um estudo abrangente sobre as pesquisas em Educação a Distância (EaD) no Brasil, em todas as áreas do conhecimento, a partir dos dados disponíveis na base de dados Diretório de Grupos de Pesquisa (DGP), que faz parte da Plataforma Lattes do Conselho Nacional de Desenvolvimento Científico e Tecnológico (CNPq). Este artigo apresenta os resultados relacionados à área das engenharias.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No Censo 2010, o último com dados consolidados disponíveis no momento em que iniciamos esta pesquisa, foram identificados 18 grupos da área de engenharias que possuem os termos “educação a distância” ou “ensino a distância” como parte do nome do grupo, de uma de suas linhas ou em alguma palavra-chave de suas linhas. Foi realizado o mesmo levantamento na base atual (2016) e localizados 20 grupos, sendo que, em relação a 2010, 6 são novos e 4 não mais constam na DGP.</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Foi levantada e analisada toda a produção bibliográfica dos 18 grupos de 2010, o que possibilitou um mapeamento das pesquisas de ponta em EaD no Brasil, temas de interesse e tendências. Também foram analisadas as linhas de pesquisa e os perfis dos recursos humanos envolvidos. Excetuando-se a produção bibliográfica, ainda não consolidada no censo de 2016 da DGP, as mesmas análises foram realizadas para os grupos atualmente ativos, o que possibilitou visualizar como as pesquisas vêm evoluindo ao longo desta década. Adicionalmente, três líderes de grupos foram entrevistados, a fim de termos uma amostra qualitativa com aspectos que ilustram alguns pontos levantados e discutidos neste artigo.  Por fim foi verificada a aderência das linhas de pesquisa, de 2010 e de 2016, em relação às tendências tecnológicas previstas para adoção nas instituições de ensino superior para os próximos anos pela Horizon Report - Higher Education Edition, em sua mais recente edição  (ADAMS BECKER, et al., 2017): Aprendizagem Adaptativa, Aprendizagem Móvel, Internet das Coisas, Ambientes Virtuais de Aprendizagem ou Learning Management Systems (LMS), Inteligência Artificial (IA) e Interface Natural.</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Todas as planilhas ficarão disponíveis e poderão ser acessadas no site da ABED (ABED, 2017) ou na página do autor (TORI, 2017). </a:t>
            </a:r>
          </a:p>
          <a:p>
            <a:pPr lvl="0" rtl="0">
              <a:spcBef>
                <a:spcPts val="0"/>
              </a:spcBef>
              <a:buNone/>
            </a:pPr>
            <a:r>
              <a:t/>
            </a:r>
            <a:endParaRPr/>
          </a:p>
        </p:txBody>
      </p:sp>
      <p:sp>
        <p:nvSpPr>
          <p:cNvPr id="89" name="Shape 89"/>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5" name="Shape 95"/>
        <p:cNvGrpSpPr/>
        <p:nvPr/>
      </p:nvGrpSpPr>
      <p:grpSpPr>
        <a:xfrm>
          <a:off x="0" y="0"/>
          <a:ext cx="0" cy="0"/>
          <a:chOff x="0" y="0"/>
          <a:chExt cx="0" cy="0"/>
        </a:xfrm>
      </p:grpSpPr>
      <p:sp>
        <p:nvSpPr>
          <p:cNvPr id="96" name="Shape 96"/>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A área das engenharias possui enorme potencial a ser explorado por pesquisas relacionadas a educação a distância. De acordo com o Censo EaD.Br de 2013 (ABED, 2014) realizado pela Associação Brasileira de Educação a Distância (ABED), dos 1772 cursos ofertados totalmente a distância no Brasil, somente 46 são da área das engenharias. Embora sua oferta seja muito recente, a média de alunos por curso é alta, de 442,9 alunos por curso, o que demonstra a alta procura por essa modalidade de educação em Engenharia (ABED, 2014).  Por demandar de seus profissionais conhecimentos sólidos no campo das exatas, experiências práticas, desenvolvimento de projetos, habilidades de planejamento, de liderança e de trabalho em grupo, além de uso de laboratórios e equipamentos caros e complexos, são grandes os desafios e barreiras a transpor para a efetivação de aprendizagens remotas eficientes e de qualidade voltadas para as Engenharias. Mas à medida que tais barreiras sejam transpostas os benefícios e os impactos sociais são enormes (BELLONI, 2001).</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Um país em desenvolvimento como o nosso demanda muita mão de obra de qualidade especializada em engenharia. De acordo o Censo EaD.Br (ABED, 2014), uma pesquisa do Instituto de Pesquisa Econômica Aplicada (Ipea) identificou que entre 2012 e 2020 devem surgir 660 mil vagas na área das Engenharias. Entretanto, anualmente são formados apenas uma média de 30 mil engenheiros. Ainda, este mesmo estudo aponta que o número de alunos ingressantes em cursos de engenharia (presencial e a distância) subiu 351%, contra um aumento de 120%  nos cursos de graduação em geral (ABED, 2014). Embora os altos custos para formação de engenheiros dificultem a oferta de vagas, principalmente em regiões mais afastadas dos grandes centros, fica nítida a grande procura e necessidade da ampliação de vagas na formação em Engenharias para o desenvolvimento do país.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Quando for viabilizada uma EaD de qualidade para as Engenharias haverá, portanto, forte impacto social e econômico. Métodos convencionais empregados em cursos de EaD, em grande parte baseados em vídeos, textos e fóruns, são insuficientes para essa área, que demanda laboratórios complexos e muitas atividades de desenvolvimento de projetos. Tais demandas podem  ser supridas por laboratórios virtuais, acesso remoto a equipamentos, ferramentas inovadoras de colaboração e de avaliação, entre outros recursos técnicos, pedagógicos e metodológicos. Ainda que haja soluções nesse sentido no exterior, a simples importação dessas soluções não seria adequada, dadas as especificidades culturais, curriculares e técnicas (MORAN, 2005).  Ademais, mesmo a implantação de soluções trazidas do exterior, necessitam de pesquisas e estudos científicos para validá-las.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Uma forma intermediária a ser explorada é o chamado “ensino híbrido”, ou “blended learning” (TORI, 2010), que permite a combinação de atividades presenciais e remotas. Essa é uma boa forma de experimentar soluções inovadoras que posteriormente podem vir a ser empregadas em cursos totalmente a distância. É também uma maneira de quebrar resistências contra a virtualização dos cursos de engenharia e preparar o corpo docente e as instituições para o formato EaD.	</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Por qualquer lado que se observe a questão da EaD nas Engenharias, há muitas perguntas de pesquisa que podem ser formuladas e poucas respostas encontradas na literatura, principalmente as que envolvem a realidade brasileira. Mas, além disso, há ainda uma outra fonte de possibilidades de pesquisa, que é o processo inverso, ou seja, as Engenharias contribuindo para a evolução e melhoria da EaD em geral. Simuladores e ferramentas tecnológicas digitais que são desenvolvidos para aumentar qualidade e eficiência do exercício da profissão de engenheiro são ótimos recursos também para o ensino e, por serem digitais, viáveis para o modelo de aprendizagem remota (RIBEIRO, TIM e ZARO, 2006) . A engenharia de computação já é grande parceira da EaD no desenvolvimento de ambientes virtuais e de novas tecnologias, como inteligência artificial, interfaces adaptativas e mineração de dados, muito úteis para a infraestrutura tecnológica da aprendizagem virtual. A engenharia de produção, por sua vez, pode contribuir com inovações no planejamento e gestão. Por similaridade, inovações desenvolvidas para o ensino de conteúdos e habilidades das Engenharias podem ser extrapolados para outros cursos da área de Exatas ou técnicos.  Por fim, até mesmo a pedagogia e o design instrucional (KENSKI, 2015) podem se beneficiar de métodos, técnicas e  procedimentos típicos da profissão de engenheiro. Nesse sentido até o neologismo “engenharia pedagógica” chegou a ser proposto e vem sendo utilizado por alguns autores, como Santos e Barros (2003).</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Com tanto potencial para pesquisas na relação entre engenharias e educação a distância, o pequeno número de grupos identificados neste estudo e as várias lacunas encontradas nas linhas de pesquisa em relação ao estado da arte, tendências e possibilidades a explorar, descortinam inúmeras oportunidades para pesquisadores e grupos de pesquisa nas diversas modalidades de engenharia.   </a:t>
            </a:r>
          </a:p>
          <a:p>
            <a:pPr lvl="0" rtl="0">
              <a:spcBef>
                <a:spcPts val="0"/>
              </a:spcBef>
              <a:buNone/>
            </a:pPr>
            <a:r>
              <a:t/>
            </a:r>
            <a:endParaRPr/>
          </a:p>
        </p:txBody>
      </p:sp>
      <p:sp>
        <p:nvSpPr>
          <p:cNvPr id="97" name="Shape 97"/>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3" name="Shape 103"/>
        <p:cNvGrpSpPr/>
        <p:nvPr/>
      </p:nvGrpSpPr>
      <p:grpSpPr>
        <a:xfrm>
          <a:off x="0" y="0"/>
          <a:ext cx="0" cy="0"/>
          <a:chOff x="0" y="0"/>
          <a:chExt cx="0" cy="0"/>
        </a:xfrm>
      </p:grpSpPr>
      <p:sp>
        <p:nvSpPr>
          <p:cNvPr id="104" name="Shape 104"/>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Esta pesquisa secundária utilizou a base de dados disponibilizada pelo Diretório de Grupos de Pesquisa (DGP), integrante da Plataforma Lattes do Conselho Nacional de Desenvolvimento Científico e Tecnológico (CNPq), que congrega informações dos grupos de pesquisa de todas as instituições públicas e privadas que desenvolvem pesquisas institucionalizadas.  Os grupos são cadastrados e validados pelas direções das instituições, ficando a cargo de seus líderes a atualização das informações. Como essa base é vinculada à Plataforma Lattes, os perfis dos pesquisadores associados aos grupos e às suas linhas de pesquisa, bem como suas produções, podem ser acessados facilmente. Periodicamente o CNPq realiza censos e consolida esses dados. Os últimos dados de censo consolidados que tivemos acesso foi o de 2010. Desses extraímos informações de produção bibliográfica. Da base atual, assim como da de 2010, foram analisados dados demográficos, geográficos e de perfis do grupo e de seus pesquisadores. </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O primeiro passo foi identificar os grupos que atendiam aos requisitos da pesquisa. Para tanto foram pesquisadas as palavras-chave “educação a distância” e “ensino a distância”, com o filtro “Grande área: Engenharias” na base de dados consolidada do Censo 2010 e na base corrente de 2016 do DGP do CNPq. Os critérios de inclusão foram: grupo ativo (no censo 2010 ou na base corrente 2016), presença das citadas palavras-chave no nome do grupo ou no nome (ou em palavra-chave) de pelo menos uma de suas linha de pesquisa. </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A partir da identificação dos grupos foi possível levantar dados detalhados de seus perfis e das produções (no caso das produções, apenas para o censo 2010) dos pesquisadores associadas às linhas de pesquisa. Sobre o levantamento da produção bibliográfica foram filtrados artigos cujos títulos demonstram claramente tratarem do tema EaD. Em seguida, a partir da experiência dos autores, as produções bibliográficas foram categorizadas em cinco grandes tipos: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C1 - Teoria e Metodologia;</a:t>
            </a:r>
          </a:p>
          <a:p>
            <a:pPr lvl="0" rtl="0" algn="just">
              <a:lnSpc>
                <a:spcPct val="115000"/>
              </a:lnSpc>
              <a:spcBef>
                <a:spcPts val="0"/>
              </a:spcBef>
              <a:buClr>
                <a:schemeClr val="dk1"/>
              </a:buClr>
              <a:buSzPct val="91666"/>
              <a:buFont typeface="Arial"/>
              <a:buNone/>
            </a:pPr>
            <a:r>
              <a:rPr lang="en-US" sz="1200">
                <a:solidFill>
                  <a:schemeClr val="dk1"/>
                </a:solidFill>
              </a:rPr>
              <a:t>C2 - Cursos e Objetos de Aprendizagem;</a:t>
            </a:r>
          </a:p>
          <a:p>
            <a:pPr lvl="0" rtl="0" algn="just">
              <a:lnSpc>
                <a:spcPct val="115000"/>
              </a:lnSpc>
              <a:spcBef>
                <a:spcPts val="0"/>
              </a:spcBef>
              <a:buClr>
                <a:schemeClr val="dk1"/>
              </a:buClr>
              <a:buSzPct val="91666"/>
              <a:buFont typeface="Arial"/>
              <a:buNone/>
            </a:pPr>
            <a:r>
              <a:rPr lang="en-US" sz="1200">
                <a:solidFill>
                  <a:schemeClr val="dk1"/>
                </a:solidFill>
              </a:rPr>
              <a:t>C3 - Ambientes e Tecnologia;</a:t>
            </a:r>
          </a:p>
          <a:p>
            <a:pPr lvl="0" rtl="0" algn="just">
              <a:lnSpc>
                <a:spcPct val="115000"/>
              </a:lnSpc>
              <a:spcBef>
                <a:spcPts val="0"/>
              </a:spcBef>
              <a:buClr>
                <a:schemeClr val="dk1"/>
              </a:buClr>
              <a:buSzPct val="91666"/>
              <a:buFont typeface="Arial"/>
              <a:buNone/>
            </a:pPr>
            <a:r>
              <a:rPr lang="en-US" sz="1200">
                <a:solidFill>
                  <a:schemeClr val="dk1"/>
                </a:solidFill>
              </a:rPr>
              <a:t>C4 - Gestão;</a:t>
            </a:r>
          </a:p>
          <a:p>
            <a:pPr lvl="0" rtl="0" algn="just">
              <a:lnSpc>
                <a:spcPct val="115000"/>
              </a:lnSpc>
              <a:spcBef>
                <a:spcPts val="0"/>
              </a:spcBef>
              <a:buClr>
                <a:schemeClr val="dk1"/>
              </a:buClr>
              <a:buSzPct val="91666"/>
              <a:buFont typeface="Arial"/>
              <a:buNone/>
            </a:pPr>
            <a:r>
              <a:rPr lang="en-US" sz="1200">
                <a:solidFill>
                  <a:schemeClr val="dk1"/>
                </a:solidFill>
              </a:rPr>
              <a:t>C5 - Design.</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Além dessa categorização analisou-se também a aderência das linhas com a tendências tecnológicas emergentes com alta probabilidade de adoção na educação superior nos próximos anos. Como base para essa análise foi utilizada a  Horizon Report - Higher Education Edition 2017 (ADAMS BECKER, et al., 2017).  Essa tradicional publicação anual do New Media Consortium e Educause Learning Initiative, de abrangência global, busca identificar as tecnologias nascentes com alta probabilidade de impactarem a educação superior em curto (até um ano), médio (até três anos) e longo prazos (até cinco anos). As tendências identificadas na edição de 2017, sendo duas para cada um dos prazos, respectivamente, são :</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H1 - Aprendizagem Adaptativa;</a:t>
            </a:r>
          </a:p>
          <a:p>
            <a:pPr lvl="0" rtl="0" algn="just">
              <a:lnSpc>
                <a:spcPct val="115000"/>
              </a:lnSpc>
              <a:spcBef>
                <a:spcPts val="0"/>
              </a:spcBef>
              <a:buClr>
                <a:schemeClr val="dk1"/>
              </a:buClr>
              <a:buSzPct val="91666"/>
              <a:buFont typeface="Arial"/>
              <a:buNone/>
            </a:pPr>
            <a:r>
              <a:rPr lang="en-US" sz="1200">
                <a:solidFill>
                  <a:schemeClr val="dk1"/>
                </a:solidFill>
              </a:rPr>
              <a:t>H2 - Aprendizagem Móvel;</a:t>
            </a:r>
          </a:p>
          <a:p>
            <a:pPr lvl="0" rtl="0" algn="just">
              <a:lnSpc>
                <a:spcPct val="115000"/>
              </a:lnSpc>
              <a:spcBef>
                <a:spcPts val="0"/>
              </a:spcBef>
              <a:buClr>
                <a:schemeClr val="dk1"/>
              </a:buClr>
              <a:buSzPct val="91666"/>
              <a:buFont typeface="Arial"/>
              <a:buNone/>
            </a:pPr>
            <a:r>
              <a:rPr lang="en-US" sz="1200">
                <a:solidFill>
                  <a:schemeClr val="dk1"/>
                </a:solidFill>
              </a:rPr>
              <a:t>H3 - Internet das Coisas;</a:t>
            </a:r>
          </a:p>
          <a:p>
            <a:pPr lvl="0" rtl="0" algn="just">
              <a:lnSpc>
                <a:spcPct val="115000"/>
              </a:lnSpc>
              <a:spcBef>
                <a:spcPts val="0"/>
              </a:spcBef>
              <a:buClr>
                <a:schemeClr val="dk1"/>
              </a:buClr>
              <a:buSzPct val="91666"/>
              <a:buFont typeface="Arial"/>
              <a:buNone/>
            </a:pPr>
            <a:r>
              <a:rPr lang="en-US" sz="1200">
                <a:solidFill>
                  <a:schemeClr val="dk1"/>
                </a:solidFill>
              </a:rPr>
              <a:t>H4 - Ambientes Virtuais de Aprendizagem / Learning Management Systems (LMS);</a:t>
            </a:r>
          </a:p>
          <a:p>
            <a:pPr lvl="0" rtl="0" algn="just">
              <a:lnSpc>
                <a:spcPct val="115000"/>
              </a:lnSpc>
              <a:spcBef>
                <a:spcPts val="0"/>
              </a:spcBef>
              <a:buClr>
                <a:schemeClr val="dk1"/>
              </a:buClr>
              <a:buSzPct val="91666"/>
              <a:buFont typeface="Arial"/>
              <a:buNone/>
            </a:pPr>
            <a:r>
              <a:rPr lang="en-US" sz="1200">
                <a:solidFill>
                  <a:schemeClr val="dk1"/>
                </a:solidFill>
              </a:rPr>
              <a:t>H5 - Inteligência Artificial (IA);</a:t>
            </a:r>
          </a:p>
          <a:p>
            <a:pPr lvl="0" rtl="0" algn="just">
              <a:lnSpc>
                <a:spcPct val="115000"/>
              </a:lnSpc>
              <a:spcBef>
                <a:spcPts val="0"/>
              </a:spcBef>
              <a:buClr>
                <a:schemeClr val="dk1"/>
              </a:buClr>
              <a:buSzPct val="91666"/>
              <a:buFont typeface="Arial"/>
              <a:buNone/>
            </a:pPr>
            <a:r>
              <a:rPr lang="en-US" sz="1200">
                <a:solidFill>
                  <a:schemeClr val="dk1"/>
                </a:solidFill>
              </a:rPr>
              <a:t>H6 - Interface Natural.</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Foram reunidas as linhas de pesquisa de todos os grupos, retiradas as redundantes e as que não se relacionam com o tema EaD. Os nomes foram simplificados para facilitar a identificação do tema principal. Esses conjuntos de linhas, um para 2010 e outro para 2016, foram categorizados segundo os cinco tipos acima (C1 a C5) e também identificadas as linhas que possuem alguma aderência às tendências previstas pela Horizon Report - Higher Education Edition (H1 a H6).</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A partir das planilhas montadas, e disponibilizadas para download dos interessados, foram realizadas análises de:</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 Distribuição geográfica;</a:t>
            </a:r>
          </a:p>
          <a:p>
            <a:pPr lvl="0" rtl="0" algn="just">
              <a:lnSpc>
                <a:spcPct val="115000"/>
              </a:lnSpc>
              <a:spcBef>
                <a:spcPts val="0"/>
              </a:spcBef>
              <a:buClr>
                <a:schemeClr val="dk1"/>
              </a:buClr>
              <a:buSzPct val="91666"/>
              <a:buFont typeface="Arial"/>
              <a:buNone/>
            </a:pPr>
            <a:r>
              <a:rPr lang="en-US" sz="1200">
                <a:solidFill>
                  <a:schemeClr val="dk1"/>
                </a:solidFill>
              </a:rPr>
              <a:t>- Maturidade;</a:t>
            </a:r>
          </a:p>
          <a:p>
            <a:pPr lvl="0" rtl="0" algn="just">
              <a:lnSpc>
                <a:spcPct val="115000"/>
              </a:lnSpc>
              <a:spcBef>
                <a:spcPts val="0"/>
              </a:spcBef>
              <a:buClr>
                <a:schemeClr val="dk1"/>
              </a:buClr>
              <a:buSzPct val="91666"/>
              <a:buFont typeface="Arial"/>
              <a:buNone/>
            </a:pPr>
            <a:r>
              <a:rPr lang="en-US" sz="1200">
                <a:solidFill>
                  <a:schemeClr val="dk1"/>
                </a:solidFill>
              </a:rPr>
              <a:t>- Perfis;</a:t>
            </a:r>
          </a:p>
          <a:p>
            <a:pPr lvl="0" rtl="0" algn="just">
              <a:lnSpc>
                <a:spcPct val="115000"/>
              </a:lnSpc>
              <a:spcBef>
                <a:spcPts val="0"/>
              </a:spcBef>
              <a:buClr>
                <a:schemeClr val="dk1"/>
              </a:buClr>
              <a:buSzPct val="91666"/>
              <a:buFont typeface="Arial"/>
              <a:buNone/>
            </a:pPr>
            <a:r>
              <a:rPr lang="en-US" sz="1200">
                <a:solidFill>
                  <a:schemeClr val="dk1"/>
                </a:solidFill>
              </a:rPr>
              <a:t>- Produção;</a:t>
            </a:r>
          </a:p>
          <a:p>
            <a:pPr lvl="0" rtl="0" algn="just">
              <a:lnSpc>
                <a:spcPct val="115000"/>
              </a:lnSpc>
              <a:spcBef>
                <a:spcPts val="0"/>
              </a:spcBef>
              <a:buClr>
                <a:schemeClr val="dk1"/>
              </a:buClr>
              <a:buSzPct val="91666"/>
              <a:buFont typeface="Arial"/>
              <a:buNone/>
            </a:pPr>
            <a:r>
              <a:rPr lang="en-US" sz="1200">
                <a:solidFill>
                  <a:schemeClr val="dk1"/>
                </a:solidFill>
              </a:rPr>
              <a:t>- Tendências.</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None/>
            </a:pPr>
            <a:r>
              <a:rPr lang="en-US" sz="1200">
                <a:solidFill>
                  <a:schemeClr val="dk1"/>
                </a:solidFill>
              </a:rPr>
              <a:t>Por fim foram enviados questionários a alguns líderes dos grupos selecionados. Recebemos três respostas completas e validadas, também disponíveis para download, que ajudaram a ilustrar a análise, a seguir apresentada.</a:t>
            </a:r>
          </a:p>
        </p:txBody>
      </p:sp>
      <p:sp>
        <p:nvSpPr>
          <p:cNvPr id="105" name="Shape 105"/>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1" name="Shape 111"/>
        <p:cNvGrpSpPr/>
        <p:nvPr/>
      </p:nvGrpSpPr>
      <p:grpSpPr>
        <a:xfrm>
          <a:off x="0" y="0"/>
          <a:ext cx="0" cy="0"/>
          <a:chOff x="0" y="0"/>
          <a:chExt cx="0" cy="0"/>
        </a:xfrm>
      </p:grpSpPr>
      <p:sp>
        <p:nvSpPr>
          <p:cNvPr id="112" name="Shape 112"/>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Foram selecionados 24 grupos, sendo que 4 deles não se encontram mais ativos em 2016, 6 foram criados após 2010 e 14 grupos constam do censo 2010 e permanecem ativos em 2016. Os grupos foram codificados com as siglas GP1 a GP24.</a:t>
            </a:r>
          </a:p>
          <a:p>
            <a:pPr lvl="0" rtl="0" algn="just">
              <a:lnSpc>
                <a:spcPct val="115000"/>
              </a:lnSpc>
              <a:spcBef>
                <a:spcPts val="0"/>
              </a:spcBef>
              <a:buClr>
                <a:schemeClr val="dk1"/>
              </a:buClr>
              <a:buSzPct val="91666"/>
              <a:buFont typeface="Arial"/>
              <a:buNone/>
            </a:pPr>
            <a:r>
              <a:rPr lang="en-US" sz="1200">
                <a:solidFill>
                  <a:schemeClr val="dk1"/>
                </a:solidFill>
              </a:rPr>
              <a:t> </a:t>
            </a:r>
          </a:p>
          <a:p>
            <a:pPr lvl="0" rtl="0" algn="just">
              <a:lnSpc>
                <a:spcPct val="115000"/>
              </a:lnSpc>
              <a:spcBef>
                <a:spcPts val="0"/>
              </a:spcBef>
              <a:buClr>
                <a:schemeClr val="dk1"/>
              </a:buClr>
              <a:buSzPct val="91666"/>
              <a:buFont typeface="Arial"/>
              <a:buNone/>
            </a:pPr>
            <a:r>
              <a:rPr lang="en-US" sz="1200">
                <a:solidFill>
                  <a:schemeClr val="dk1"/>
                </a:solidFill>
              </a:rPr>
              <a:t>Nesta seção apresentamos uma discussão sobre os dados levantados. Para acesso a todas as planilhas e gráficos acesse o site da ABED (ABED, 2017) ou a página do autor (TORI, 2017). Nessas planilhas encontram-se os nomes e diversos dados dos grupos, além de links para seus perfis na plataforma Lattes (censo de 2010 e situação corrente).</a:t>
            </a:r>
          </a:p>
          <a:p>
            <a:pPr lvl="0" rtl="0">
              <a:spcBef>
                <a:spcPts val="0"/>
              </a:spcBef>
              <a:buNone/>
            </a:pPr>
            <a:r>
              <a:t/>
            </a:r>
            <a:endParaRPr/>
          </a:p>
        </p:txBody>
      </p:sp>
      <p:sp>
        <p:nvSpPr>
          <p:cNvPr id="113" name="Shape 113"/>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9" name="Shape 119"/>
        <p:cNvGrpSpPr/>
        <p:nvPr/>
      </p:nvGrpSpPr>
      <p:grpSpPr>
        <a:xfrm>
          <a:off x="0" y="0"/>
          <a:ext cx="0" cy="0"/>
          <a:chOff x="0" y="0"/>
          <a:chExt cx="0" cy="0"/>
        </a:xfrm>
      </p:grpSpPr>
      <p:sp>
        <p:nvSpPr>
          <p:cNvPr id="120" name="Shape 12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Em 2010 havia uma grande concentração na região sudeste, seguida pela região sul e apenas dois grupos na região nordeste, sem nenhum representante das regiões Norte e Centro-Oeste. Em 2016 foi notável o crescimento na participação da região nordeste, mas as regiões norte e centro-oeste continuam sem possuir grupos que pesquisam EaD na área das engenharias. A Figura 1 mostra graficamente essa distribuição sobre o mapa do Brasil.</a:t>
            </a:r>
          </a:p>
          <a:p>
            <a:pPr lvl="0" rtl="0">
              <a:spcBef>
                <a:spcPts val="0"/>
              </a:spcBef>
              <a:buNone/>
            </a:pPr>
            <a:r>
              <a:t/>
            </a:r>
            <a:endParaRPr/>
          </a:p>
        </p:txBody>
      </p:sp>
      <p:sp>
        <p:nvSpPr>
          <p:cNvPr id="121" name="Shape 12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0" name="Shape 130"/>
        <p:cNvGrpSpPr/>
        <p:nvPr/>
      </p:nvGrpSpPr>
      <p:grpSpPr>
        <a:xfrm>
          <a:off x="0" y="0"/>
          <a:ext cx="0" cy="0"/>
          <a:chOff x="0" y="0"/>
          <a:chExt cx="0" cy="0"/>
        </a:xfrm>
      </p:grpSpPr>
      <p:sp>
        <p:nvSpPr>
          <p:cNvPr id="131" name="Shape 131"/>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De acordo com o ano de formação de cada grupo de pesquisa, foram identificados dois períodos de maior surgimento de grupos com linhas de pesquisa em EaD: de 1995 a 1998, com o surgimento de 6 grupos, e de 2006 a 2009, com o surgimento também de 6 grupos. No período de 2001 a 2005 não houve a formação de nenhum grupo de pesquisa com linhas de pesquisa em EaD na área de Engenharias. O aumento de linhas de pesquisas em EaD após 2006 pode ter se dado como consequência do aumento substancial da oferta de cursos de graduação a distância após 2004, de 107 cursos ofertados em 2004 para 349 em 2006 (SANCHEZ, 2008). A distribuição acumulada do ano de formação dos grupos pode ser visualizada no gráfico abaixo.</a:t>
            </a:r>
          </a:p>
          <a:p>
            <a:pPr lvl="0" rtl="0">
              <a:spcBef>
                <a:spcPts val="0"/>
              </a:spcBef>
              <a:buNone/>
            </a:pPr>
            <a:r>
              <a:t/>
            </a:r>
            <a:endParaRPr/>
          </a:p>
        </p:txBody>
      </p:sp>
      <p:sp>
        <p:nvSpPr>
          <p:cNvPr id="132" name="Shape 132"/>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9" name="Shape 139"/>
        <p:cNvGrpSpPr/>
        <p:nvPr/>
      </p:nvGrpSpPr>
      <p:grpSpPr>
        <a:xfrm>
          <a:off x="0" y="0"/>
          <a:ext cx="0" cy="0"/>
          <a:chOff x="0" y="0"/>
          <a:chExt cx="0" cy="0"/>
        </a:xfrm>
      </p:grpSpPr>
      <p:sp>
        <p:nvSpPr>
          <p:cNvPr id="140" name="Shape 14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Os recursos humanos dos grupos de pesquisa são formados basicamente por pesquisadores, alunos e técnicos. A Figura 3 apresenta uma visão comparativa das quantidades totais de recursos humanos dos 24 grupos analisados. Todos os grupos que existiam em 2010 e permanecem em 2016, com exceção do GP8, tiveram crescimento na quantidade de recursos humanos.</a:t>
            </a:r>
          </a:p>
          <a:p>
            <a:pPr lvl="0" rtl="0">
              <a:spcBef>
                <a:spcPts val="0"/>
              </a:spcBef>
              <a:buNone/>
            </a:pPr>
            <a:r>
              <a:t/>
            </a:r>
            <a:endParaRPr/>
          </a:p>
        </p:txBody>
      </p:sp>
      <p:sp>
        <p:nvSpPr>
          <p:cNvPr id="141" name="Shape 14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9" name="Shape 149"/>
        <p:cNvGrpSpPr/>
        <p:nvPr/>
      </p:nvGrpSpPr>
      <p:grpSpPr>
        <a:xfrm>
          <a:off x="0" y="0"/>
          <a:ext cx="0" cy="0"/>
          <a:chOff x="0" y="0"/>
          <a:chExt cx="0" cy="0"/>
        </a:xfrm>
      </p:grpSpPr>
      <p:sp>
        <p:nvSpPr>
          <p:cNvPr id="150" name="Shape 150"/>
          <p:cNvSpPr txBox="1"/>
          <p:nvPr>
            <p:ph idx="1" type="body"/>
          </p:nvPr>
        </p:nvSpPr>
        <p:spPr>
          <a:xfrm>
            <a:off x="685800" y="4343400"/>
            <a:ext cx="5486400" cy="4114800"/>
          </a:xfrm>
          <a:prstGeom prst="rect">
            <a:avLst/>
          </a:prstGeom>
          <a:noFill/>
          <a:ln>
            <a:noFill/>
          </a:ln>
        </p:spPr>
        <p:txBody>
          <a:bodyPr anchorCtr="0" anchor="ctr" bIns="91425" lIns="91425" rIns="91425" wrap="square" tIns="91425">
            <a:noAutofit/>
          </a:bodyPr>
          <a:lstStyle/>
          <a:p>
            <a:pPr lvl="0" rtl="0" algn="just">
              <a:lnSpc>
                <a:spcPct val="115000"/>
              </a:lnSpc>
              <a:spcBef>
                <a:spcPts val="0"/>
              </a:spcBef>
              <a:buClr>
                <a:schemeClr val="dk1"/>
              </a:buClr>
              <a:buSzPct val="91666"/>
              <a:buFont typeface="Arial"/>
              <a:buNone/>
            </a:pPr>
            <a:r>
              <a:rPr lang="en-US" sz="1200">
                <a:solidFill>
                  <a:schemeClr val="dk1"/>
                </a:solidFill>
              </a:rPr>
              <a:t>Os pesquisadores são predominantemente doutores. Houve um crescimento substancial em 2016 da participação de alunos de graduação nas pesquisas. A Figura 4 mostra a distribuição de pesquisadores, segundo o nível de formação. </a:t>
            </a:r>
          </a:p>
          <a:p>
            <a:pPr lvl="0" rtl="0">
              <a:spcBef>
                <a:spcPts val="0"/>
              </a:spcBef>
              <a:buNone/>
            </a:pPr>
            <a:r>
              <a:t/>
            </a:r>
            <a:endParaRPr/>
          </a:p>
        </p:txBody>
      </p:sp>
      <p:sp>
        <p:nvSpPr>
          <p:cNvPr id="151" name="Shape 151"/>
          <p:cNvSpPr/>
          <p:nvPr>
            <p:ph idx="2" type="sldImg"/>
          </p:nvPr>
        </p:nvSpPr>
        <p:spPr>
          <a:xfrm>
            <a:off x="1143225" y="685800"/>
            <a:ext cx="4572300" cy="3429000"/>
          </a:xfrm>
          <a:custGeom>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Slide de título">
    <p:spTree>
      <p:nvGrpSpPr>
        <p:cNvPr id="11" name="Shape 11"/>
        <p:cNvGrpSpPr/>
        <p:nvPr/>
      </p:nvGrpSpPr>
      <p:grpSpPr>
        <a:xfrm>
          <a:off x="0" y="0"/>
          <a:ext cx="0" cy="0"/>
          <a:chOff x="0" y="0"/>
          <a:chExt cx="0" cy="0"/>
        </a:xfrm>
      </p:grpSpPr>
      <p:sp>
        <p:nvSpPr>
          <p:cNvPr id="12" name="Shape 12"/>
          <p:cNvSpPr txBox="1"/>
          <p:nvPr>
            <p:ph type="ctrTitle"/>
          </p:nvPr>
        </p:nvSpPr>
        <p:spPr>
          <a:xfrm>
            <a:off x="685800" y="2130425"/>
            <a:ext cx="7772400" cy="1470024"/>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3" name="Shape 13"/>
          <p:cNvSpPr txBox="1"/>
          <p:nvPr>
            <p:ph idx="1" type="subTitle"/>
          </p:nvPr>
        </p:nvSpPr>
        <p:spPr>
          <a:xfrm>
            <a:off x="1371600" y="3886200"/>
            <a:ext cx="6400799" cy="1752600"/>
          </a:xfrm>
          <a:prstGeom prst="rect">
            <a:avLst/>
          </a:prstGeom>
          <a:noFill/>
          <a:ln>
            <a:noFill/>
          </a:ln>
        </p:spPr>
        <p:txBody>
          <a:bodyPr anchorCtr="0" anchor="t" bIns="91425" lIns="91425" rIns="91425" wrap="square" tIns="91425"/>
          <a:lstStyle>
            <a:lvl1pPr indent="0" lvl="0" marL="0" marR="0" rtl="0" algn="ctr">
              <a:spcBef>
                <a:spcPts val="640"/>
              </a:spcBef>
              <a:buClr>
                <a:srgbClr val="888888"/>
              </a:buClr>
              <a:buFont typeface="Arial"/>
              <a:buNone/>
              <a:defRPr b="0" i="0" sz="3200" u="none" cap="none" strike="noStrike">
                <a:solidFill>
                  <a:srgbClr val="888888"/>
                </a:solidFill>
                <a:latin typeface="Calibri"/>
                <a:ea typeface="Calibri"/>
                <a:cs typeface="Calibri"/>
                <a:sym typeface="Calibri"/>
              </a:defRPr>
            </a:lvl1pPr>
            <a:lvl2pPr indent="0" lvl="1" marL="457200" marR="0" rtl="0" algn="ctr">
              <a:spcBef>
                <a:spcPts val="560"/>
              </a:spcBef>
              <a:buClr>
                <a:srgbClr val="888888"/>
              </a:buClr>
              <a:buFont typeface="Arial"/>
              <a:buNone/>
              <a:defRPr b="0" i="0" sz="2800" u="none" cap="none" strike="noStrike">
                <a:solidFill>
                  <a:srgbClr val="888888"/>
                </a:solidFill>
                <a:latin typeface="Calibri"/>
                <a:ea typeface="Calibri"/>
                <a:cs typeface="Calibri"/>
                <a:sym typeface="Calibri"/>
              </a:defRPr>
            </a:lvl2pPr>
            <a:lvl3pPr indent="0" lvl="2" marL="914400" marR="0" rtl="0" algn="ctr">
              <a:spcBef>
                <a:spcPts val="480"/>
              </a:spcBef>
              <a:buClr>
                <a:srgbClr val="888888"/>
              </a:buClr>
              <a:buFont typeface="Arial"/>
              <a:buNone/>
              <a:defRPr b="0" i="0" sz="2400" u="none" cap="none" strike="noStrike">
                <a:solidFill>
                  <a:srgbClr val="888888"/>
                </a:solidFill>
                <a:latin typeface="Calibri"/>
                <a:ea typeface="Calibri"/>
                <a:cs typeface="Calibri"/>
                <a:sym typeface="Calibri"/>
              </a:defRPr>
            </a:lvl3pPr>
            <a:lvl4pPr indent="0" lvl="3" marL="1371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4pPr>
            <a:lvl5pPr indent="0" lvl="4" marL="18288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5pPr>
            <a:lvl6pPr indent="0" lvl="5" marL="22860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6pPr>
            <a:lvl7pPr indent="0" lvl="6" marL="27432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7pPr>
            <a:lvl8pPr indent="0" lvl="7" marL="32004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8pPr>
            <a:lvl9pPr indent="0" lvl="8" marL="3657600" marR="0" rtl="0" algn="ctr">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9pPr>
          </a:lstStyle>
          <a:p/>
        </p:txBody>
      </p:sp>
      <p:sp>
        <p:nvSpPr>
          <p:cNvPr id="14" name="Shape 14"/>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5" name="Shape 15"/>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6" name="Shape 16"/>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x">
  <p:cSld name="Título e texto vertical">
    <p:spTree>
      <p:nvGrpSpPr>
        <p:cNvPr id="68" name="Shape 68"/>
        <p:cNvGrpSpPr/>
        <p:nvPr/>
      </p:nvGrpSpPr>
      <p:grpSpPr>
        <a:xfrm>
          <a:off x="0" y="0"/>
          <a:ext cx="0" cy="0"/>
          <a:chOff x="0" y="0"/>
          <a:chExt cx="0" cy="0"/>
        </a:xfrm>
      </p:grpSpPr>
      <p:sp>
        <p:nvSpPr>
          <p:cNvPr id="69" name="Shape 69"/>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0" name="Shape 70"/>
          <p:cNvSpPr txBox="1"/>
          <p:nvPr>
            <p:ph idx="1" type="body"/>
          </p:nvPr>
        </p:nvSpPr>
        <p:spPr>
          <a:xfrm rot="5400000">
            <a:off x="2309018" y="-251618"/>
            <a:ext cx="4525963" cy="8229600"/>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1" name="Shape 71"/>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2" name="Shape 7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3" name="Shape 73"/>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vertTitleAndTx">
  <p:cSld name="Título e texto verticais">
    <p:spTree>
      <p:nvGrpSpPr>
        <p:cNvPr id="74" name="Shape 74"/>
        <p:cNvGrpSpPr/>
        <p:nvPr/>
      </p:nvGrpSpPr>
      <p:grpSpPr>
        <a:xfrm>
          <a:off x="0" y="0"/>
          <a:ext cx="0" cy="0"/>
          <a:chOff x="0" y="0"/>
          <a:chExt cx="0" cy="0"/>
        </a:xfrm>
      </p:grpSpPr>
      <p:sp>
        <p:nvSpPr>
          <p:cNvPr id="75" name="Shape 75"/>
          <p:cNvSpPr txBox="1"/>
          <p:nvPr>
            <p:ph type="title"/>
          </p:nvPr>
        </p:nvSpPr>
        <p:spPr>
          <a:xfrm rot="5400000">
            <a:off x="4732337" y="2171700"/>
            <a:ext cx="5851525" cy="20574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6" name="Shape 76"/>
          <p:cNvSpPr txBox="1"/>
          <p:nvPr>
            <p:ph idx="1" type="body"/>
          </p:nvPr>
        </p:nvSpPr>
        <p:spPr>
          <a:xfrm rot="5400000">
            <a:off x="541337" y="190500"/>
            <a:ext cx="5851525" cy="6019799"/>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77" name="Shape 77"/>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8" name="Shape 7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79" name="Shape 79"/>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
  <p:cSld name="Título e conteúdo">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19" name="Shape 19"/>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20" name="Shape 20"/>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1" name="Shape 21"/>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2" name="Shape 22"/>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Cabeçalho da Seção">
    <p:spTree>
      <p:nvGrpSpPr>
        <p:cNvPr id="23" name="Shape 23"/>
        <p:cNvGrpSpPr/>
        <p:nvPr/>
      </p:nvGrpSpPr>
      <p:grpSpPr>
        <a:xfrm>
          <a:off x="0" y="0"/>
          <a:ext cx="0" cy="0"/>
          <a:chOff x="0" y="0"/>
          <a:chExt cx="0" cy="0"/>
        </a:xfrm>
      </p:grpSpPr>
      <p:sp>
        <p:nvSpPr>
          <p:cNvPr id="24" name="Shape 24"/>
          <p:cNvSpPr txBox="1"/>
          <p:nvPr>
            <p:ph type="title"/>
          </p:nvPr>
        </p:nvSpPr>
        <p:spPr>
          <a:xfrm>
            <a:off x="722312" y="4406900"/>
            <a:ext cx="7772400" cy="1362075"/>
          </a:xfrm>
          <a:prstGeom prst="rect">
            <a:avLst/>
          </a:prstGeom>
          <a:noFill/>
          <a:ln>
            <a:noFill/>
          </a:ln>
        </p:spPr>
        <p:txBody>
          <a:bodyPr anchorCtr="0" anchor="t" bIns="91425" lIns="91425" rIns="91425" wrap="square" tIns="91425"/>
          <a:lstStyle>
            <a:lvl1pPr indent="0" lvl="0" marL="0" marR="0" rtl="0" algn="l">
              <a:spcBef>
                <a:spcPts val="0"/>
              </a:spcBef>
              <a:buClr>
                <a:schemeClr val="dk1"/>
              </a:buClr>
              <a:buFont typeface="Calibri"/>
              <a:buNone/>
              <a:defRPr b="1" i="0" sz="4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25" name="Shape 25"/>
          <p:cNvSpPr txBox="1"/>
          <p:nvPr>
            <p:ph idx="1" type="body"/>
          </p:nvPr>
        </p:nvSpPr>
        <p:spPr>
          <a:xfrm>
            <a:off x="722312" y="2906713"/>
            <a:ext cx="7772400" cy="1500187"/>
          </a:xfrm>
          <a:prstGeom prst="rect">
            <a:avLst/>
          </a:prstGeom>
          <a:noFill/>
          <a:ln>
            <a:noFill/>
          </a:ln>
        </p:spPr>
        <p:txBody>
          <a:bodyPr anchorCtr="0" anchor="b" bIns="91425" lIns="91425" rIns="91425" wrap="square" tIns="91425"/>
          <a:lstStyle>
            <a:lvl1pPr indent="0" lvl="0" marL="0" marR="0" rtl="0" algn="l">
              <a:spcBef>
                <a:spcPts val="400"/>
              </a:spcBef>
              <a:buClr>
                <a:srgbClr val="888888"/>
              </a:buClr>
              <a:buFont typeface="Arial"/>
              <a:buNone/>
              <a:defRPr b="0" i="0" sz="2000" u="none" cap="none" strike="noStrike">
                <a:solidFill>
                  <a:srgbClr val="888888"/>
                </a:solidFill>
                <a:latin typeface="Calibri"/>
                <a:ea typeface="Calibri"/>
                <a:cs typeface="Calibri"/>
                <a:sym typeface="Calibri"/>
              </a:defRPr>
            </a:lvl1pPr>
            <a:lvl2pPr indent="0" lvl="1" marL="457200" marR="0" rtl="0" algn="l">
              <a:spcBef>
                <a:spcPts val="360"/>
              </a:spcBef>
              <a:buClr>
                <a:srgbClr val="888888"/>
              </a:buClr>
              <a:buFont typeface="Arial"/>
              <a:buNone/>
              <a:defRPr b="0" i="0" sz="1800" u="none" cap="none" strike="noStrike">
                <a:solidFill>
                  <a:srgbClr val="888888"/>
                </a:solidFill>
                <a:latin typeface="Calibri"/>
                <a:ea typeface="Calibri"/>
                <a:cs typeface="Calibri"/>
                <a:sym typeface="Calibri"/>
              </a:defRPr>
            </a:lvl2pPr>
            <a:lvl3pPr indent="0" lvl="2" marL="914400" marR="0" rtl="0" algn="l">
              <a:spcBef>
                <a:spcPts val="320"/>
              </a:spcBef>
              <a:buClr>
                <a:srgbClr val="888888"/>
              </a:buClr>
              <a:buFont typeface="Arial"/>
              <a:buNone/>
              <a:defRPr b="0" i="0" sz="1600" u="none" cap="none" strike="noStrike">
                <a:solidFill>
                  <a:srgbClr val="888888"/>
                </a:solidFill>
                <a:latin typeface="Calibri"/>
                <a:ea typeface="Calibri"/>
                <a:cs typeface="Calibri"/>
                <a:sym typeface="Calibri"/>
              </a:defRPr>
            </a:lvl3pPr>
            <a:lvl4pPr indent="0" lvl="3" marL="1371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4pPr>
            <a:lvl5pPr indent="0" lvl="4" marL="18288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5pPr>
            <a:lvl6pPr indent="0" lvl="5" marL="22860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6pPr>
            <a:lvl7pPr indent="0" lvl="6" marL="27432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7pPr>
            <a:lvl8pPr indent="0" lvl="7" marL="32004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8pPr>
            <a:lvl9pPr indent="0" lvl="8" marL="3657600" marR="0" rtl="0" algn="l">
              <a:spcBef>
                <a:spcPts val="280"/>
              </a:spcBef>
              <a:buClr>
                <a:srgbClr val="888888"/>
              </a:buClr>
              <a:buFont typeface="Arial"/>
              <a:buNone/>
              <a:defRPr b="0" i="0" sz="1400" u="none" cap="none" strike="noStrike">
                <a:solidFill>
                  <a:srgbClr val="888888"/>
                </a:solidFill>
                <a:latin typeface="Calibri"/>
                <a:ea typeface="Calibri"/>
                <a:cs typeface="Calibri"/>
                <a:sym typeface="Calibri"/>
              </a:defRPr>
            </a:lvl9pPr>
          </a:lstStyle>
          <a:p/>
        </p:txBody>
      </p:sp>
      <p:sp>
        <p:nvSpPr>
          <p:cNvPr id="26" name="Shape 26"/>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7" name="Shape 27"/>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28" name="Shape 28"/>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Obj">
  <p:cSld name="Duas Partes de Conteúdo">
    <p:spTree>
      <p:nvGrpSpPr>
        <p:cNvPr id="29" name="Shape 29"/>
        <p:cNvGrpSpPr/>
        <p:nvPr/>
      </p:nvGrpSpPr>
      <p:grpSpPr>
        <a:xfrm>
          <a:off x="0" y="0"/>
          <a:ext cx="0" cy="0"/>
          <a:chOff x="0" y="0"/>
          <a:chExt cx="0" cy="0"/>
        </a:xfrm>
      </p:grpSpPr>
      <p:sp>
        <p:nvSpPr>
          <p:cNvPr id="30" name="Shape 30"/>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1" name="Shape 31"/>
          <p:cNvSpPr txBox="1"/>
          <p:nvPr>
            <p:ph idx="1" type="body"/>
          </p:nvPr>
        </p:nvSpPr>
        <p:spPr>
          <a:xfrm>
            <a:off x="457200" y="1600200"/>
            <a:ext cx="4038599"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2" name="Shape 32"/>
          <p:cNvSpPr txBox="1"/>
          <p:nvPr>
            <p:ph idx="2" type="body"/>
          </p:nvPr>
        </p:nvSpPr>
        <p:spPr>
          <a:xfrm>
            <a:off x="4648200" y="1600200"/>
            <a:ext cx="4038599" cy="4525963"/>
          </a:xfrm>
          <a:prstGeom prst="rect">
            <a:avLst/>
          </a:prstGeom>
          <a:noFill/>
          <a:ln>
            <a:noFill/>
          </a:ln>
        </p:spPr>
        <p:txBody>
          <a:bodyPr anchorCtr="0" anchor="t" bIns="91425" lIns="91425" rIns="91425" wrap="square" tIns="91425"/>
          <a:lstStyle>
            <a:lvl1pPr indent="-165100" lvl="0" marL="34290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1pPr>
            <a:lvl2pPr indent="-133350" lvl="1" marL="74295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2pPr>
            <a:lvl3pPr indent="-101600" lvl="2" marL="1143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3pPr>
            <a:lvl4pPr indent="-114300" lvl="3" marL="1600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4pPr>
            <a:lvl5pPr indent="-114300" lvl="4" marL="20574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5pPr>
            <a:lvl6pPr indent="-114300" lvl="5" marL="25146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6pPr>
            <a:lvl7pPr indent="-114300" lvl="6" marL="29718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7pPr>
            <a:lvl8pPr indent="-114300" lvl="7" marL="3429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8pPr>
            <a:lvl9pPr indent="-114300" lvl="8" marL="38862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9pPr>
          </a:lstStyle>
          <a:p/>
        </p:txBody>
      </p:sp>
      <p:sp>
        <p:nvSpPr>
          <p:cNvPr id="33" name="Shape 33"/>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4" name="Shape 34"/>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35" name="Shape 35"/>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TxTwoObj">
  <p:cSld name="Comparação">
    <p:spTree>
      <p:nvGrpSpPr>
        <p:cNvPr id="36" name="Shape 36"/>
        <p:cNvGrpSpPr/>
        <p:nvPr/>
      </p:nvGrpSpPr>
      <p:grpSpPr>
        <a:xfrm>
          <a:off x="0" y="0"/>
          <a:ext cx="0" cy="0"/>
          <a:chOff x="0" y="0"/>
          <a:chExt cx="0" cy="0"/>
        </a:xfrm>
      </p:grpSpPr>
      <p:sp>
        <p:nvSpPr>
          <p:cNvPr id="37" name="Shape 37"/>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38" name="Shape 38"/>
          <p:cNvSpPr txBox="1"/>
          <p:nvPr>
            <p:ph idx="1" type="body"/>
          </p:nvPr>
        </p:nvSpPr>
        <p:spPr>
          <a:xfrm>
            <a:off x="457200" y="1535112"/>
            <a:ext cx="4040187"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39" name="Shape 39"/>
          <p:cNvSpPr txBox="1"/>
          <p:nvPr>
            <p:ph idx="2" type="body"/>
          </p:nvPr>
        </p:nvSpPr>
        <p:spPr>
          <a:xfrm>
            <a:off x="457200" y="2174875"/>
            <a:ext cx="4040187" cy="3951287"/>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0" name="Shape 40"/>
          <p:cNvSpPr txBox="1"/>
          <p:nvPr>
            <p:ph idx="3" type="body"/>
          </p:nvPr>
        </p:nvSpPr>
        <p:spPr>
          <a:xfrm>
            <a:off x="4645025" y="1535112"/>
            <a:ext cx="4041774" cy="639762"/>
          </a:xfrm>
          <a:prstGeom prst="rect">
            <a:avLst/>
          </a:prstGeom>
          <a:noFill/>
          <a:ln>
            <a:noFill/>
          </a:ln>
        </p:spPr>
        <p:txBody>
          <a:bodyPr anchorCtr="0" anchor="b" bIns="91425" lIns="91425" rIns="91425" wrap="square" tIns="91425"/>
          <a:lstStyle>
            <a:lvl1pPr indent="0" lvl="0" marL="0" marR="0" rtl="0" algn="l">
              <a:spcBef>
                <a:spcPts val="480"/>
              </a:spcBef>
              <a:buClr>
                <a:schemeClr val="dk1"/>
              </a:buClr>
              <a:buFont typeface="Arial"/>
              <a:buNone/>
              <a:defRPr b="1" i="0" sz="2400" u="none" cap="none" strike="noStrike">
                <a:solidFill>
                  <a:schemeClr val="dk1"/>
                </a:solidFill>
                <a:latin typeface="Calibri"/>
                <a:ea typeface="Calibri"/>
                <a:cs typeface="Calibri"/>
                <a:sym typeface="Calibri"/>
              </a:defRPr>
            </a:lvl1pPr>
            <a:lvl2pPr indent="0" lvl="1" marL="457200" marR="0" rtl="0" algn="l">
              <a:spcBef>
                <a:spcPts val="400"/>
              </a:spcBef>
              <a:buClr>
                <a:schemeClr val="dk1"/>
              </a:buClr>
              <a:buFont typeface="Arial"/>
              <a:buNone/>
              <a:defRPr b="1" i="0" sz="2000" u="none" cap="none" strike="noStrike">
                <a:solidFill>
                  <a:schemeClr val="dk1"/>
                </a:solidFill>
                <a:latin typeface="Calibri"/>
                <a:ea typeface="Calibri"/>
                <a:cs typeface="Calibri"/>
                <a:sym typeface="Calibri"/>
              </a:defRPr>
            </a:lvl2pPr>
            <a:lvl3pPr indent="0" lvl="2" marL="914400" marR="0" rtl="0" algn="l">
              <a:spcBef>
                <a:spcPts val="360"/>
              </a:spcBef>
              <a:buClr>
                <a:schemeClr val="dk1"/>
              </a:buClr>
              <a:buFont typeface="Arial"/>
              <a:buNone/>
              <a:defRPr b="1" i="0" sz="1800" u="none" cap="none" strike="noStrike">
                <a:solidFill>
                  <a:schemeClr val="dk1"/>
                </a:solidFill>
                <a:latin typeface="Calibri"/>
                <a:ea typeface="Calibri"/>
                <a:cs typeface="Calibri"/>
                <a:sym typeface="Calibri"/>
              </a:defRPr>
            </a:lvl3pPr>
            <a:lvl4pPr indent="0" lvl="3" marL="1371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4pPr>
            <a:lvl5pPr indent="0" lvl="4" marL="18288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5pPr>
            <a:lvl6pPr indent="0" lvl="5" marL="22860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6pPr>
            <a:lvl7pPr indent="0" lvl="6" marL="27432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7pPr>
            <a:lvl8pPr indent="0" lvl="7" marL="32004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8pPr>
            <a:lvl9pPr indent="0" lvl="8" marL="3657600" marR="0" rtl="0" algn="l">
              <a:spcBef>
                <a:spcPts val="320"/>
              </a:spcBef>
              <a:buClr>
                <a:schemeClr val="dk1"/>
              </a:buClr>
              <a:buFont typeface="Arial"/>
              <a:buNone/>
              <a:defRPr b="1" i="0" sz="1600" u="none" cap="none" strike="noStrike">
                <a:solidFill>
                  <a:schemeClr val="dk1"/>
                </a:solidFill>
                <a:latin typeface="Calibri"/>
                <a:ea typeface="Calibri"/>
                <a:cs typeface="Calibri"/>
                <a:sym typeface="Calibri"/>
              </a:defRPr>
            </a:lvl9pPr>
          </a:lstStyle>
          <a:p/>
        </p:txBody>
      </p:sp>
      <p:sp>
        <p:nvSpPr>
          <p:cNvPr id="41" name="Shape 41"/>
          <p:cNvSpPr txBox="1"/>
          <p:nvPr>
            <p:ph idx="4" type="body"/>
          </p:nvPr>
        </p:nvSpPr>
        <p:spPr>
          <a:xfrm>
            <a:off x="4645025" y="2174875"/>
            <a:ext cx="4041774" cy="3951287"/>
          </a:xfrm>
          <a:prstGeom prst="rect">
            <a:avLst/>
          </a:prstGeom>
          <a:noFill/>
          <a:ln>
            <a:noFill/>
          </a:ln>
        </p:spPr>
        <p:txBody>
          <a:bodyPr anchorCtr="0" anchor="t" bIns="91425" lIns="91425" rIns="91425" wrap="square" tIns="91425"/>
          <a:lstStyle>
            <a:lvl1pPr indent="-190500" lvl="0" marL="3429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1pPr>
            <a:lvl2pPr indent="-158750" lvl="1" marL="74295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2pPr>
            <a:lvl3pPr indent="-114300" lvl="2" marL="1143000" marR="0" rtl="0" algn="l">
              <a:spcBef>
                <a:spcPts val="360"/>
              </a:spcBef>
              <a:buClr>
                <a:schemeClr val="dk1"/>
              </a:buClr>
              <a:buSzPct val="100000"/>
              <a:buFont typeface="Arial"/>
              <a:buChar char="•"/>
              <a:defRPr b="0" i="0" sz="1800" u="none" cap="none" strike="noStrike">
                <a:solidFill>
                  <a:schemeClr val="dk1"/>
                </a:solidFill>
                <a:latin typeface="Calibri"/>
                <a:ea typeface="Calibri"/>
                <a:cs typeface="Calibri"/>
                <a:sym typeface="Calibri"/>
              </a:defRPr>
            </a:lvl3pPr>
            <a:lvl4pPr indent="-127000" lvl="3" marL="1600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4pPr>
            <a:lvl5pPr indent="-127000" lvl="4" marL="20574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5pPr>
            <a:lvl6pPr indent="-127000" lvl="5" marL="25146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6pPr>
            <a:lvl7pPr indent="-127000" lvl="6" marL="29718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7pPr>
            <a:lvl8pPr indent="-127000" lvl="7" marL="34290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8pPr>
            <a:lvl9pPr indent="-127000" lvl="8" marL="3886200" marR="0" rtl="0" algn="l">
              <a:spcBef>
                <a:spcPts val="320"/>
              </a:spcBef>
              <a:buClr>
                <a:schemeClr val="dk1"/>
              </a:buClr>
              <a:buSzPct val="100000"/>
              <a:buFont typeface="Arial"/>
              <a:buChar char="•"/>
              <a:defRPr b="0" i="0" sz="1600" u="none" cap="none" strike="noStrike">
                <a:solidFill>
                  <a:schemeClr val="dk1"/>
                </a:solidFill>
                <a:latin typeface="Calibri"/>
                <a:ea typeface="Calibri"/>
                <a:cs typeface="Calibri"/>
                <a:sym typeface="Calibri"/>
              </a:defRPr>
            </a:lvl9pPr>
          </a:lstStyle>
          <a:p/>
        </p:txBody>
      </p:sp>
      <p:sp>
        <p:nvSpPr>
          <p:cNvPr id="42" name="Shape 42"/>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3" name="Shape 43"/>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4" name="Shape 44"/>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Somente título">
    <p:spTree>
      <p:nvGrpSpPr>
        <p:cNvPr id="45" name="Shape 45"/>
        <p:cNvGrpSpPr/>
        <p:nvPr/>
      </p:nvGrpSpPr>
      <p:grpSpPr>
        <a:xfrm>
          <a:off x="0" y="0"/>
          <a:ext cx="0" cy="0"/>
          <a:chOff x="0" y="0"/>
          <a:chExt cx="0" cy="0"/>
        </a:xfrm>
      </p:grpSpPr>
      <p:sp>
        <p:nvSpPr>
          <p:cNvPr id="46" name="Shape 46"/>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47" name="Shape 47"/>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8" name="Shape 48"/>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49" name="Shape 49"/>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Em branco">
    <p:spTree>
      <p:nvGrpSpPr>
        <p:cNvPr id="50" name="Shape 50"/>
        <p:cNvGrpSpPr/>
        <p:nvPr/>
      </p:nvGrpSpPr>
      <p:grpSpPr>
        <a:xfrm>
          <a:off x="0" y="0"/>
          <a:ext cx="0" cy="0"/>
          <a:chOff x="0" y="0"/>
          <a:chExt cx="0" cy="0"/>
        </a:xfrm>
      </p:grpSpPr>
      <p:sp>
        <p:nvSpPr>
          <p:cNvPr id="51" name="Shape 51"/>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2" name="Shape 52"/>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3" name="Shape 53"/>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objTx">
  <p:cSld name="Conteúdo com Legenda">
    <p:spTree>
      <p:nvGrpSpPr>
        <p:cNvPr id="54" name="Shape 54"/>
        <p:cNvGrpSpPr/>
        <p:nvPr/>
      </p:nvGrpSpPr>
      <p:grpSpPr>
        <a:xfrm>
          <a:off x="0" y="0"/>
          <a:ext cx="0" cy="0"/>
          <a:chOff x="0" y="0"/>
          <a:chExt cx="0" cy="0"/>
        </a:xfrm>
      </p:grpSpPr>
      <p:sp>
        <p:nvSpPr>
          <p:cNvPr id="55" name="Shape 55"/>
          <p:cNvSpPr txBox="1"/>
          <p:nvPr>
            <p:ph type="title"/>
          </p:nvPr>
        </p:nvSpPr>
        <p:spPr>
          <a:xfrm>
            <a:off x="457200" y="273050"/>
            <a:ext cx="3008313" cy="1162049"/>
          </a:xfrm>
          <a:prstGeom prst="rect">
            <a:avLst/>
          </a:prstGeom>
          <a:noFill/>
          <a:ln>
            <a:noFill/>
          </a:ln>
        </p:spPr>
        <p:txBody>
          <a:bodyPr anchorCtr="0" anchor="b" bIns="91425" lIns="91425" rIns="91425" wrap="square"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56" name="Shape 56"/>
          <p:cNvSpPr txBox="1"/>
          <p:nvPr>
            <p:ph idx="1" type="body"/>
          </p:nvPr>
        </p:nvSpPr>
        <p:spPr>
          <a:xfrm>
            <a:off x="3575050" y="273050"/>
            <a:ext cx="5111750" cy="5853112"/>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57" name="Shape 57"/>
          <p:cNvSpPr txBox="1"/>
          <p:nvPr>
            <p:ph idx="2" type="body"/>
          </p:nvPr>
        </p:nvSpPr>
        <p:spPr>
          <a:xfrm>
            <a:off x="457200" y="1435100"/>
            <a:ext cx="3008313" cy="4691063"/>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58" name="Shape 58"/>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59" name="Shape 5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0" name="Shape 60"/>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picTx">
  <p:cSld name="Imagem com Legenda">
    <p:spTree>
      <p:nvGrpSpPr>
        <p:cNvPr id="61" name="Shape 61"/>
        <p:cNvGrpSpPr/>
        <p:nvPr/>
      </p:nvGrpSpPr>
      <p:grpSpPr>
        <a:xfrm>
          <a:off x="0" y="0"/>
          <a:ext cx="0" cy="0"/>
          <a:chOff x="0" y="0"/>
          <a:chExt cx="0" cy="0"/>
        </a:xfrm>
      </p:grpSpPr>
      <p:sp>
        <p:nvSpPr>
          <p:cNvPr id="62" name="Shape 62"/>
          <p:cNvSpPr txBox="1"/>
          <p:nvPr>
            <p:ph type="title"/>
          </p:nvPr>
        </p:nvSpPr>
        <p:spPr>
          <a:xfrm>
            <a:off x="1792288" y="4800600"/>
            <a:ext cx="5486399" cy="566737"/>
          </a:xfrm>
          <a:prstGeom prst="rect">
            <a:avLst/>
          </a:prstGeom>
          <a:noFill/>
          <a:ln>
            <a:noFill/>
          </a:ln>
        </p:spPr>
        <p:txBody>
          <a:bodyPr anchorCtr="0" anchor="b" bIns="91425" lIns="91425" rIns="91425" wrap="square" tIns="91425"/>
          <a:lstStyle>
            <a:lvl1pPr indent="0" lvl="0" marL="0" marR="0" rtl="0" algn="l">
              <a:spcBef>
                <a:spcPts val="0"/>
              </a:spcBef>
              <a:buClr>
                <a:schemeClr val="dk1"/>
              </a:buClr>
              <a:buFont typeface="Calibri"/>
              <a:buNone/>
              <a:defRPr b="1" i="0" sz="20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63" name="Shape 63"/>
          <p:cNvSpPr/>
          <p:nvPr>
            <p:ph idx="2" type="pic"/>
          </p:nvPr>
        </p:nvSpPr>
        <p:spPr>
          <a:xfrm>
            <a:off x="1792288" y="612775"/>
            <a:ext cx="5486399" cy="4114800"/>
          </a:xfrm>
          <a:prstGeom prst="rect">
            <a:avLst/>
          </a:prstGeom>
          <a:noFill/>
          <a:ln>
            <a:noFill/>
          </a:ln>
        </p:spPr>
        <p:txBody>
          <a:bodyPr anchorCtr="0" anchor="t" bIns="91425" lIns="91425" rIns="91425" wrap="square" tIns="91425"/>
          <a:lstStyle>
            <a:lvl1pPr indent="0" lvl="0" marL="0" marR="0" rtl="0" algn="l">
              <a:spcBef>
                <a:spcPts val="640"/>
              </a:spcBef>
              <a:buClr>
                <a:schemeClr val="dk1"/>
              </a:buClr>
              <a:buFont typeface="Arial"/>
              <a:buNone/>
              <a:defRPr b="0" i="0" sz="3200" u="none" cap="none" strike="noStrike">
                <a:solidFill>
                  <a:schemeClr val="dk1"/>
                </a:solidFill>
                <a:latin typeface="Calibri"/>
                <a:ea typeface="Calibri"/>
                <a:cs typeface="Calibri"/>
                <a:sym typeface="Calibri"/>
              </a:defRPr>
            </a:lvl1pPr>
            <a:lvl2pPr indent="0" lvl="1" marL="457200" marR="0" rtl="0" algn="l">
              <a:spcBef>
                <a:spcPts val="560"/>
              </a:spcBef>
              <a:buClr>
                <a:schemeClr val="dk1"/>
              </a:buClr>
              <a:buFont typeface="Arial"/>
              <a:buNone/>
              <a:defRPr b="0" i="0" sz="2800" u="none" cap="none" strike="noStrike">
                <a:solidFill>
                  <a:schemeClr val="dk1"/>
                </a:solidFill>
                <a:latin typeface="Calibri"/>
                <a:ea typeface="Calibri"/>
                <a:cs typeface="Calibri"/>
                <a:sym typeface="Calibri"/>
              </a:defRPr>
            </a:lvl2pPr>
            <a:lvl3pPr indent="0" lvl="2" marL="914400" marR="0" rtl="0" algn="l">
              <a:spcBef>
                <a:spcPts val="480"/>
              </a:spcBef>
              <a:buClr>
                <a:schemeClr val="dk1"/>
              </a:buClr>
              <a:buFont typeface="Arial"/>
              <a:buNone/>
              <a:defRPr b="0" i="0" sz="2400" u="none" cap="none" strike="noStrike">
                <a:solidFill>
                  <a:schemeClr val="dk1"/>
                </a:solidFill>
                <a:latin typeface="Calibri"/>
                <a:ea typeface="Calibri"/>
                <a:cs typeface="Calibri"/>
                <a:sym typeface="Calibri"/>
              </a:defRPr>
            </a:lvl3pPr>
            <a:lvl4pPr indent="0" lvl="3" marL="1371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4pPr>
            <a:lvl5pPr indent="0" lvl="4" marL="18288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5pPr>
            <a:lvl6pPr indent="0" lvl="5" marL="22860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6pPr>
            <a:lvl7pPr indent="0" lvl="6" marL="27432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7pPr>
            <a:lvl8pPr indent="0" lvl="7" marL="32004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8pPr>
            <a:lvl9pPr indent="0" lvl="8" marL="3657600" marR="0" rtl="0" algn="l">
              <a:spcBef>
                <a:spcPts val="400"/>
              </a:spcBef>
              <a:buClr>
                <a:schemeClr val="dk1"/>
              </a:buClr>
              <a:buFont typeface="Arial"/>
              <a:buNone/>
              <a:defRPr b="0" i="0" sz="2000" u="none" cap="none" strike="noStrike">
                <a:solidFill>
                  <a:schemeClr val="dk1"/>
                </a:solidFill>
                <a:latin typeface="Calibri"/>
                <a:ea typeface="Calibri"/>
                <a:cs typeface="Calibri"/>
                <a:sym typeface="Calibri"/>
              </a:defRPr>
            </a:lvl9pPr>
          </a:lstStyle>
          <a:p/>
        </p:txBody>
      </p:sp>
      <p:sp>
        <p:nvSpPr>
          <p:cNvPr id="64" name="Shape 64"/>
          <p:cNvSpPr txBox="1"/>
          <p:nvPr>
            <p:ph idx="1" type="body"/>
          </p:nvPr>
        </p:nvSpPr>
        <p:spPr>
          <a:xfrm>
            <a:off x="1792288" y="5367337"/>
            <a:ext cx="5486399" cy="804861"/>
          </a:xfrm>
          <a:prstGeom prst="rect">
            <a:avLst/>
          </a:prstGeom>
          <a:noFill/>
          <a:ln>
            <a:noFill/>
          </a:ln>
        </p:spPr>
        <p:txBody>
          <a:bodyPr anchorCtr="0" anchor="t" bIns="91425" lIns="91425" rIns="91425" wrap="square" tIns="91425"/>
          <a:lstStyle>
            <a:lvl1pPr indent="0" lvl="0" marL="0" marR="0" rtl="0" algn="l">
              <a:spcBef>
                <a:spcPts val="280"/>
              </a:spcBef>
              <a:buClr>
                <a:schemeClr val="dk1"/>
              </a:buClr>
              <a:buFont typeface="Arial"/>
              <a:buNone/>
              <a:defRPr b="0" i="0" sz="1400" u="none" cap="none" strike="noStrike">
                <a:solidFill>
                  <a:schemeClr val="dk1"/>
                </a:solidFill>
                <a:latin typeface="Calibri"/>
                <a:ea typeface="Calibri"/>
                <a:cs typeface="Calibri"/>
                <a:sym typeface="Calibri"/>
              </a:defRPr>
            </a:lvl1pPr>
            <a:lvl2pPr indent="0" lvl="1" marL="457200" marR="0" rtl="0" algn="l">
              <a:spcBef>
                <a:spcPts val="240"/>
              </a:spcBef>
              <a:buClr>
                <a:schemeClr val="dk1"/>
              </a:buClr>
              <a:buFont typeface="Arial"/>
              <a:buNone/>
              <a:defRPr b="0" i="0" sz="1200" u="none" cap="none" strike="noStrike">
                <a:solidFill>
                  <a:schemeClr val="dk1"/>
                </a:solidFill>
                <a:latin typeface="Calibri"/>
                <a:ea typeface="Calibri"/>
                <a:cs typeface="Calibri"/>
                <a:sym typeface="Calibri"/>
              </a:defRPr>
            </a:lvl2pPr>
            <a:lvl3pPr indent="0" lvl="2" marL="914400" marR="0" rtl="0" algn="l">
              <a:spcBef>
                <a:spcPts val="200"/>
              </a:spcBef>
              <a:buClr>
                <a:schemeClr val="dk1"/>
              </a:buClr>
              <a:buFont typeface="Arial"/>
              <a:buNone/>
              <a:defRPr b="0" i="0" sz="1000" u="none" cap="none" strike="noStrike">
                <a:solidFill>
                  <a:schemeClr val="dk1"/>
                </a:solidFill>
                <a:latin typeface="Calibri"/>
                <a:ea typeface="Calibri"/>
                <a:cs typeface="Calibri"/>
                <a:sym typeface="Calibri"/>
              </a:defRPr>
            </a:lvl3pPr>
            <a:lvl4pPr indent="0" lvl="3" marL="1371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4pPr>
            <a:lvl5pPr indent="0" lvl="4" marL="18288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5pPr>
            <a:lvl6pPr indent="0" lvl="5" marL="22860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6pPr>
            <a:lvl7pPr indent="0" lvl="6" marL="27432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7pPr>
            <a:lvl8pPr indent="0" lvl="7" marL="32004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8pPr>
            <a:lvl9pPr indent="0" lvl="8" marL="3657600" marR="0" rtl="0" algn="l">
              <a:spcBef>
                <a:spcPts val="180"/>
              </a:spcBef>
              <a:buClr>
                <a:schemeClr val="dk1"/>
              </a:buClr>
              <a:buFont typeface="Arial"/>
              <a:buNone/>
              <a:defRPr b="0" i="0" sz="900" u="none" cap="none" strike="noStrike">
                <a:solidFill>
                  <a:schemeClr val="dk1"/>
                </a:solidFill>
                <a:latin typeface="Calibri"/>
                <a:ea typeface="Calibri"/>
                <a:cs typeface="Calibri"/>
                <a:sym typeface="Calibri"/>
              </a:defRPr>
            </a:lvl9pPr>
          </a:lstStyle>
          <a:p/>
        </p:txBody>
      </p:sp>
      <p:sp>
        <p:nvSpPr>
          <p:cNvPr id="65" name="Shape 65"/>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6" name="Shape 66"/>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67" name="Shape 67"/>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457200" y="274637"/>
            <a:ext cx="8229600" cy="1143000"/>
          </a:xfrm>
          <a:prstGeom prst="rect">
            <a:avLst/>
          </a:prstGeom>
          <a:noFill/>
          <a:ln>
            <a:noFill/>
          </a:ln>
        </p:spPr>
        <p:txBody>
          <a:bodyPr anchorCtr="0" anchor="ctr" bIns="91425" lIns="91425" rIns="91425" wrap="square" tIns="91425"/>
          <a:lstStyle>
            <a:lvl1pPr indent="0" lvl="0" marL="0" marR="0" rtl="0" algn="ctr">
              <a:spcBef>
                <a:spcPts val="0"/>
              </a:spcBef>
              <a:buClr>
                <a:schemeClr val="dk1"/>
              </a:buClr>
              <a:buFont typeface="Calibri"/>
              <a:buNone/>
              <a:defRPr b="0" i="0" sz="4400" u="none" cap="none" strike="noStrike">
                <a:solidFill>
                  <a:schemeClr val="dk1"/>
                </a:solidFill>
                <a:latin typeface="Calibri"/>
                <a:ea typeface="Calibri"/>
                <a:cs typeface="Calibri"/>
                <a:sym typeface="Calibri"/>
              </a:defRPr>
            </a:lvl1pPr>
            <a:lvl2pPr indent="0" lvl="1">
              <a:spcBef>
                <a:spcPts val="0"/>
              </a:spcBef>
              <a:buNone/>
              <a:defRPr sz="1800"/>
            </a:lvl2pPr>
            <a:lvl3pPr indent="0" lvl="2">
              <a:spcBef>
                <a:spcPts val="0"/>
              </a:spcBef>
              <a:buNone/>
              <a:defRPr sz="1800"/>
            </a:lvl3pPr>
            <a:lvl4pPr indent="0" lvl="3">
              <a:spcBef>
                <a:spcPts val="0"/>
              </a:spcBef>
              <a:buNone/>
              <a:defRPr sz="1800"/>
            </a:lvl4pPr>
            <a:lvl5pPr indent="0" lvl="4">
              <a:spcBef>
                <a:spcPts val="0"/>
              </a:spcBef>
              <a:buNone/>
              <a:defRPr sz="1800"/>
            </a:lvl5pPr>
            <a:lvl6pPr indent="0" lvl="5">
              <a:spcBef>
                <a:spcPts val="0"/>
              </a:spcBef>
              <a:buNone/>
              <a:defRPr sz="1800"/>
            </a:lvl6pPr>
            <a:lvl7pPr indent="0" lvl="6">
              <a:spcBef>
                <a:spcPts val="0"/>
              </a:spcBef>
              <a:buNone/>
              <a:defRPr sz="1800"/>
            </a:lvl7pPr>
            <a:lvl8pPr indent="0" lvl="7">
              <a:spcBef>
                <a:spcPts val="0"/>
              </a:spcBef>
              <a:buNone/>
              <a:defRPr sz="1800"/>
            </a:lvl8pPr>
            <a:lvl9pPr indent="0" lvl="8">
              <a:spcBef>
                <a:spcPts val="0"/>
              </a:spcBef>
              <a:buNone/>
              <a:defRPr sz="1800"/>
            </a:lvl9pPr>
          </a:lstStyle>
          <a:p/>
        </p:txBody>
      </p:sp>
      <p:sp>
        <p:nvSpPr>
          <p:cNvPr id="7" name="Shape 7"/>
          <p:cNvSpPr txBox="1"/>
          <p:nvPr>
            <p:ph idx="1" type="body"/>
          </p:nvPr>
        </p:nvSpPr>
        <p:spPr>
          <a:xfrm>
            <a:off x="457200" y="1600200"/>
            <a:ext cx="8229600" cy="4525963"/>
          </a:xfrm>
          <a:prstGeom prst="rect">
            <a:avLst/>
          </a:prstGeom>
          <a:noFill/>
          <a:ln>
            <a:noFill/>
          </a:ln>
        </p:spPr>
        <p:txBody>
          <a:bodyPr anchorCtr="0" anchor="t" bIns="91425" lIns="91425" rIns="91425" wrap="square" tIns="91425"/>
          <a:lstStyle>
            <a:lvl1pPr indent="-139700" lvl="0" marL="342900" marR="0" rtl="0" algn="l">
              <a:spcBef>
                <a:spcPts val="640"/>
              </a:spcBef>
              <a:buClr>
                <a:schemeClr val="dk1"/>
              </a:buClr>
              <a:buSzPct val="100000"/>
              <a:buFont typeface="Arial"/>
              <a:buChar char="•"/>
              <a:defRPr b="0" i="0" sz="3200" u="none" cap="none" strike="noStrike">
                <a:solidFill>
                  <a:schemeClr val="dk1"/>
                </a:solidFill>
                <a:latin typeface="Calibri"/>
                <a:ea typeface="Calibri"/>
                <a:cs typeface="Calibri"/>
                <a:sym typeface="Calibri"/>
              </a:defRPr>
            </a:lvl1pPr>
            <a:lvl2pPr indent="-107950" lvl="1" marL="742950" marR="0" rtl="0" algn="l">
              <a:spcBef>
                <a:spcPts val="560"/>
              </a:spcBef>
              <a:buClr>
                <a:schemeClr val="dk1"/>
              </a:buClr>
              <a:buSzPct val="100000"/>
              <a:buFont typeface="Arial"/>
              <a:buChar char="–"/>
              <a:defRPr b="0" i="0" sz="2800" u="none" cap="none" strike="noStrike">
                <a:solidFill>
                  <a:schemeClr val="dk1"/>
                </a:solidFill>
                <a:latin typeface="Calibri"/>
                <a:ea typeface="Calibri"/>
                <a:cs typeface="Calibri"/>
                <a:sym typeface="Calibri"/>
              </a:defRPr>
            </a:lvl2pPr>
            <a:lvl3pPr indent="-76200" lvl="2" marL="1143000" marR="0" rtl="0" algn="l">
              <a:spcBef>
                <a:spcPts val="480"/>
              </a:spcBef>
              <a:buClr>
                <a:schemeClr val="dk1"/>
              </a:buClr>
              <a:buSzPct val="100000"/>
              <a:buFont typeface="Arial"/>
              <a:buChar char="•"/>
              <a:defRPr b="0" i="0" sz="2400" u="none" cap="none" strike="noStrike">
                <a:solidFill>
                  <a:schemeClr val="dk1"/>
                </a:solidFill>
                <a:latin typeface="Calibri"/>
                <a:ea typeface="Calibri"/>
                <a:cs typeface="Calibri"/>
                <a:sym typeface="Calibri"/>
              </a:defRPr>
            </a:lvl3pPr>
            <a:lvl4pPr indent="-101600" lvl="3" marL="1600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4pPr>
            <a:lvl5pPr indent="-101600" lvl="4" marL="20574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5pPr>
            <a:lvl6pPr indent="-101600" lvl="5" marL="25146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6pPr>
            <a:lvl7pPr indent="-101600" lvl="6" marL="29718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7pPr>
            <a:lvl8pPr indent="-101600" lvl="7" marL="34290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8pPr>
            <a:lvl9pPr indent="-101600" lvl="8" marL="3886200" marR="0" rtl="0" algn="l">
              <a:spcBef>
                <a:spcPts val="400"/>
              </a:spcBef>
              <a:buClr>
                <a:schemeClr val="dk1"/>
              </a:buClr>
              <a:buSzPct val="100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Shape 8"/>
          <p:cNvSpPr txBox="1"/>
          <p:nvPr>
            <p:ph idx="10" type="dt"/>
          </p:nvPr>
        </p:nvSpPr>
        <p:spPr>
          <a:xfrm>
            <a:off x="457200" y="6356350"/>
            <a:ext cx="2133599" cy="365125"/>
          </a:xfrm>
          <a:prstGeom prst="rect">
            <a:avLst/>
          </a:prstGeom>
          <a:noFill/>
          <a:ln>
            <a:noFill/>
          </a:ln>
        </p:spPr>
        <p:txBody>
          <a:bodyPr anchorCtr="0" anchor="ctr" bIns="91425" lIns="91425" rIns="91425" wrap="square" tIns="91425"/>
          <a:lstStyle>
            <a:lvl1pPr indent="0" lvl="0" marL="0" marR="0" rtl="0" algn="l">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9" name="Shape 9"/>
          <p:cNvSpPr txBox="1"/>
          <p:nvPr>
            <p:ph idx="11" type="ftr"/>
          </p:nvPr>
        </p:nvSpPr>
        <p:spPr>
          <a:xfrm>
            <a:off x="3124200" y="6356350"/>
            <a:ext cx="2895600" cy="365125"/>
          </a:xfrm>
          <a:prstGeom prst="rect">
            <a:avLst/>
          </a:prstGeom>
          <a:noFill/>
          <a:ln>
            <a:noFill/>
          </a:ln>
        </p:spPr>
        <p:txBody>
          <a:bodyPr anchorCtr="0" anchor="ctr" bIns="91425" lIns="91425" rIns="91425" wrap="square" tIns="91425"/>
          <a:lstStyle>
            <a:lvl1pPr indent="0" lvl="0" marL="0" marR="0" rtl="0" algn="ctr">
              <a:spcBef>
                <a:spcPts val="0"/>
              </a:spcBef>
              <a:buNone/>
              <a:defRPr b="0" i="0" sz="1200" u="none" cap="none" strike="noStrike">
                <a:solidFill>
                  <a:srgbClr val="888888"/>
                </a:solidFill>
                <a:latin typeface="Calibri"/>
                <a:ea typeface="Calibri"/>
                <a:cs typeface="Calibri"/>
                <a:sym typeface="Calibri"/>
              </a:defRPr>
            </a:lvl1pPr>
            <a:lvl2pPr indent="0" lvl="1" marL="457200" marR="0" rtl="0" algn="l">
              <a:spcBef>
                <a:spcPts val="0"/>
              </a:spcBef>
              <a:buNone/>
              <a:defRPr b="0" i="0" sz="1800" u="none" cap="none" strike="noStrike">
                <a:solidFill>
                  <a:schemeClr val="dk1"/>
                </a:solidFill>
                <a:latin typeface="Calibri"/>
                <a:ea typeface="Calibri"/>
                <a:cs typeface="Calibri"/>
                <a:sym typeface="Calibri"/>
              </a:defRPr>
            </a:lvl2pPr>
            <a:lvl3pPr indent="0" lvl="2" marL="914400" marR="0" rtl="0" algn="l">
              <a:spcBef>
                <a:spcPts val="0"/>
              </a:spcBef>
              <a:buNone/>
              <a:defRPr b="0" i="0" sz="1800" u="none" cap="none" strike="noStrike">
                <a:solidFill>
                  <a:schemeClr val="dk1"/>
                </a:solidFill>
                <a:latin typeface="Calibri"/>
                <a:ea typeface="Calibri"/>
                <a:cs typeface="Calibri"/>
                <a:sym typeface="Calibri"/>
              </a:defRPr>
            </a:lvl3pPr>
            <a:lvl4pPr indent="0" lvl="3" marL="1371600" marR="0" rtl="0" algn="l">
              <a:spcBef>
                <a:spcPts val="0"/>
              </a:spcBef>
              <a:buNone/>
              <a:defRPr b="0" i="0" sz="1800" u="none" cap="none" strike="noStrike">
                <a:solidFill>
                  <a:schemeClr val="dk1"/>
                </a:solidFill>
                <a:latin typeface="Calibri"/>
                <a:ea typeface="Calibri"/>
                <a:cs typeface="Calibri"/>
                <a:sym typeface="Calibri"/>
              </a:defRPr>
            </a:lvl4pPr>
            <a:lvl5pPr indent="0" lvl="4" marL="1828800" marR="0" rtl="0" algn="l">
              <a:spcBef>
                <a:spcPts val="0"/>
              </a:spcBef>
              <a:buNone/>
              <a:defRPr b="0" i="0" sz="1800" u="none" cap="none" strike="noStrike">
                <a:solidFill>
                  <a:schemeClr val="dk1"/>
                </a:solidFill>
                <a:latin typeface="Calibri"/>
                <a:ea typeface="Calibri"/>
                <a:cs typeface="Calibri"/>
                <a:sym typeface="Calibri"/>
              </a:defRPr>
            </a:lvl5pPr>
            <a:lvl6pPr indent="0" lvl="5" marL="2286000" marR="0" rtl="0" algn="l">
              <a:spcBef>
                <a:spcPts val="0"/>
              </a:spcBef>
              <a:buNone/>
              <a:defRPr b="0" i="0" sz="1800" u="none" cap="none" strike="noStrike">
                <a:solidFill>
                  <a:schemeClr val="dk1"/>
                </a:solidFill>
                <a:latin typeface="Calibri"/>
                <a:ea typeface="Calibri"/>
                <a:cs typeface="Calibri"/>
                <a:sym typeface="Calibri"/>
              </a:defRPr>
            </a:lvl6pPr>
            <a:lvl7pPr indent="0" lvl="6" marL="2743200" marR="0" rtl="0" algn="l">
              <a:spcBef>
                <a:spcPts val="0"/>
              </a:spcBef>
              <a:buNone/>
              <a:defRPr b="0" i="0" sz="1800" u="none" cap="none" strike="noStrike">
                <a:solidFill>
                  <a:schemeClr val="dk1"/>
                </a:solidFill>
                <a:latin typeface="Calibri"/>
                <a:ea typeface="Calibri"/>
                <a:cs typeface="Calibri"/>
                <a:sym typeface="Calibri"/>
              </a:defRPr>
            </a:lvl7pPr>
            <a:lvl8pPr indent="0" lvl="7" marL="3200400" marR="0" rtl="0" algn="l">
              <a:spcBef>
                <a:spcPts val="0"/>
              </a:spcBef>
              <a:buNone/>
              <a:defRPr b="0" i="0" sz="1800" u="none" cap="none" strike="noStrike">
                <a:solidFill>
                  <a:schemeClr val="dk1"/>
                </a:solidFill>
                <a:latin typeface="Calibri"/>
                <a:ea typeface="Calibri"/>
                <a:cs typeface="Calibri"/>
                <a:sym typeface="Calibri"/>
              </a:defRPr>
            </a:lvl8pPr>
            <a:lvl9pPr indent="0" lvl="8" marL="3657600" marR="0" rtl="0" algn="l">
              <a:spcBef>
                <a:spcPts val="0"/>
              </a:spcBef>
              <a:buNone/>
              <a:defRPr b="0" i="0" sz="1800" u="none" cap="none" strike="noStrike">
                <a:solidFill>
                  <a:schemeClr val="dk1"/>
                </a:solidFill>
                <a:latin typeface="Calibri"/>
                <a:ea typeface="Calibri"/>
                <a:cs typeface="Calibri"/>
                <a:sym typeface="Calibri"/>
              </a:defRPr>
            </a:lvl9pPr>
          </a:lstStyle>
          <a:p/>
        </p:txBody>
      </p:sp>
      <p:sp>
        <p:nvSpPr>
          <p:cNvPr id="10" name="Shape 10"/>
          <p:cNvSpPr txBox="1"/>
          <p:nvPr>
            <p:ph idx="12" type="sldNum"/>
          </p:nvPr>
        </p:nvSpPr>
        <p:spPr>
          <a:xfrm>
            <a:off x="6553200" y="6356350"/>
            <a:ext cx="2133599" cy="365125"/>
          </a:xfrm>
          <a:prstGeom prst="rect">
            <a:avLst/>
          </a:prstGeom>
          <a:noFill/>
          <a:ln>
            <a:noFill/>
          </a:ln>
        </p:spPr>
        <p:txBody>
          <a:bodyPr anchorCtr="0" anchor="ctr" bIns="45700" lIns="91425" rIns="91425" wrap="square" tIns="45700">
            <a:noAutofit/>
          </a:bodyPr>
          <a:lstStyle/>
          <a:p>
            <a:pPr indent="0" lvl="0" marL="0" marR="0" rtl="0" algn="r">
              <a:spcBef>
                <a:spcPts val="0"/>
              </a:spcBef>
              <a:buSzPct val="25000"/>
              <a:buNone/>
            </a:pPr>
            <a:fld id="{00000000-1234-1234-1234-123412341234}" type="slidenum">
              <a:rPr b="0" i="0" lang="en-US" sz="1200" u="none" cap="none" strike="noStrike">
                <a:solidFill>
                  <a:srgbClr val="888888"/>
                </a:solidFill>
                <a:latin typeface="Calibri"/>
                <a:ea typeface="Calibri"/>
                <a:cs typeface="Calibri"/>
                <a:sym typeface="Calibri"/>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 Id="rId4" Type="http://schemas.openxmlformats.org/officeDocument/2006/relationships/image" Target="../media/image7.png"/><Relationship Id="rId5" Type="http://schemas.openxmlformats.org/officeDocument/2006/relationships/image" Target="../media/image9.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comments" Target="../comments/comment1.xml"/><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 Id="rId4" Type="http://schemas.openxmlformats.org/officeDocument/2006/relationships/image" Target="../media/image10.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jpg"/><Relationship Id="rId4" Type="http://schemas.openxmlformats.org/officeDocument/2006/relationships/image" Target="../media/image8.png"/><Relationship Id="rId5" Type="http://schemas.openxmlformats.org/officeDocument/2006/relationships/image" Target="../media/image6.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jp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 Id="rId4" Type="http://schemas.openxmlformats.org/officeDocument/2006/relationships/image" Target="../media/image3.png"/><Relationship Id="rId5"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3" name="Shape 83"/>
        <p:cNvGrpSpPr/>
        <p:nvPr/>
      </p:nvGrpSpPr>
      <p:grpSpPr>
        <a:xfrm>
          <a:off x="0" y="0"/>
          <a:ext cx="0" cy="0"/>
          <a:chOff x="0" y="0"/>
          <a:chExt cx="0" cy="0"/>
        </a:xfrm>
      </p:grpSpPr>
      <p:pic>
        <p:nvPicPr>
          <p:cNvPr id="84" name="Shape 84"/>
          <p:cNvPicPr preferRelativeResize="0"/>
          <p:nvPr/>
        </p:nvPicPr>
        <p:blipFill rotWithShape="1">
          <a:blip r:embed="rId3">
            <a:alphaModFix/>
          </a:blip>
          <a:srcRect b="0" l="0" r="0" t="0"/>
          <a:stretch/>
        </p:blipFill>
        <p:spPr>
          <a:xfrm>
            <a:off x="0" y="0"/>
            <a:ext cx="9144000" cy="1346318"/>
          </a:xfrm>
          <a:prstGeom prst="rect">
            <a:avLst/>
          </a:prstGeom>
          <a:noFill/>
          <a:ln>
            <a:noFill/>
          </a:ln>
        </p:spPr>
      </p:pic>
      <p:sp>
        <p:nvSpPr>
          <p:cNvPr id="85" name="Shape 85"/>
          <p:cNvSpPr txBox="1"/>
          <p:nvPr/>
        </p:nvSpPr>
        <p:spPr>
          <a:xfrm>
            <a:off x="1057475" y="2659225"/>
            <a:ext cx="6998100" cy="1275300"/>
          </a:xfrm>
          <a:prstGeom prst="rect">
            <a:avLst/>
          </a:prstGeom>
          <a:noFill/>
          <a:ln>
            <a:noFill/>
          </a:ln>
        </p:spPr>
        <p:txBody>
          <a:bodyPr anchorCtr="0" anchor="t" bIns="91425" lIns="91425" rIns="91425" wrap="square" tIns="91425">
            <a:noAutofit/>
          </a:bodyPr>
          <a:lstStyle/>
          <a:p>
            <a:pPr lvl="0" algn="ctr">
              <a:spcBef>
                <a:spcPts val="0"/>
              </a:spcBef>
              <a:buNone/>
            </a:pPr>
            <a:r>
              <a:rPr lang="en-US" sz="3000"/>
              <a:t>As pesquisas de EaD na área de Engenharia pelo recorte dos grupos de pesquisa cadastrados no Diretório CNPq / Lattes</a:t>
            </a:r>
          </a:p>
        </p:txBody>
      </p:sp>
      <p:sp>
        <p:nvSpPr>
          <p:cNvPr id="86" name="Shape 86"/>
          <p:cNvSpPr txBox="1"/>
          <p:nvPr/>
        </p:nvSpPr>
        <p:spPr>
          <a:xfrm>
            <a:off x="4385400" y="4665300"/>
            <a:ext cx="3670200" cy="715200"/>
          </a:xfrm>
          <a:prstGeom prst="rect">
            <a:avLst/>
          </a:prstGeom>
          <a:noFill/>
          <a:ln>
            <a:noFill/>
          </a:ln>
        </p:spPr>
        <p:txBody>
          <a:bodyPr anchorCtr="0" anchor="t" bIns="91425" lIns="91425" rIns="91425" wrap="square" tIns="91425">
            <a:noAutofit/>
          </a:bodyPr>
          <a:lstStyle/>
          <a:p>
            <a:pPr lvl="0" algn="r">
              <a:spcBef>
                <a:spcPts val="0"/>
              </a:spcBef>
              <a:buNone/>
            </a:pPr>
            <a:r>
              <a:rPr lang="en-US"/>
              <a:t>Romero Tori</a:t>
            </a:r>
          </a:p>
          <a:p>
            <a:pPr lvl="0" algn="r">
              <a:spcBef>
                <a:spcPts val="0"/>
              </a:spcBef>
              <a:buNone/>
            </a:pPr>
            <a:r>
              <a:rPr lang="en-US"/>
              <a:t>Anna Carolina M Queiroz</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4" name="Shape 164"/>
        <p:cNvGrpSpPr/>
        <p:nvPr/>
      </p:nvGrpSpPr>
      <p:grpSpPr>
        <a:xfrm>
          <a:off x="0" y="0"/>
          <a:ext cx="0" cy="0"/>
          <a:chOff x="0" y="0"/>
          <a:chExt cx="0" cy="0"/>
        </a:xfrm>
      </p:grpSpPr>
      <p:pic>
        <p:nvPicPr>
          <p:cNvPr id="165" name="Shape 165"/>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66" name="Shape 166"/>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Perfis</a:t>
            </a:r>
          </a:p>
        </p:txBody>
      </p:sp>
      <p:sp>
        <p:nvSpPr>
          <p:cNvPr id="167" name="Shape 167"/>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168" name="Shape 168"/>
          <p:cNvSpPr txBox="1"/>
          <p:nvPr/>
        </p:nvSpPr>
        <p:spPr>
          <a:xfrm>
            <a:off x="544250" y="2080725"/>
            <a:ext cx="8366400" cy="696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Linhas de Pesquisa, segundo as categorias (C1 a C5) </a:t>
            </a:r>
          </a:p>
        </p:txBody>
      </p:sp>
      <p:sp>
        <p:nvSpPr>
          <p:cNvPr id="169" name="Shape 169"/>
          <p:cNvSpPr txBox="1"/>
          <p:nvPr/>
        </p:nvSpPr>
        <p:spPr>
          <a:xfrm>
            <a:off x="1477350" y="62095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2010</a:t>
            </a:r>
          </a:p>
        </p:txBody>
      </p:sp>
      <p:sp>
        <p:nvSpPr>
          <p:cNvPr id="170" name="Shape 170"/>
          <p:cNvSpPr txBox="1"/>
          <p:nvPr/>
        </p:nvSpPr>
        <p:spPr>
          <a:xfrm>
            <a:off x="5757112" y="62095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2016</a:t>
            </a:r>
          </a:p>
        </p:txBody>
      </p:sp>
      <p:pic>
        <p:nvPicPr>
          <p:cNvPr id="171" name="Shape 171"/>
          <p:cNvPicPr preferRelativeResize="0"/>
          <p:nvPr/>
        </p:nvPicPr>
        <p:blipFill>
          <a:blip r:embed="rId4">
            <a:alphaModFix/>
          </a:blip>
          <a:stretch>
            <a:fillRect/>
          </a:stretch>
        </p:blipFill>
        <p:spPr>
          <a:xfrm>
            <a:off x="497625" y="2448351"/>
            <a:ext cx="3981075" cy="3777249"/>
          </a:xfrm>
          <a:prstGeom prst="rect">
            <a:avLst/>
          </a:prstGeom>
          <a:noFill/>
          <a:ln>
            <a:noFill/>
          </a:ln>
        </p:spPr>
      </p:pic>
      <p:pic>
        <p:nvPicPr>
          <p:cNvPr id="172" name="Shape 172"/>
          <p:cNvPicPr preferRelativeResize="0"/>
          <p:nvPr/>
        </p:nvPicPr>
        <p:blipFill>
          <a:blip r:embed="rId5">
            <a:alphaModFix/>
          </a:blip>
          <a:stretch>
            <a:fillRect/>
          </a:stretch>
        </p:blipFill>
        <p:spPr>
          <a:xfrm>
            <a:off x="4946200" y="2777325"/>
            <a:ext cx="3872689" cy="3448274"/>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76" name="Shape 176"/>
        <p:cNvGrpSpPr/>
        <p:nvPr/>
      </p:nvGrpSpPr>
      <p:grpSpPr>
        <a:xfrm>
          <a:off x="0" y="0"/>
          <a:ext cx="0" cy="0"/>
          <a:chOff x="0" y="0"/>
          <a:chExt cx="0" cy="0"/>
        </a:xfrm>
      </p:grpSpPr>
      <p:pic>
        <p:nvPicPr>
          <p:cNvPr id="177" name="Shape 177"/>
          <p:cNvPicPr preferRelativeResize="0"/>
          <p:nvPr/>
        </p:nvPicPr>
        <p:blipFill rotWithShape="1">
          <a:blip r:embed="rId4">
            <a:alphaModFix/>
          </a:blip>
          <a:srcRect b="0" l="0" r="0" t="0"/>
          <a:stretch/>
        </p:blipFill>
        <p:spPr>
          <a:xfrm>
            <a:off x="0" y="0"/>
            <a:ext cx="9144000" cy="1346400"/>
          </a:xfrm>
          <a:prstGeom prst="rect">
            <a:avLst/>
          </a:prstGeom>
          <a:noFill/>
          <a:ln>
            <a:noFill/>
          </a:ln>
        </p:spPr>
      </p:pic>
      <p:sp>
        <p:nvSpPr>
          <p:cNvPr id="178" name="Shape 178"/>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Perfis</a:t>
            </a:r>
          </a:p>
        </p:txBody>
      </p:sp>
      <p:sp>
        <p:nvSpPr>
          <p:cNvPr id="179" name="Shape 179"/>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180" name="Shape 180"/>
          <p:cNvSpPr txBox="1"/>
          <p:nvPr/>
        </p:nvSpPr>
        <p:spPr>
          <a:xfrm>
            <a:off x="544250" y="2080725"/>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1800"/>
              <a:t>Temas das Linhas de Pesquisa relacionadas a EaD</a:t>
            </a:r>
          </a:p>
        </p:txBody>
      </p:sp>
      <p:sp>
        <p:nvSpPr>
          <p:cNvPr id="181" name="Shape 181"/>
          <p:cNvSpPr txBox="1"/>
          <p:nvPr/>
        </p:nvSpPr>
        <p:spPr>
          <a:xfrm>
            <a:off x="388800" y="2667900"/>
            <a:ext cx="8444100" cy="35685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Há ainda muitas</a:t>
            </a:r>
            <a:r>
              <a:rPr b="1" lang="en-US" sz="1800">
                <a:solidFill>
                  <a:schemeClr val="dk1"/>
                </a:solidFill>
              </a:rPr>
              <a:t> lacunas</a:t>
            </a:r>
            <a:r>
              <a:rPr lang="en-US" sz="1800">
                <a:solidFill>
                  <a:schemeClr val="dk1"/>
                </a:solidFill>
              </a:rPr>
              <a:t>;</a:t>
            </a:r>
            <a:r>
              <a:rPr lang="en-US" sz="1800">
                <a:solidFill>
                  <a:schemeClr val="dk1"/>
                </a:solidFill>
              </a:rPr>
              <a:t>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Ações de ensino apenas em  </a:t>
            </a:r>
            <a:r>
              <a:rPr b="1" lang="en-US" sz="1800">
                <a:solidFill>
                  <a:schemeClr val="dk1"/>
                </a:solidFill>
              </a:rPr>
              <a:t>arquitetura, engenharia civil e engenharia química</a:t>
            </a:r>
            <a:r>
              <a:rPr lang="en-US" sz="1800">
                <a:solidFill>
                  <a:schemeClr val="dk1"/>
                </a:solidFill>
              </a:rPr>
              <a:t>;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há </a:t>
            </a:r>
            <a:r>
              <a:rPr lang="en-US" sz="1800">
                <a:solidFill>
                  <a:schemeClr val="dk1"/>
                </a:solidFill>
              </a:rPr>
              <a:t>linhas voltadas para </a:t>
            </a:r>
            <a:r>
              <a:rPr b="1" lang="en-US" sz="1800">
                <a:solidFill>
                  <a:schemeClr val="dk1"/>
                </a:solidFill>
              </a:rPr>
              <a:t>acessibilidade, design e usabilidade;</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questionários para líderes</a:t>
            </a:r>
          </a:p>
          <a:p>
            <a:pPr lvl="0" rtl="0">
              <a:spcBef>
                <a:spcPts val="0"/>
              </a:spcBef>
              <a:buClr>
                <a:srgbClr val="000000"/>
              </a:buClr>
              <a:buSzPct val="61111"/>
              <a:buNone/>
            </a:pPr>
            <a:r>
              <a:rPr lang="en-US" sz="1800">
                <a:solidFill>
                  <a:schemeClr val="dk1"/>
                </a:solidFill>
              </a:rPr>
              <a:t>	preocupação com </a:t>
            </a:r>
            <a:r>
              <a:rPr b="1" lang="en-US" sz="1800">
                <a:solidFill>
                  <a:schemeClr val="dk1"/>
                </a:solidFill>
              </a:rPr>
              <a:t>parcerias, inclusão, internacionalização</a:t>
            </a:r>
            <a:r>
              <a:rPr lang="en-US" sz="1800">
                <a:solidFill>
                  <a:schemeClr val="dk1"/>
                </a:solidFill>
              </a:rPr>
              <a:t>;</a:t>
            </a:r>
          </a:p>
          <a:p>
            <a:pPr indent="387350" lvl="0" rtl="0">
              <a:spcBef>
                <a:spcPts val="0"/>
              </a:spcBef>
              <a:buClr>
                <a:srgbClr val="000000"/>
              </a:buClr>
              <a:buSzPct val="61111"/>
              <a:buNone/>
            </a:pPr>
            <a:r>
              <a:rPr lang="en-US" sz="1800">
                <a:solidFill>
                  <a:schemeClr val="dk1"/>
                </a:solidFill>
              </a:rPr>
              <a:t>falta de recursos é a principal dificuldade relatada. </a:t>
            </a:r>
          </a:p>
          <a:p>
            <a:pPr lvl="0">
              <a:spcBef>
                <a:spcPts val="0"/>
              </a:spcBef>
              <a:buClr>
                <a:schemeClr val="dk1"/>
              </a:buClr>
              <a:buFont typeface="Arial"/>
              <a:buNone/>
            </a:pPr>
            <a:r>
              <a:t/>
            </a:r>
            <a:endParaRPr sz="1800">
              <a:solidFill>
                <a:schemeClr val="dk1"/>
              </a:solidFill>
            </a:endParaRPr>
          </a:p>
          <a:p>
            <a:pPr lvl="0" rtl="0">
              <a:spcBef>
                <a:spcPts val="0"/>
              </a:spcBef>
              <a:buClr>
                <a:srgbClr val="000000"/>
              </a:buClr>
              <a:buNone/>
            </a:pPr>
            <a:r>
              <a:t/>
            </a:r>
            <a:endParaRPr sz="1800">
              <a:solidFill>
                <a:schemeClr val="dk1"/>
              </a:solidFill>
            </a:endParaRPr>
          </a:p>
          <a:p>
            <a:pPr lvl="0" rtl="0" algn="just">
              <a:lnSpc>
                <a:spcPct val="115000"/>
              </a:lnSpc>
              <a:spcBef>
                <a:spcPts val="0"/>
              </a:spcBef>
              <a:buNone/>
            </a:pPr>
            <a:r>
              <a:t/>
            </a:r>
            <a:endParaRPr sz="1800">
              <a:solidFill>
                <a:schemeClr val="dk1"/>
              </a:solidFill>
            </a:endParaRPr>
          </a:p>
          <a:p>
            <a:pPr lvl="0" rtl="0">
              <a:spcBef>
                <a:spcPts val="0"/>
              </a:spcBef>
              <a:buNone/>
            </a:pPr>
            <a:r>
              <a:t/>
            </a:r>
            <a:endParaRPr b="1" sz="180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5" name="Shape 185"/>
        <p:cNvGrpSpPr/>
        <p:nvPr/>
      </p:nvGrpSpPr>
      <p:grpSpPr>
        <a:xfrm>
          <a:off x="0" y="0"/>
          <a:ext cx="0" cy="0"/>
          <a:chOff x="0" y="0"/>
          <a:chExt cx="0" cy="0"/>
        </a:xfrm>
      </p:grpSpPr>
      <p:pic>
        <p:nvPicPr>
          <p:cNvPr id="186" name="Shape 186"/>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87" name="Shape 187"/>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Produção</a:t>
            </a:r>
          </a:p>
        </p:txBody>
      </p:sp>
      <p:sp>
        <p:nvSpPr>
          <p:cNvPr id="188" name="Shape 188"/>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189" name="Shape 189"/>
          <p:cNvSpPr txBox="1"/>
          <p:nvPr/>
        </p:nvSpPr>
        <p:spPr>
          <a:xfrm>
            <a:off x="544250" y="2080725"/>
            <a:ext cx="8366400" cy="696600"/>
          </a:xfrm>
          <a:prstGeom prst="rect">
            <a:avLst/>
          </a:prstGeom>
          <a:noFill/>
          <a:ln>
            <a:noFill/>
          </a:ln>
        </p:spPr>
        <p:txBody>
          <a:bodyPr anchorCtr="0" anchor="t" bIns="91425" lIns="91425" rIns="91425" wrap="square" tIns="91425">
            <a:noAutofit/>
          </a:bodyPr>
          <a:lstStyle/>
          <a:p>
            <a:pPr lvl="0" rtl="0" algn="ctr">
              <a:lnSpc>
                <a:spcPct val="115000"/>
              </a:lnSpc>
              <a:spcBef>
                <a:spcPts val="0"/>
              </a:spcBef>
              <a:buClr>
                <a:schemeClr val="dk1"/>
              </a:buClr>
              <a:buSzPct val="61111"/>
              <a:buFont typeface="Arial"/>
              <a:buNone/>
            </a:pPr>
            <a:r>
              <a:rPr b="1" lang="en-US" sz="1800"/>
              <a:t>Quantidades de produção bibliográfica relacionada a EaD, no período 2007-2010, por grupo</a:t>
            </a:r>
          </a:p>
          <a:p>
            <a:pPr lvl="0" rtl="0">
              <a:spcBef>
                <a:spcPts val="0"/>
              </a:spcBef>
              <a:buNone/>
            </a:pPr>
            <a:r>
              <a:t/>
            </a:r>
            <a:endParaRPr b="1" sz="1800"/>
          </a:p>
        </p:txBody>
      </p:sp>
      <p:pic>
        <p:nvPicPr>
          <p:cNvPr id="190" name="Shape 190"/>
          <p:cNvPicPr preferRelativeResize="0"/>
          <p:nvPr/>
        </p:nvPicPr>
        <p:blipFill>
          <a:blip r:embed="rId4">
            <a:alphaModFix/>
          </a:blip>
          <a:stretch>
            <a:fillRect/>
          </a:stretch>
        </p:blipFill>
        <p:spPr>
          <a:xfrm>
            <a:off x="1042637" y="2777325"/>
            <a:ext cx="7276381" cy="3928275"/>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94" name="Shape 194"/>
        <p:cNvGrpSpPr/>
        <p:nvPr/>
      </p:nvGrpSpPr>
      <p:grpSpPr>
        <a:xfrm>
          <a:off x="0" y="0"/>
          <a:ext cx="0" cy="0"/>
          <a:chOff x="0" y="0"/>
          <a:chExt cx="0" cy="0"/>
        </a:xfrm>
      </p:grpSpPr>
      <p:pic>
        <p:nvPicPr>
          <p:cNvPr id="195" name="Shape 195"/>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96" name="Shape 196"/>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Tendências Tecnológicas (Horizon Report)</a:t>
            </a:r>
          </a:p>
        </p:txBody>
      </p:sp>
      <p:sp>
        <p:nvSpPr>
          <p:cNvPr id="197" name="Shape 197"/>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198" name="Shape 198"/>
          <p:cNvSpPr txBox="1"/>
          <p:nvPr/>
        </p:nvSpPr>
        <p:spPr>
          <a:xfrm>
            <a:off x="497625" y="2615900"/>
            <a:ext cx="8366400" cy="39966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Aprendizagem Adaptativa;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Aprendizagem Móvel;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Internet das Coisas;</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Ambientes Virtuais de Aprendizagem;</a:t>
            </a:r>
            <a:r>
              <a:rPr lang="en-US" sz="1800">
                <a:solidFill>
                  <a:schemeClr val="dk1"/>
                </a:solidFill>
              </a:rPr>
              <a:t> </a:t>
            </a:r>
          </a:p>
          <a:p>
            <a:pPr lvl="0" rtl="0" algn="just">
              <a:lnSpc>
                <a:spcPct val="115000"/>
              </a:lnSpc>
              <a:spcBef>
                <a:spcPts val="0"/>
              </a:spcBef>
              <a:buNone/>
            </a:pPr>
            <a:r>
              <a:rPr lang="en-US" sz="1800">
                <a:solidFill>
                  <a:schemeClr val="dk1"/>
                </a:solidFill>
              </a:rPr>
              <a:t>	(somente esta aparece mais fortemente nas pesquisas dos grupos)</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Inteligência Artificial;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Interface Natural.</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2" name="Shape 202"/>
        <p:cNvGrpSpPr/>
        <p:nvPr/>
      </p:nvGrpSpPr>
      <p:grpSpPr>
        <a:xfrm>
          <a:off x="0" y="0"/>
          <a:ext cx="0" cy="0"/>
          <a:chOff x="0" y="0"/>
          <a:chExt cx="0" cy="0"/>
        </a:xfrm>
      </p:grpSpPr>
      <p:pic>
        <p:nvPicPr>
          <p:cNvPr id="203" name="Shape 203"/>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204" name="Shape 204"/>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Conclusão</a:t>
            </a:r>
          </a:p>
        </p:txBody>
      </p:sp>
      <p:sp>
        <p:nvSpPr>
          <p:cNvPr id="205" name="Shape 205"/>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206" name="Shape 206"/>
          <p:cNvSpPr txBox="1"/>
          <p:nvPr/>
        </p:nvSpPr>
        <p:spPr>
          <a:xfrm>
            <a:off x="544250" y="2329450"/>
            <a:ext cx="8366400" cy="43887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b="1" lang="en-US" sz="1800">
                <a:solidFill>
                  <a:schemeClr val="dk1"/>
                </a:solidFill>
              </a:rPr>
              <a:t>Pequena quantidade</a:t>
            </a:r>
            <a:r>
              <a:rPr lang="en-US" sz="1800">
                <a:solidFill>
                  <a:schemeClr val="dk1"/>
                </a:solidFill>
              </a:rPr>
              <a:t> de grupos e de linhas de pesquisa, frente ao potencial e demanda por inovação e implantação de EaD nas engenharias; </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Distribuição geográfica irregular</a:t>
            </a:r>
            <a:r>
              <a:rPr lang="en-US" sz="1800">
                <a:solidFill>
                  <a:schemeClr val="dk1"/>
                </a:solidFill>
              </a:rPr>
              <a:t>; </a:t>
            </a:r>
          </a:p>
          <a:p>
            <a:pPr indent="457200" lvl="0" rtl="0" algn="just">
              <a:lnSpc>
                <a:spcPct val="115000"/>
              </a:lnSpc>
              <a:spcBef>
                <a:spcPts val="0"/>
              </a:spcBef>
              <a:buNone/>
            </a:pPr>
            <a:r>
              <a:rPr lang="en-US" sz="1800">
                <a:solidFill>
                  <a:schemeClr val="dk1"/>
                </a:solidFill>
              </a:rPr>
              <a:t>concentração no SE e S; sem ocorrência no CO e N;</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Baixa aderência às tendências tecnológicas</a:t>
            </a:r>
            <a:r>
              <a:rPr lang="en-US" sz="1800">
                <a:solidFill>
                  <a:schemeClr val="dk1"/>
                </a:solidFill>
              </a:rPr>
              <a:t> </a:t>
            </a:r>
          </a:p>
          <a:p>
            <a:pPr indent="457200" lvl="0" rtl="0" algn="just">
              <a:lnSpc>
                <a:spcPct val="115000"/>
              </a:lnSpc>
              <a:spcBef>
                <a:spcPts val="0"/>
              </a:spcBef>
              <a:buNone/>
            </a:pPr>
            <a:r>
              <a:rPr lang="en-US" sz="1800">
                <a:solidFill>
                  <a:schemeClr val="dk1"/>
                </a:solidFill>
              </a:rPr>
              <a:t>para a educação superior em âmbito mundial;</a:t>
            </a:r>
          </a:p>
          <a:p>
            <a:pPr indent="457200"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Falta de recursos e incentivo</a:t>
            </a:r>
            <a:r>
              <a:rPr lang="en-US" sz="1800">
                <a:solidFill>
                  <a:schemeClr val="dk1"/>
                </a:solidFill>
              </a:rPr>
              <a:t>;</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Muitas lacunas</a:t>
            </a:r>
            <a:r>
              <a:rPr lang="en-US" sz="1800">
                <a:solidFill>
                  <a:schemeClr val="dk1"/>
                </a:solidFill>
              </a:rPr>
              <a:t> e, portanto, oportunidades de pesquisa.</a:t>
            </a:r>
          </a:p>
          <a:p>
            <a:pPr lvl="0" rtl="0" algn="just">
              <a:lnSpc>
                <a:spcPct val="115000"/>
              </a:lnSpc>
              <a:spcBef>
                <a:spcPts val="0"/>
              </a:spcBef>
              <a:buNone/>
            </a:pPr>
            <a:r>
              <a:t/>
            </a:r>
            <a:endParaRPr b="1" sz="1800"/>
          </a:p>
          <a:p>
            <a:pPr lvl="0" rtl="0">
              <a:spcBef>
                <a:spcPts val="0"/>
              </a:spcBef>
              <a:buNone/>
            </a:pPr>
            <a:r>
              <a:t/>
            </a:r>
            <a:endParaRPr b="1" sz="180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10" name="Shape 210"/>
        <p:cNvGrpSpPr/>
        <p:nvPr/>
      </p:nvGrpSpPr>
      <p:grpSpPr>
        <a:xfrm>
          <a:off x="0" y="0"/>
          <a:ext cx="0" cy="0"/>
          <a:chOff x="0" y="0"/>
          <a:chExt cx="0" cy="0"/>
        </a:xfrm>
      </p:grpSpPr>
      <p:pic>
        <p:nvPicPr>
          <p:cNvPr id="211" name="Shape 211"/>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212" name="Shape 212"/>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Estudos Futuros</a:t>
            </a:r>
          </a:p>
        </p:txBody>
      </p:sp>
      <p:sp>
        <p:nvSpPr>
          <p:cNvPr id="213" name="Shape 213"/>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214" name="Shape 214"/>
          <p:cNvSpPr txBox="1"/>
          <p:nvPr/>
        </p:nvSpPr>
        <p:spPr>
          <a:xfrm>
            <a:off x="544250" y="2329450"/>
            <a:ext cx="8366400" cy="43887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levantamento de todas produções bibliográficas atuais;</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comparativa (2010/Atual) : aderência às tendências tecnológicas, bem como outras tendências, como metodológicas e pedagógicas;</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ampliação dos questionários e entrevistas com líderes e pesquisadores;</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de resultados das pesquisas nas outras áreas, desenvolvidas em paralelo a esta, buscando troca de experiências e aproveitamento de ideias e possíveis articulações.</a:t>
            </a:r>
          </a:p>
          <a:p>
            <a:pPr lvl="0" rtl="0">
              <a:spcBef>
                <a:spcPts val="0"/>
              </a:spcBef>
              <a:buNone/>
            </a:pPr>
            <a:r>
              <a:t/>
            </a:r>
            <a:endParaRPr b="1" sz="180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0" name="Shape 90"/>
        <p:cNvGrpSpPr/>
        <p:nvPr/>
      </p:nvGrpSpPr>
      <p:grpSpPr>
        <a:xfrm>
          <a:off x="0" y="0"/>
          <a:ext cx="0" cy="0"/>
          <a:chOff x="0" y="0"/>
          <a:chExt cx="0" cy="0"/>
        </a:xfrm>
      </p:grpSpPr>
      <p:pic>
        <p:nvPicPr>
          <p:cNvPr id="91" name="Shape 91"/>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92" name="Shape 92"/>
          <p:cNvSpPr txBox="1"/>
          <p:nvPr/>
        </p:nvSpPr>
        <p:spPr>
          <a:xfrm>
            <a:off x="233275" y="1601750"/>
            <a:ext cx="8444100" cy="511200"/>
          </a:xfrm>
          <a:prstGeom prst="rect">
            <a:avLst/>
          </a:prstGeom>
          <a:noFill/>
          <a:ln>
            <a:noFill/>
          </a:ln>
        </p:spPr>
        <p:txBody>
          <a:bodyPr anchorCtr="0" anchor="t" bIns="91425" lIns="91425" rIns="91425" wrap="square" tIns="91425">
            <a:noAutofit/>
          </a:bodyPr>
          <a:lstStyle/>
          <a:p>
            <a:pPr lvl="0">
              <a:spcBef>
                <a:spcPts val="0"/>
              </a:spcBef>
              <a:buNone/>
            </a:pPr>
            <a:r>
              <a:t/>
            </a:r>
            <a:endParaRPr sz="1200">
              <a:solidFill>
                <a:schemeClr val="dk1"/>
              </a:solidFill>
            </a:endParaRPr>
          </a:p>
        </p:txBody>
      </p:sp>
      <p:sp>
        <p:nvSpPr>
          <p:cNvPr id="93" name="Shape 93"/>
          <p:cNvSpPr txBox="1"/>
          <p:nvPr/>
        </p:nvSpPr>
        <p:spPr>
          <a:xfrm>
            <a:off x="497625" y="1632850"/>
            <a:ext cx="8366400" cy="480000"/>
          </a:xfrm>
          <a:prstGeom prst="rect">
            <a:avLst/>
          </a:prstGeom>
          <a:noFill/>
          <a:ln>
            <a:noFill/>
          </a:ln>
        </p:spPr>
        <p:txBody>
          <a:bodyPr anchorCtr="0" anchor="t" bIns="91425" lIns="91425" rIns="91425" wrap="square" tIns="91425">
            <a:noAutofit/>
          </a:bodyPr>
          <a:lstStyle/>
          <a:p>
            <a:pPr lvl="0">
              <a:spcBef>
                <a:spcPts val="0"/>
              </a:spcBef>
              <a:buNone/>
            </a:pPr>
            <a:r>
              <a:rPr b="1" lang="en-US" sz="2400"/>
              <a:t>Introdução</a:t>
            </a:r>
          </a:p>
        </p:txBody>
      </p:sp>
      <p:sp>
        <p:nvSpPr>
          <p:cNvPr id="94" name="Shape 94"/>
          <p:cNvSpPr txBox="1"/>
          <p:nvPr/>
        </p:nvSpPr>
        <p:spPr>
          <a:xfrm>
            <a:off x="544250" y="2329450"/>
            <a:ext cx="8366400" cy="43887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Faz parte do projeto de pesquisa integrada “</a:t>
            </a:r>
            <a:r>
              <a:rPr b="1" lang="en-US" sz="1800">
                <a:solidFill>
                  <a:schemeClr val="dk1"/>
                </a:solidFill>
              </a:rPr>
              <a:t>Grupos que pesquisam EaD no Brasil”</a:t>
            </a:r>
            <a:r>
              <a:rPr lang="en-US" sz="1800">
                <a:solidFill>
                  <a:schemeClr val="dk1"/>
                </a:solidFill>
              </a:rPr>
              <a:t>, coordenado pela Profa Dra Vani Moreira Kenski</a:t>
            </a:r>
            <a:r>
              <a:rPr lang="en-US" sz="1800">
                <a:solidFill>
                  <a:schemeClr val="dk1"/>
                </a:solidFill>
              </a:rPr>
              <a:t> ;</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B</a:t>
            </a:r>
            <a:r>
              <a:rPr lang="en-US" sz="1800">
                <a:solidFill>
                  <a:schemeClr val="dk1"/>
                </a:solidFill>
              </a:rPr>
              <a:t>ase de dados </a:t>
            </a:r>
            <a:r>
              <a:rPr b="1" lang="en-US" sz="1800">
                <a:solidFill>
                  <a:schemeClr val="dk1"/>
                </a:solidFill>
              </a:rPr>
              <a:t>Diretório de Grupos de Pesquisa </a:t>
            </a:r>
            <a:r>
              <a:rPr lang="en-US" sz="1800">
                <a:solidFill>
                  <a:schemeClr val="dk1"/>
                </a:solidFill>
              </a:rPr>
              <a:t>(DGP) do CNPq;</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Comparação: </a:t>
            </a:r>
            <a:r>
              <a:rPr b="1" lang="en-US" sz="1800">
                <a:solidFill>
                  <a:schemeClr val="dk1"/>
                </a:solidFill>
              </a:rPr>
              <a:t>Censos 2010 e 2016</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Área das </a:t>
            </a:r>
            <a:r>
              <a:rPr b="1" lang="en-US" sz="1800">
                <a:solidFill>
                  <a:schemeClr val="dk1"/>
                </a:solidFill>
              </a:rPr>
              <a:t>Engenharias</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Comparação com “</a:t>
            </a:r>
            <a:r>
              <a:rPr b="1" lang="en-US" sz="1800">
                <a:solidFill>
                  <a:schemeClr val="dk1"/>
                </a:solidFill>
              </a:rPr>
              <a:t>Horizon Report - Higher Education Edition</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Entrevistas </a:t>
            </a:r>
            <a:r>
              <a:rPr lang="en-US" sz="1800">
                <a:solidFill>
                  <a:schemeClr val="dk1"/>
                </a:solidFill>
              </a:rPr>
              <a:t>com lideres de Grupo.</a:t>
            </a:r>
          </a:p>
          <a:p>
            <a:pPr lvl="0" rtl="0" algn="just">
              <a:lnSpc>
                <a:spcPct val="115000"/>
              </a:lnSpc>
              <a:spcBef>
                <a:spcPts val="0"/>
              </a:spcBef>
              <a:buNone/>
            </a:pPr>
            <a:r>
              <a:t/>
            </a:r>
            <a:endParaRPr b="1" sz="1800"/>
          </a:p>
          <a:p>
            <a:pPr lvl="0" rtl="0">
              <a:spcBef>
                <a:spcPts val="0"/>
              </a:spcBef>
              <a:buNone/>
            </a:pPr>
            <a:r>
              <a:t/>
            </a:r>
            <a:endParaRPr b="1" sz="18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8" name="Shape 98"/>
        <p:cNvGrpSpPr/>
        <p:nvPr/>
      </p:nvGrpSpPr>
      <p:grpSpPr>
        <a:xfrm>
          <a:off x="0" y="0"/>
          <a:ext cx="0" cy="0"/>
          <a:chOff x="0" y="0"/>
          <a:chExt cx="0" cy="0"/>
        </a:xfrm>
      </p:grpSpPr>
      <p:pic>
        <p:nvPicPr>
          <p:cNvPr id="99" name="Shape 99"/>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00" name="Shape 100"/>
          <p:cNvSpPr txBox="1"/>
          <p:nvPr/>
        </p:nvSpPr>
        <p:spPr>
          <a:xfrm>
            <a:off x="233275" y="160175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01" name="Shape 101"/>
          <p:cNvSpPr txBox="1"/>
          <p:nvPr/>
        </p:nvSpPr>
        <p:spPr>
          <a:xfrm>
            <a:off x="497625" y="1632850"/>
            <a:ext cx="8366400" cy="4820700"/>
          </a:xfrm>
          <a:prstGeom prst="rect">
            <a:avLst/>
          </a:prstGeom>
          <a:noFill/>
          <a:ln>
            <a:noFill/>
          </a:ln>
        </p:spPr>
        <p:txBody>
          <a:bodyPr anchorCtr="0" anchor="t" bIns="91425" lIns="91425" rIns="91425" wrap="square" tIns="91425">
            <a:noAutofit/>
          </a:bodyPr>
          <a:lstStyle/>
          <a:p>
            <a:pPr lvl="0" rtl="0">
              <a:spcBef>
                <a:spcPts val="0"/>
              </a:spcBef>
              <a:buNone/>
            </a:pPr>
            <a:r>
              <a:rPr b="1" lang="en-US" sz="2400"/>
              <a:t>Engenharias e EaD </a:t>
            </a:r>
          </a:p>
        </p:txBody>
      </p:sp>
      <p:sp>
        <p:nvSpPr>
          <p:cNvPr id="102" name="Shape 102"/>
          <p:cNvSpPr txBox="1"/>
          <p:nvPr/>
        </p:nvSpPr>
        <p:spPr>
          <a:xfrm>
            <a:off x="544250" y="2329450"/>
            <a:ext cx="8366400" cy="43887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De 1772 cursos EaD, </a:t>
            </a:r>
            <a:r>
              <a:rPr b="1" lang="en-US" sz="1800">
                <a:solidFill>
                  <a:schemeClr val="dk1"/>
                </a:solidFill>
              </a:rPr>
              <a:t>somente 46 são de engenharia</a:t>
            </a:r>
            <a:r>
              <a:rPr lang="en-US" sz="1800">
                <a:solidFill>
                  <a:schemeClr val="dk1"/>
                </a:solidFill>
              </a:rPr>
              <a:t> (ABED, 2014)</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a:t>
            </a:r>
            <a:r>
              <a:rPr lang="en-US" sz="1800">
                <a:solidFill>
                  <a:schemeClr val="dk1"/>
                </a:solidFill>
              </a:rPr>
              <a:t> </a:t>
            </a:r>
            <a:r>
              <a:rPr b="1" lang="en-US" sz="1800">
                <a:solidFill>
                  <a:schemeClr val="dk1"/>
                </a:solidFill>
              </a:rPr>
              <a:t>média de aluno</a:t>
            </a:r>
            <a:r>
              <a:rPr lang="en-US" sz="1800">
                <a:solidFill>
                  <a:schemeClr val="dk1"/>
                </a:solidFill>
              </a:rPr>
              <a:t>s por curso é alta, de 442,9 alunos</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Os </a:t>
            </a:r>
            <a:r>
              <a:rPr b="1" lang="en-US" sz="1800">
                <a:solidFill>
                  <a:schemeClr val="dk1"/>
                </a:solidFill>
              </a:rPr>
              <a:t>desafios</a:t>
            </a:r>
            <a:r>
              <a:rPr lang="en-US" sz="1800">
                <a:solidFill>
                  <a:schemeClr val="dk1"/>
                </a:solidFill>
              </a:rPr>
              <a:t> são grandes (labs, projetos, habilidades etc.);</a:t>
            </a:r>
          </a:p>
          <a:p>
            <a:pPr lvl="0" rtl="0" algn="just">
              <a:lnSpc>
                <a:spcPct val="115000"/>
              </a:lnSpc>
              <a:spcBef>
                <a:spcPts val="0"/>
              </a:spcBef>
              <a:buNone/>
            </a:pPr>
            <a:r>
              <a:rPr lang="en-US" sz="1800">
                <a:solidFill>
                  <a:schemeClr val="dk1"/>
                </a:solidFill>
              </a:rPr>
              <a:t>;</a:t>
            </a:r>
          </a:p>
          <a:p>
            <a:pPr indent="-342900" lvl="0" marL="457200" rtl="0" algn="just">
              <a:lnSpc>
                <a:spcPct val="115000"/>
              </a:lnSpc>
              <a:spcBef>
                <a:spcPts val="0"/>
              </a:spcBef>
              <a:buClr>
                <a:schemeClr val="dk1"/>
              </a:buClr>
              <a:buSzPct val="100000"/>
              <a:buChar char="●"/>
            </a:pPr>
            <a:r>
              <a:rPr lang="en-US" sz="1800">
                <a:solidFill>
                  <a:schemeClr val="dk1"/>
                </a:solidFill>
              </a:rPr>
              <a:t>Brasil</a:t>
            </a:r>
            <a:r>
              <a:rPr lang="en-US" sz="1800">
                <a:solidFill>
                  <a:schemeClr val="dk1"/>
                </a:solidFill>
              </a:rPr>
              <a:t> </a:t>
            </a:r>
            <a:r>
              <a:rPr b="1" lang="en-US" sz="1800">
                <a:solidFill>
                  <a:schemeClr val="dk1"/>
                </a:solidFill>
              </a:rPr>
              <a:t>demanda </a:t>
            </a:r>
            <a:r>
              <a:rPr lang="en-US" sz="1800">
                <a:solidFill>
                  <a:schemeClr val="dk1"/>
                </a:solidFill>
              </a:rPr>
              <a:t>muita mão de obra de qualidade especializada em engenharia</a:t>
            </a:r>
            <a:r>
              <a:rPr lang="en-US" sz="1800">
                <a:solidFill>
                  <a:schemeClr val="dk1"/>
                </a:solidFill>
              </a:rPr>
              <a:t>;</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De</a:t>
            </a:r>
            <a:r>
              <a:rPr lang="en-US" sz="1800">
                <a:solidFill>
                  <a:schemeClr val="dk1"/>
                </a:solidFill>
              </a:rPr>
              <a:t> 2012 a 2020 devem surgir </a:t>
            </a:r>
            <a:r>
              <a:rPr b="1" lang="en-US" sz="1800">
                <a:solidFill>
                  <a:schemeClr val="dk1"/>
                </a:solidFill>
              </a:rPr>
              <a:t>660 mil vagas na área das Engenharias </a:t>
            </a:r>
            <a:r>
              <a:rPr lang="en-US" sz="1800">
                <a:solidFill>
                  <a:schemeClr val="dk1"/>
                </a:solidFill>
              </a:rPr>
              <a:t>(Ipea)</a:t>
            </a:r>
          </a:p>
          <a:p>
            <a:pPr lvl="0" rtl="0" algn="just">
              <a:lnSpc>
                <a:spcPct val="115000"/>
              </a:lnSpc>
              <a:spcBef>
                <a:spcPts val="0"/>
              </a:spcBef>
              <a:buNone/>
            </a:pPr>
            <a:r>
              <a:t/>
            </a:r>
            <a:endParaRPr sz="1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importar soluções não resolve</a:t>
            </a:r>
            <a:r>
              <a:rPr lang="en-US" sz="1800">
                <a:solidFill>
                  <a:schemeClr val="dk1"/>
                </a:solidFill>
              </a:rPr>
              <a:t> (MORAN, 2005).</a:t>
            </a:r>
            <a:r>
              <a:rPr lang="en-US" sz="1800">
                <a:solidFill>
                  <a:schemeClr val="dk1"/>
                </a:solidFill>
              </a:rPr>
              <a:t>.</a:t>
            </a:r>
          </a:p>
          <a:p>
            <a:pPr lvl="0" rtl="0" algn="just">
              <a:lnSpc>
                <a:spcPct val="115000"/>
              </a:lnSpc>
              <a:spcBef>
                <a:spcPts val="0"/>
              </a:spcBef>
              <a:buNone/>
            </a:pPr>
            <a:r>
              <a:t/>
            </a:r>
            <a:endParaRPr b="1" sz="1800"/>
          </a:p>
          <a:p>
            <a:pPr lvl="0" rtl="0">
              <a:spcBef>
                <a:spcPts val="0"/>
              </a:spcBef>
              <a:buNone/>
            </a:pPr>
            <a:r>
              <a:t/>
            </a:r>
            <a:endParaRPr b="1" sz="180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6" name="Shape 106"/>
        <p:cNvGrpSpPr/>
        <p:nvPr/>
      </p:nvGrpSpPr>
      <p:grpSpPr>
        <a:xfrm>
          <a:off x="0" y="0"/>
          <a:ext cx="0" cy="0"/>
          <a:chOff x="0" y="0"/>
          <a:chExt cx="0" cy="0"/>
        </a:xfrm>
      </p:grpSpPr>
      <p:pic>
        <p:nvPicPr>
          <p:cNvPr id="107" name="Shape 107"/>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08" name="Shape 108"/>
          <p:cNvSpPr txBox="1"/>
          <p:nvPr/>
        </p:nvSpPr>
        <p:spPr>
          <a:xfrm>
            <a:off x="233275" y="160175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09" name="Shape 109"/>
          <p:cNvSpPr txBox="1"/>
          <p:nvPr/>
        </p:nvSpPr>
        <p:spPr>
          <a:xfrm>
            <a:off x="497625" y="1632850"/>
            <a:ext cx="8366400" cy="4820700"/>
          </a:xfrm>
          <a:prstGeom prst="rect">
            <a:avLst/>
          </a:prstGeom>
          <a:noFill/>
          <a:ln>
            <a:noFill/>
          </a:ln>
        </p:spPr>
        <p:txBody>
          <a:bodyPr anchorCtr="0" anchor="t" bIns="91425" lIns="91425" rIns="91425" wrap="square" tIns="91425">
            <a:noAutofit/>
          </a:bodyPr>
          <a:lstStyle/>
          <a:p>
            <a:pPr lvl="0" rtl="0">
              <a:spcBef>
                <a:spcPts val="0"/>
              </a:spcBef>
              <a:buNone/>
            </a:pPr>
            <a:r>
              <a:rPr b="1" lang="en-US" sz="2400"/>
              <a:t>Metodologia</a:t>
            </a:r>
          </a:p>
        </p:txBody>
      </p:sp>
      <p:sp>
        <p:nvSpPr>
          <p:cNvPr id="110" name="Shape 110"/>
          <p:cNvSpPr txBox="1"/>
          <p:nvPr/>
        </p:nvSpPr>
        <p:spPr>
          <a:xfrm>
            <a:off x="497625" y="1964450"/>
            <a:ext cx="8366400" cy="46482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lang="en-US" sz="1800">
                <a:solidFill>
                  <a:schemeClr val="dk1"/>
                </a:solidFill>
              </a:rPr>
              <a:t>Base de dados disponibilizada do </a:t>
            </a:r>
            <a:r>
              <a:rPr b="1" lang="en-US" sz="1800">
                <a:solidFill>
                  <a:schemeClr val="dk1"/>
                </a:solidFill>
              </a:rPr>
              <a:t>Diretório de Grupos de Pesquisa</a:t>
            </a:r>
            <a:r>
              <a:rPr lang="en-US" sz="1800">
                <a:solidFill>
                  <a:schemeClr val="dk1"/>
                </a:solidFill>
              </a:rPr>
              <a:t> (DGP), Plataforma Lattes (CNPq)</a:t>
            </a:r>
            <a:r>
              <a:rPr lang="en-US" sz="1800">
                <a:solidFill>
                  <a:schemeClr val="dk1"/>
                </a:solidFill>
              </a:rPr>
              <a:t>;</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Área das </a:t>
            </a:r>
            <a:r>
              <a:rPr b="1" lang="en-US" sz="1800">
                <a:solidFill>
                  <a:schemeClr val="dk1"/>
                </a:solidFill>
              </a:rPr>
              <a:t>Engenharias:</a:t>
            </a:r>
            <a:r>
              <a:rPr lang="en-US" sz="1800">
                <a:solidFill>
                  <a:schemeClr val="dk1"/>
                </a:solidFill>
              </a:rPr>
              <a:t> </a:t>
            </a:r>
          </a:p>
          <a:p>
            <a:pPr indent="0" lvl="0" marL="457200" rtl="0" algn="just">
              <a:lnSpc>
                <a:spcPct val="115000"/>
              </a:lnSpc>
              <a:spcBef>
                <a:spcPts val="0"/>
              </a:spcBef>
              <a:buNone/>
            </a:pPr>
            <a:r>
              <a:rPr lang="en-US" sz="1800">
                <a:solidFill>
                  <a:schemeClr val="dk1"/>
                </a:solidFill>
              </a:rPr>
              <a:t>“</a:t>
            </a:r>
            <a:r>
              <a:rPr b="1" lang="en-US" sz="1800">
                <a:solidFill>
                  <a:schemeClr val="dk1"/>
                </a:solidFill>
              </a:rPr>
              <a:t>educação a distância</a:t>
            </a:r>
            <a:r>
              <a:rPr lang="en-US" sz="1800">
                <a:solidFill>
                  <a:schemeClr val="dk1"/>
                </a:solidFill>
              </a:rPr>
              <a:t>” ou “</a:t>
            </a:r>
            <a:r>
              <a:rPr b="1" lang="en-US" sz="1800">
                <a:solidFill>
                  <a:schemeClr val="dk1"/>
                </a:solidFill>
              </a:rPr>
              <a:t>ensino a distância</a:t>
            </a:r>
            <a:r>
              <a:rPr lang="en-US" sz="1800">
                <a:solidFill>
                  <a:schemeClr val="dk1"/>
                </a:solidFill>
              </a:rPr>
              <a:t>” </a:t>
            </a:r>
          </a:p>
          <a:p>
            <a:pPr indent="0" lvl="0" marL="457200" rtl="0" algn="just">
              <a:lnSpc>
                <a:spcPct val="115000"/>
              </a:lnSpc>
              <a:spcBef>
                <a:spcPts val="0"/>
              </a:spcBef>
              <a:buNone/>
            </a:pPr>
            <a:r>
              <a:rPr lang="en-US" sz="1800">
                <a:solidFill>
                  <a:schemeClr val="dk1"/>
                </a:solidFill>
              </a:rPr>
              <a:t>(no nome do grupo ou de uma de suas linhas);</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da </a:t>
            </a:r>
            <a:r>
              <a:rPr b="1" lang="en-US" sz="1800">
                <a:solidFill>
                  <a:schemeClr val="dk1"/>
                </a:solidFill>
              </a:rPr>
              <a:t>produção bibliográfica</a:t>
            </a:r>
            <a:r>
              <a:rPr lang="en-US" sz="1800">
                <a:solidFill>
                  <a:schemeClr val="dk1"/>
                </a:solidFill>
              </a:rPr>
              <a:t> (censo 2010);</a:t>
            </a:r>
          </a:p>
          <a:p>
            <a:pPr indent="0" lvl="0" marL="457200" rtl="0" algn="just">
              <a:lnSpc>
                <a:spcPct val="115000"/>
              </a:lnSpc>
              <a:spcBef>
                <a:spcPts val="0"/>
              </a:spcBef>
              <a:buNone/>
            </a:pPr>
            <a:r>
              <a:rPr lang="en-US" sz="1800">
                <a:solidFill>
                  <a:schemeClr val="dk1"/>
                </a:solidFill>
              </a:rPr>
              <a:t>artigos cujos títulos demonstram claramente tratarem do tema EaD </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a:t>
            </a:r>
            <a:r>
              <a:rPr b="1" lang="en-US" sz="1800">
                <a:solidFill>
                  <a:schemeClr val="dk1"/>
                </a:solidFill>
              </a:rPr>
              <a:t>d</a:t>
            </a:r>
            <a:r>
              <a:rPr b="1" lang="en-US" sz="1800">
                <a:solidFill>
                  <a:schemeClr val="dk1"/>
                </a:solidFill>
              </a:rPr>
              <a:t>emográfica, geográfica e de perfis</a:t>
            </a:r>
            <a:r>
              <a:rPr lang="en-US" sz="1800">
                <a:solidFill>
                  <a:schemeClr val="dk1"/>
                </a:solidFill>
              </a:rPr>
              <a:t> do grupo e de seus pesquisadores</a:t>
            </a:r>
            <a:r>
              <a:rPr lang="en-US" sz="1800">
                <a:solidFill>
                  <a:schemeClr val="dk1"/>
                </a:solidFill>
              </a:rPr>
              <a:t>; (2010 e 2016);</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aderência das linhas com </a:t>
            </a:r>
            <a:r>
              <a:rPr b="1" lang="en-US" sz="1800">
                <a:solidFill>
                  <a:schemeClr val="dk1"/>
                </a:solidFill>
              </a:rPr>
              <a:t>tendências tecnológicas</a:t>
            </a:r>
            <a:r>
              <a:rPr lang="en-US" sz="1800">
                <a:solidFill>
                  <a:schemeClr val="dk1"/>
                </a:solidFill>
              </a:rPr>
              <a:t> (Horizon Report)</a:t>
            </a:r>
          </a:p>
          <a:p>
            <a:pPr lvl="0" rtl="0" algn="just">
              <a:lnSpc>
                <a:spcPct val="115000"/>
              </a:lnSpc>
              <a:spcBef>
                <a:spcPts val="0"/>
              </a:spcBef>
              <a:buNone/>
            </a:pPr>
            <a:r>
              <a:rPr lang="en-US" sz="1800">
                <a:solidFill>
                  <a:schemeClr val="dk1"/>
                </a:solidFill>
              </a:rPr>
              <a:t>	principais temas extraídos e cruzados com as tendências da HR</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questionários</a:t>
            </a:r>
            <a:r>
              <a:rPr lang="en-US" sz="1800">
                <a:solidFill>
                  <a:schemeClr val="dk1"/>
                </a:solidFill>
              </a:rPr>
              <a:t> para líderes</a:t>
            </a:r>
          </a:p>
          <a:p>
            <a:pPr lvl="0" rtl="0" algn="just">
              <a:lnSpc>
                <a:spcPct val="115000"/>
              </a:lnSpc>
              <a:spcBef>
                <a:spcPts val="0"/>
              </a:spcBef>
              <a:buNone/>
            </a:pPr>
            <a:r>
              <a:t/>
            </a:r>
            <a:endParaRPr sz="1800">
              <a:solidFill>
                <a:schemeClr val="dk1"/>
              </a:solidFill>
            </a:endParaRPr>
          </a:p>
          <a:p>
            <a:pPr lvl="0" rtl="0">
              <a:spcBef>
                <a:spcPts val="0"/>
              </a:spcBef>
              <a:buNone/>
            </a:pPr>
            <a:r>
              <a:t/>
            </a:r>
            <a:endParaRPr b="1" sz="1800"/>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4" name="Shape 114"/>
        <p:cNvGrpSpPr/>
        <p:nvPr/>
      </p:nvGrpSpPr>
      <p:grpSpPr>
        <a:xfrm>
          <a:off x="0" y="0"/>
          <a:ext cx="0" cy="0"/>
          <a:chOff x="0" y="0"/>
          <a:chExt cx="0" cy="0"/>
        </a:xfrm>
      </p:grpSpPr>
      <p:pic>
        <p:nvPicPr>
          <p:cNvPr id="115" name="Shape 115"/>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16" name="Shape 116"/>
          <p:cNvSpPr txBox="1"/>
          <p:nvPr/>
        </p:nvSpPr>
        <p:spPr>
          <a:xfrm>
            <a:off x="233275" y="160175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17" name="Shape 117"/>
          <p:cNvSpPr txBox="1"/>
          <p:nvPr/>
        </p:nvSpPr>
        <p:spPr>
          <a:xfrm>
            <a:off x="497625" y="1632850"/>
            <a:ext cx="8366400" cy="936900"/>
          </a:xfrm>
          <a:prstGeom prst="rect">
            <a:avLst/>
          </a:prstGeom>
          <a:noFill/>
          <a:ln>
            <a:noFill/>
          </a:ln>
        </p:spPr>
        <p:txBody>
          <a:bodyPr anchorCtr="0" anchor="t" bIns="91425" lIns="91425" rIns="91425" wrap="square" tIns="91425">
            <a:noAutofit/>
          </a:bodyPr>
          <a:lstStyle/>
          <a:p>
            <a:pPr lvl="0" rtl="0">
              <a:spcBef>
                <a:spcPts val="0"/>
              </a:spcBef>
              <a:buNone/>
            </a:pPr>
            <a:r>
              <a:rPr b="1" lang="en-US" sz="2400"/>
              <a:t>Análise dos grupos que pesquisam EaD nas engenharias (2010 e 2016)</a:t>
            </a:r>
          </a:p>
        </p:txBody>
      </p:sp>
      <p:sp>
        <p:nvSpPr>
          <p:cNvPr id="118" name="Shape 118"/>
          <p:cNvSpPr txBox="1"/>
          <p:nvPr/>
        </p:nvSpPr>
        <p:spPr>
          <a:xfrm>
            <a:off x="388800" y="2667900"/>
            <a:ext cx="8444100" cy="4059300"/>
          </a:xfrm>
          <a:prstGeom prst="rect">
            <a:avLst/>
          </a:prstGeom>
          <a:noFill/>
          <a:ln>
            <a:noFill/>
          </a:ln>
        </p:spPr>
        <p:txBody>
          <a:bodyPr anchorCtr="0" anchor="t" bIns="91425" lIns="91425" rIns="91425" wrap="square" tIns="91425">
            <a:noAutofit/>
          </a:bodyPr>
          <a:lstStyle/>
          <a:p>
            <a:pPr indent="-342900" lvl="0" marL="457200" rtl="0" algn="just">
              <a:lnSpc>
                <a:spcPct val="115000"/>
              </a:lnSpc>
              <a:spcBef>
                <a:spcPts val="0"/>
              </a:spcBef>
              <a:buClr>
                <a:schemeClr val="dk1"/>
              </a:buClr>
              <a:buSzPct val="100000"/>
              <a:buChar char="●"/>
            </a:pPr>
            <a:r>
              <a:rPr b="1" lang="en-US" sz="1800">
                <a:solidFill>
                  <a:schemeClr val="dk1"/>
                </a:solidFill>
              </a:rPr>
              <a:t>18 grupos </a:t>
            </a:r>
            <a:r>
              <a:rPr lang="en-US" sz="1800">
                <a:solidFill>
                  <a:schemeClr val="dk1"/>
                </a:solidFill>
              </a:rPr>
              <a:t>em 2010,  </a:t>
            </a:r>
            <a:r>
              <a:rPr b="1" lang="en-US" sz="1800">
                <a:solidFill>
                  <a:schemeClr val="dk1"/>
                </a:solidFill>
              </a:rPr>
              <a:t>20 grupos </a:t>
            </a:r>
            <a:r>
              <a:rPr lang="en-US" sz="1800">
                <a:solidFill>
                  <a:schemeClr val="dk1"/>
                </a:solidFill>
              </a:rPr>
              <a:t>em 2016 (6 novos, 14 já existiam em 2010) </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da </a:t>
            </a:r>
            <a:r>
              <a:rPr b="1" lang="en-US" sz="1800">
                <a:solidFill>
                  <a:schemeClr val="dk1"/>
                </a:solidFill>
              </a:rPr>
              <a:t>produção bibliográfica</a:t>
            </a:r>
            <a:r>
              <a:rPr lang="en-US" sz="1800">
                <a:solidFill>
                  <a:schemeClr val="dk1"/>
                </a:solidFill>
              </a:rPr>
              <a:t> (censo 2010); </a:t>
            </a:r>
          </a:p>
          <a:p>
            <a:pPr indent="0" lvl="0" marL="457200" rtl="0" algn="just">
              <a:lnSpc>
                <a:spcPct val="115000"/>
              </a:lnSpc>
              <a:spcBef>
                <a:spcPts val="0"/>
              </a:spcBef>
              <a:buNone/>
            </a:pPr>
            <a:r>
              <a:rPr lang="en-US" sz="1800">
                <a:solidFill>
                  <a:schemeClr val="dk1"/>
                </a:solidFill>
              </a:rPr>
              <a:t>Teoria e Metodologia;  C</a:t>
            </a:r>
            <a:r>
              <a:rPr lang="en-US" sz="1800">
                <a:solidFill>
                  <a:schemeClr val="dk1"/>
                </a:solidFill>
              </a:rPr>
              <a:t>ur</a:t>
            </a:r>
            <a:r>
              <a:rPr lang="en-US" sz="1800">
                <a:solidFill>
                  <a:schemeClr val="dk1"/>
                </a:solidFill>
              </a:rPr>
              <a:t>sos e Objetos de Aprendizagem;  Ambientes e Tecnologia;  Gestão; Design.</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Análise </a:t>
            </a:r>
            <a:r>
              <a:rPr b="1" lang="en-US" sz="1800">
                <a:solidFill>
                  <a:schemeClr val="dk1"/>
                </a:solidFill>
              </a:rPr>
              <a:t>demográfica, geográfica e de perfis</a:t>
            </a:r>
            <a:r>
              <a:rPr lang="en-US" sz="1800">
                <a:solidFill>
                  <a:schemeClr val="dk1"/>
                </a:solidFill>
              </a:rPr>
              <a:t> do grupo e de seus pesquisadores; </a:t>
            </a:r>
            <a:r>
              <a:rPr lang="en-US" sz="1800">
                <a:solidFill>
                  <a:schemeClr val="dk1"/>
                </a:solidFill>
              </a:rPr>
              <a:t>(2010 e 2016)</a:t>
            </a:r>
          </a:p>
          <a:p>
            <a:pPr lvl="0" rtl="0" algn="just">
              <a:lnSpc>
                <a:spcPct val="115000"/>
              </a:lnSpc>
              <a:spcBef>
                <a:spcPts val="0"/>
              </a:spcBef>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lang="en-US" sz="1800">
                <a:solidFill>
                  <a:schemeClr val="dk1"/>
                </a:solidFill>
              </a:rPr>
              <a:t>aderência das linhas com </a:t>
            </a:r>
            <a:r>
              <a:rPr b="1" lang="en-US" sz="1800">
                <a:solidFill>
                  <a:schemeClr val="dk1"/>
                </a:solidFill>
              </a:rPr>
              <a:t>tendências tecnológicas</a:t>
            </a:r>
            <a:r>
              <a:rPr lang="en-US" sz="1800">
                <a:solidFill>
                  <a:schemeClr val="dk1"/>
                </a:solidFill>
              </a:rPr>
              <a:t> (Horizon Report)</a:t>
            </a:r>
          </a:p>
          <a:p>
            <a:pPr lvl="0" rtl="0" algn="just">
              <a:lnSpc>
                <a:spcPct val="115000"/>
              </a:lnSpc>
              <a:spcBef>
                <a:spcPts val="0"/>
              </a:spcBef>
              <a:buNone/>
            </a:pPr>
            <a:r>
              <a:rPr lang="en-US" sz="1800">
                <a:solidFill>
                  <a:schemeClr val="dk1"/>
                </a:solidFill>
              </a:rPr>
              <a:t>	Aprendizagem Adaptativa; Aprendizagem Móvel; Internet das Coisas;</a:t>
            </a:r>
          </a:p>
          <a:p>
            <a:pPr indent="387350" lvl="0" rtl="0" algn="just">
              <a:lnSpc>
                <a:spcPct val="115000"/>
              </a:lnSpc>
              <a:spcBef>
                <a:spcPts val="0"/>
              </a:spcBef>
              <a:buClr>
                <a:schemeClr val="dk1"/>
              </a:buClr>
              <a:buSzPct val="61111"/>
              <a:buFont typeface="Arial"/>
              <a:buNone/>
            </a:pPr>
            <a:r>
              <a:rPr lang="en-US" sz="1800">
                <a:solidFill>
                  <a:schemeClr val="dk1"/>
                </a:solidFill>
              </a:rPr>
              <a:t>Ambientes Virtuais de Aprendizagem; Inteligência Artificial; Interface Natural.</a:t>
            </a:r>
          </a:p>
          <a:p>
            <a:pPr lvl="0" rtl="0" algn="just">
              <a:lnSpc>
                <a:spcPct val="115000"/>
              </a:lnSpc>
              <a:spcBef>
                <a:spcPts val="0"/>
              </a:spcBef>
              <a:buClr>
                <a:srgbClr val="000000"/>
              </a:buClr>
              <a:buFont typeface="Arial"/>
              <a:buNone/>
            </a:pPr>
            <a:r>
              <a:t/>
            </a:r>
            <a:endParaRPr sz="800">
              <a:solidFill>
                <a:schemeClr val="dk1"/>
              </a:solidFill>
            </a:endParaRPr>
          </a:p>
          <a:p>
            <a:pPr indent="-342900" lvl="0" marL="457200" rtl="0" algn="just">
              <a:lnSpc>
                <a:spcPct val="115000"/>
              </a:lnSpc>
              <a:spcBef>
                <a:spcPts val="0"/>
              </a:spcBef>
              <a:buClr>
                <a:schemeClr val="dk1"/>
              </a:buClr>
              <a:buSzPct val="100000"/>
              <a:buChar char="●"/>
            </a:pPr>
            <a:r>
              <a:rPr b="1" lang="en-US" sz="1800">
                <a:solidFill>
                  <a:schemeClr val="dk1"/>
                </a:solidFill>
              </a:rPr>
              <a:t>questionários</a:t>
            </a:r>
            <a:r>
              <a:rPr lang="en-US" sz="1800">
                <a:solidFill>
                  <a:schemeClr val="dk1"/>
                </a:solidFill>
              </a:rPr>
              <a:t> para líderes</a:t>
            </a:r>
          </a:p>
          <a:p>
            <a:pPr lvl="0" rtl="0" algn="just">
              <a:lnSpc>
                <a:spcPct val="115000"/>
              </a:lnSpc>
              <a:spcBef>
                <a:spcPts val="0"/>
              </a:spcBef>
              <a:buNone/>
            </a:pPr>
            <a:r>
              <a:rPr lang="en-US" sz="1800">
                <a:solidFill>
                  <a:schemeClr val="dk1"/>
                </a:solidFill>
              </a:rPr>
              <a:t>	3 respondentes.</a:t>
            </a:r>
          </a:p>
          <a:p>
            <a:pPr lvl="0" rtl="0">
              <a:spcBef>
                <a:spcPts val="0"/>
              </a:spcBef>
              <a:buClr>
                <a:srgbClr val="000000"/>
              </a:buClr>
              <a:buFont typeface="Arial"/>
              <a:buNone/>
            </a:pPr>
            <a:r>
              <a:t/>
            </a:r>
            <a:endParaRPr b="1" sz="1800">
              <a:solidFill>
                <a:schemeClr val="dk1"/>
              </a:solidFill>
            </a:endParaRPr>
          </a:p>
          <a:p>
            <a:pPr lvl="0" rtl="0" algn="just">
              <a:lnSpc>
                <a:spcPct val="115000"/>
              </a:lnSpc>
              <a:spcBef>
                <a:spcPts val="0"/>
              </a:spcBef>
              <a:buNone/>
            </a:pPr>
            <a:r>
              <a:t/>
            </a:r>
            <a:endParaRPr sz="1800">
              <a:solidFill>
                <a:schemeClr val="dk1"/>
              </a:solidFill>
            </a:endParaRPr>
          </a:p>
          <a:p>
            <a:pPr lvl="0" rtl="0">
              <a:spcBef>
                <a:spcPts val="0"/>
              </a:spcBef>
              <a:buNone/>
            </a:pPr>
            <a:r>
              <a:t/>
            </a:r>
            <a:endParaRPr b="1" sz="180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2" name="Shape 122"/>
        <p:cNvGrpSpPr/>
        <p:nvPr/>
      </p:nvGrpSpPr>
      <p:grpSpPr>
        <a:xfrm>
          <a:off x="0" y="0"/>
          <a:ext cx="0" cy="0"/>
          <a:chOff x="0" y="0"/>
          <a:chExt cx="0" cy="0"/>
        </a:xfrm>
      </p:grpSpPr>
      <p:pic>
        <p:nvPicPr>
          <p:cNvPr id="123" name="Shape 123"/>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24" name="Shape 124"/>
          <p:cNvSpPr txBox="1"/>
          <p:nvPr/>
        </p:nvSpPr>
        <p:spPr>
          <a:xfrm>
            <a:off x="4727525" y="134640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25" name="Shape 125"/>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Distribuição geográfica </a:t>
            </a:r>
          </a:p>
        </p:txBody>
      </p:sp>
      <p:pic>
        <p:nvPicPr>
          <p:cNvPr id="126" name="Shape 126"/>
          <p:cNvPicPr preferRelativeResize="0"/>
          <p:nvPr/>
        </p:nvPicPr>
        <p:blipFill>
          <a:blip r:embed="rId4">
            <a:alphaModFix/>
          </a:blip>
          <a:stretch>
            <a:fillRect/>
          </a:stretch>
        </p:blipFill>
        <p:spPr>
          <a:xfrm>
            <a:off x="608425" y="2261025"/>
            <a:ext cx="3916925" cy="3773300"/>
          </a:xfrm>
          <a:prstGeom prst="rect">
            <a:avLst/>
          </a:prstGeom>
          <a:noFill/>
          <a:ln>
            <a:noFill/>
          </a:ln>
        </p:spPr>
      </p:pic>
      <p:pic>
        <p:nvPicPr>
          <p:cNvPr id="127" name="Shape 127"/>
          <p:cNvPicPr preferRelativeResize="0"/>
          <p:nvPr/>
        </p:nvPicPr>
        <p:blipFill>
          <a:blip r:embed="rId5">
            <a:alphaModFix/>
          </a:blip>
          <a:stretch>
            <a:fillRect/>
          </a:stretch>
        </p:blipFill>
        <p:spPr>
          <a:xfrm>
            <a:off x="4795550" y="2261030"/>
            <a:ext cx="3916925" cy="3742541"/>
          </a:xfrm>
          <a:prstGeom prst="rect">
            <a:avLst/>
          </a:prstGeom>
          <a:noFill/>
          <a:ln>
            <a:noFill/>
          </a:ln>
        </p:spPr>
      </p:pic>
      <p:sp>
        <p:nvSpPr>
          <p:cNvPr id="128" name="Shape 128"/>
          <p:cNvSpPr txBox="1"/>
          <p:nvPr/>
        </p:nvSpPr>
        <p:spPr>
          <a:xfrm>
            <a:off x="1477350" y="6133325"/>
            <a:ext cx="2146200" cy="528600"/>
          </a:xfrm>
          <a:prstGeom prst="rect">
            <a:avLst/>
          </a:prstGeom>
          <a:noFill/>
          <a:ln>
            <a:noFill/>
          </a:ln>
        </p:spPr>
        <p:txBody>
          <a:bodyPr anchorCtr="0" anchor="t" bIns="91425" lIns="91425" rIns="91425" wrap="square" tIns="91425">
            <a:noAutofit/>
          </a:bodyPr>
          <a:lstStyle/>
          <a:p>
            <a:pPr lvl="0" algn="ctr">
              <a:spcBef>
                <a:spcPts val="0"/>
              </a:spcBef>
              <a:buNone/>
            </a:pPr>
            <a:r>
              <a:rPr b="1" lang="en-US" sz="1800"/>
              <a:t>2010</a:t>
            </a:r>
          </a:p>
        </p:txBody>
      </p:sp>
      <p:sp>
        <p:nvSpPr>
          <p:cNvPr id="129" name="Shape 129"/>
          <p:cNvSpPr txBox="1"/>
          <p:nvPr/>
        </p:nvSpPr>
        <p:spPr>
          <a:xfrm>
            <a:off x="5680912" y="61333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2016</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3" name="Shape 133"/>
        <p:cNvGrpSpPr/>
        <p:nvPr/>
      </p:nvGrpSpPr>
      <p:grpSpPr>
        <a:xfrm>
          <a:off x="0" y="0"/>
          <a:ext cx="0" cy="0"/>
          <a:chOff x="0" y="0"/>
          <a:chExt cx="0" cy="0"/>
        </a:xfrm>
      </p:grpSpPr>
      <p:pic>
        <p:nvPicPr>
          <p:cNvPr id="134" name="Shape 134"/>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35" name="Shape 135"/>
          <p:cNvSpPr txBox="1"/>
          <p:nvPr/>
        </p:nvSpPr>
        <p:spPr>
          <a:xfrm>
            <a:off x="233275" y="129695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36" name="Shape 136"/>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Maturidade</a:t>
            </a:r>
          </a:p>
        </p:txBody>
      </p:sp>
      <p:sp>
        <p:nvSpPr>
          <p:cNvPr id="137" name="Shape 137"/>
          <p:cNvSpPr txBox="1"/>
          <p:nvPr/>
        </p:nvSpPr>
        <p:spPr>
          <a:xfrm>
            <a:off x="5680912" y="61333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pic>
        <p:nvPicPr>
          <p:cNvPr id="138" name="Shape 138"/>
          <p:cNvPicPr preferRelativeResize="0"/>
          <p:nvPr/>
        </p:nvPicPr>
        <p:blipFill>
          <a:blip r:embed="rId4">
            <a:alphaModFix/>
          </a:blip>
          <a:stretch>
            <a:fillRect/>
          </a:stretch>
        </p:blipFill>
        <p:spPr>
          <a:xfrm>
            <a:off x="1247575" y="2280280"/>
            <a:ext cx="6648850" cy="4296374"/>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42" name="Shape 142"/>
        <p:cNvGrpSpPr/>
        <p:nvPr/>
      </p:nvGrpSpPr>
      <p:grpSpPr>
        <a:xfrm>
          <a:off x="0" y="0"/>
          <a:ext cx="0" cy="0"/>
          <a:chOff x="0" y="0"/>
          <a:chExt cx="0" cy="0"/>
        </a:xfrm>
      </p:grpSpPr>
      <p:pic>
        <p:nvPicPr>
          <p:cNvPr id="143" name="Shape 143"/>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44" name="Shape 144"/>
          <p:cNvSpPr txBox="1"/>
          <p:nvPr/>
        </p:nvSpPr>
        <p:spPr>
          <a:xfrm>
            <a:off x="233275" y="1296950"/>
            <a:ext cx="8444100" cy="4898700"/>
          </a:xfrm>
          <a:prstGeom prst="rect">
            <a:avLst/>
          </a:prstGeom>
          <a:noFill/>
          <a:ln>
            <a:noFill/>
          </a:ln>
        </p:spPr>
        <p:txBody>
          <a:bodyPr anchorCtr="0" anchor="t" bIns="91425" lIns="91425" rIns="91425" wrap="square" tIns="91425">
            <a:noAutofit/>
          </a:bodyPr>
          <a:lstStyle/>
          <a:p>
            <a:pPr lvl="0" rtl="0">
              <a:spcBef>
                <a:spcPts val="0"/>
              </a:spcBef>
              <a:buNone/>
            </a:pPr>
            <a:r>
              <a:t/>
            </a:r>
            <a:endParaRPr sz="1200">
              <a:solidFill>
                <a:schemeClr val="dk1"/>
              </a:solidFill>
            </a:endParaRPr>
          </a:p>
        </p:txBody>
      </p:sp>
      <p:sp>
        <p:nvSpPr>
          <p:cNvPr id="145" name="Shape 145"/>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Perfis</a:t>
            </a:r>
          </a:p>
        </p:txBody>
      </p:sp>
      <p:sp>
        <p:nvSpPr>
          <p:cNvPr id="146" name="Shape 146"/>
          <p:cNvSpPr txBox="1"/>
          <p:nvPr/>
        </p:nvSpPr>
        <p:spPr>
          <a:xfrm>
            <a:off x="5680912" y="61333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pic>
        <p:nvPicPr>
          <p:cNvPr id="147" name="Shape 147"/>
          <p:cNvPicPr preferRelativeResize="0"/>
          <p:nvPr/>
        </p:nvPicPr>
        <p:blipFill>
          <a:blip r:embed="rId4">
            <a:alphaModFix/>
          </a:blip>
          <a:stretch>
            <a:fillRect/>
          </a:stretch>
        </p:blipFill>
        <p:spPr>
          <a:xfrm>
            <a:off x="497624" y="2628900"/>
            <a:ext cx="8459650" cy="3709896"/>
          </a:xfrm>
          <a:prstGeom prst="rect">
            <a:avLst/>
          </a:prstGeom>
          <a:noFill/>
          <a:ln>
            <a:noFill/>
          </a:ln>
        </p:spPr>
      </p:pic>
      <p:sp>
        <p:nvSpPr>
          <p:cNvPr id="148" name="Shape 148"/>
          <p:cNvSpPr txBox="1"/>
          <p:nvPr/>
        </p:nvSpPr>
        <p:spPr>
          <a:xfrm>
            <a:off x="544250" y="2080725"/>
            <a:ext cx="8366400" cy="696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Quantidade de Recursos Humanos por Grupo de Pesquisa</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52" name="Shape 152"/>
        <p:cNvGrpSpPr/>
        <p:nvPr/>
      </p:nvGrpSpPr>
      <p:grpSpPr>
        <a:xfrm>
          <a:off x="0" y="0"/>
          <a:ext cx="0" cy="0"/>
          <a:chOff x="0" y="0"/>
          <a:chExt cx="0" cy="0"/>
        </a:xfrm>
      </p:grpSpPr>
      <p:pic>
        <p:nvPicPr>
          <p:cNvPr id="153" name="Shape 153"/>
          <p:cNvPicPr preferRelativeResize="0"/>
          <p:nvPr/>
        </p:nvPicPr>
        <p:blipFill rotWithShape="1">
          <a:blip r:embed="rId3">
            <a:alphaModFix/>
          </a:blip>
          <a:srcRect b="0" l="0" r="0" t="0"/>
          <a:stretch/>
        </p:blipFill>
        <p:spPr>
          <a:xfrm>
            <a:off x="0" y="0"/>
            <a:ext cx="9144000" cy="1346400"/>
          </a:xfrm>
          <a:prstGeom prst="rect">
            <a:avLst/>
          </a:prstGeom>
          <a:noFill/>
          <a:ln>
            <a:noFill/>
          </a:ln>
        </p:spPr>
      </p:pic>
      <p:sp>
        <p:nvSpPr>
          <p:cNvPr id="154" name="Shape 154"/>
          <p:cNvSpPr txBox="1"/>
          <p:nvPr/>
        </p:nvSpPr>
        <p:spPr>
          <a:xfrm>
            <a:off x="497625" y="1632850"/>
            <a:ext cx="8366400" cy="696600"/>
          </a:xfrm>
          <a:prstGeom prst="rect">
            <a:avLst/>
          </a:prstGeom>
          <a:noFill/>
          <a:ln>
            <a:noFill/>
          </a:ln>
        </p:spPr>
        <p:txBody>
          <a:bodyPr anchorCtr="0" anchor="t" bIns="91425" lIns="91425" rIns="91425" wrap="square" tIns="91425">
            <a:noAutofit/>
          </a:bodyPr>
          <a:lstStyle/>
          <a:p>
            <a:pPr lvl="0" rtl="0">
              <a:spcBef>
                <a:spcPts val="0"/>
              </a:spcBef>
              <a:buNone/>
            </a:pPr>
            <a:r>
              <a:rPr b="1" lang="en-US" sz="2400"/>
              <a:t>Perfis</a:t>
            </a:r>
          </a:p>
        </p:txBody>
      </p:sp>
      <p:sp>
        <p:nvSpPr>
          <p:cNvPr id="155" name="Shape 155"/>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t/>
            </a:r>
            <a:endParaRPr b="1" sz="1800"/>
          </a:p>
        </p:txBody>
      </p:sp>
      <p:sp>
        <p:nvSpPr>
          <p:cNvPr id="156" name="Shape 156"/>
          <p:cNvSpPr txBox="1"/>
          <p:nvPr/>
        </p:nvSpPr>
        <p:spPr>
          <a:xfrm>
            <a:off x="544250" y="2080725"/>
            <a:ext cx="8366400" cy="696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Perfis dos pesquisadores, segundo nível de formação</a:t>
            </a:r>
          </a:p>
        </p:txBody>
      </p:sp>
      <p:pic>
        <p:nvPicPr>
          <p:cNvPr id="157" name="Shape 157"/>
          <p:cNvPicPr preferRelativeResize="0"/>
          <p:nvPr/>
        </p:nvPicPr>
        <p:blipFill>
          <a:blip r:embed="rId4">
            <a:alphaModFix/>
          </a:blip>
          <a:stretch>
            <a:fillRect/>
          </a:stretch>
        </p:blipFill>
        <p:spPr>
          <a:xfrm>
            <a:off x="390649" y="2844500"/>
            <a:ext cx="4057237" cy="3302750"/>
          </a:xfrm>
          <a:prstGeom prst="rect">
            <a:avLst/>
          </a:prstGeom>
          <a:noFill/>
          <a:ln>
            <a:noFill/>
          </a:ln>
        </p:spPr>
      </p:pic>
      <p:pic>
        <p:nvPicPr>
          <p:cNvPr id="158" name="Shape 158"/>
          <p:cNvPicPr preferRelativeResize="0"/>
          <p:nvPr/>
        </p:nvPicPr>
        <p:blipFill>
          <a:blip r:embed="rId5">
            <a:alphaModFix/>
          </a:blip>
          <a:stretch>
            <a:fillRect/>
          </a:stretch>
        </p:blipFill>
        <p:spPr>
          <a:xfrm>
            <a:off x="4644831" y="2723175"/>
            <a:ext cx="4186563" cy="3424062"/>
          </a:xfrm>
          <a:prstGeom prst="rect">
            <a:avLst/>
          </a:prstGeom>
          <a:noFill/>
          <a:ln>
            <a:noFill/>
          </a:ln>
        </p:spPr>
      </p:pic>
      <p:sp>
        <p:nvSpPr>
          <p:cNvPr id="159" name="Shape 159"/>
          <p:cNvSpPr txBox="1"/>
          <p:nvPr/>
        </p:nvSpPr>
        <p:spPr>
          <a:xfrm>
            <a:off x="1477350"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2010</a:t>
            </a:r>
          </a:p>
        </p:txBody>
      </p:sp>
      <p:sp>
        <p:nvSpPr>
          <p:cNvPr id="160" name="Shape 160"/>
          <p:cNvSpPr txBox="1"/>
          <p:nvPr/>
        </p:nvSpPr>
        <p:spPr>
          <a:xfrm>
            <a:off x="5680912" y="5980925"/>
            <a:ext cx="2146200" cy="528600"/>
          </a:xfrm>
          <a:prstGeom prst="rect">
            <a:avLst/>
          </a:prstGeom>
          <a:noFill/>
          <a:ln>
            <a:noFill/>
          </a:ln>
        </p:spPr>
        <p:txBody>
          <a:bodyPr anchorCtr="0" anchor="t" bIns="91425" lIns="91425" rIns="91425" wrap="square" tIns="91425">
            <a:noAutofit/>
          </a:bodyPr>
          <a:lstStyle/>
          <a:p>
            <a:pPr lvl="0" rtl="0" algn="ctr">
              <a:spcBef>
                <a:spcPts val="0"/>
              </a:spcBef>
              <a:buNone/>
            </a:pPr>
            <a:r>
              <a:rPr b="1" lang="en-US" sz="1800"/>
              <a:t>2016</a:t>
            </a:r>
          </a:p>
        </p:txBody>
      </p:sp>
    </p:spTree>
  </p:cSld>
  <p:clrMapOvr>
    <a:masterClrMapping/>
  </p:clrMapOvr>
</p:sld>
</file>

<file path=ppt/theme/theme1.xml><?xml version="1.0" encoding="utf-8"?>
<a:theme xmlns:a="http://schemas.openxmlformats.org/drawingml/2006/main" xmlns:r="http://schemas.openxmlformats.org/officeDocument/2006/relationships" name="Tema do Office">
  <a:themeElements>
    <a:clrScheme name="Escritório">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