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74" r:id="rId6"/>
    <p:sldId id="264" r:id="rId7"/>
    <p:sldId id="265" r:id="rId8"/>
    <p:sldId id="278" r:id="rId9"/>
    <p:sldId id="266" r:id="rId10"/>
    <p:sldId id="275" r:id="rId11"/>
    <p:sldId id="276" r:id="rId12"/>
    <p:sldId id="269" r:id="rId13"/>
    <p:sldId id="270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10F"/>
    <a:srgbClr val="E95166"/>
    <a:srgbClr val="1B45BE"/>
    <a:srgbClr val="23A0EC"/>
    <a:srgbClr val="10479B"/>
    <a:srgbClr val="84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BFF7B-393B-EE4C-B46E-E8EA181185AC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2C69A-6E43-D04E-9788-3241BAEF3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Tutor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profissional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saúde</a:t>
            </a:r>
            <a:endParaRPr lang="en-US" baseline="0" dirty="0" smtClean="0"/>
          </a:p>
          <a:p>
            <a:r>
              <a:rPr lang="en-US" baseline="0" dirty="0" err="1" smtClean="0"/>
              <a:t>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sempre</a:t>
            </a:r>
            <a:r>
              <a:rPr lang="en-US" baseline="0" dirty="0" smtClean="0"/>
              <a:t> o tutor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professor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2C69A-6E43-D04E-9788-3241BAEF38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Char char="•"/>
            </a:pPr>
            <a:r>
              <a:rPr lang="pt-BR" b="1">
                <a:solidFill>
                  <a:srgbClr val="000000"/>
                </a:solidFill>
                <a:latin typeface="Franklin Gothic Book" charset="0"/>
              </a:rPr>
              <a:t>Planejamento e organização para gerar informações e manter o contato com o estudante – gera confiança, a partir de informações claras e precisas</a:t>
            </a:r>
          </a:p>
          <a:p>
            <a:pPr algn="just">
              <a:buFontTx/>
              <a:buChar char="•"/>
            </a:pPr>
            <a:r>
              <a:rPr lang="pt-BR" b="1">
                <a:solidFill>
                  <a:srgbClr val="000000"/>
                </a:solidFill>
                <a:latin typeface="Franklin Gothic Book" charset="0"/>
              </a:rPr>
              <a:t>Motivação – Motivar para criar condições adequadas para a aprendizagem – criar interesse</a:t>
            </a:r>
          </a:p>
          <a:p>
            <a:pPr algn="just">
              <a:buFontTx/>
              <a:buChar char="•"/>
            </a:pPr>
            <a:r>
              <a:rPr lang="pt-BR" b="1">
                <a:solidFill>
                  <a:srgbClr val="000000"/>
                </a:solidFill>
                <a:latin typeface="Franklin Gothic Book" charset="0"/>
              </a:rPr>
              <a:t>Explicitação dos objetivos situações de aprendizagem – a aprendizagem deve ser útil para a vida pessoal, acadêmica e profissional do aluno </a:t>
            </a:r>
          </a:p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6B40A-E58F-914C-8DB6-083C5D2351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.uma das propostas mais completas e integradas no que se refere ao 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papel do professor/tutor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no contexto de ensino mediado pela tecnologia...</a:t>
            </a:r>
          </a:p>
          <a:p>
            <a:pPr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...o e-</a:t>
            </a:r>
            <a:r>
              <a:rPr lang="pt-BR" dirty="0" err="1" smtClean="0">
                <a:solidFill>
                  <a:schemeClr val="tx2">
                    <a:lumMod val="50000"/>
                  </a:schemeClr>
                </a:solidFill>
              </a:rPr>
              <a:t>learning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proporciona, através do suporte à comunicação assíncrona e colaborativa, uma C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omunidade crítica de 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aprendentes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, tendentes à realização de uma aprendizagem relevante, significativa e continuada..</a:t>
            </a:r>
          </a:p>
          <a:p>
            <a:pPr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...o modelo supõe que o aprendizado efetivo ocorra através da interação de 3 componentes ou elementos críticos que interagem entre si e se influenciam mutuamente: 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Presença de Ensino, Presença Social e Presença Cognitiva...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2C69A-6E43-D04E-9788-3241BAEF38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9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Presença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ensnio</a:t>
            </a:r>
            <a:r>
              <a:rPr lang="en-US" baseline="0" dirty="0" smtClean="0"/>
              <a:t>: 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</a:rPr>
              <a:t>. a concepção, a facilitação e a orientação de processos cognitivos e sociais no sentido de alcançar resultados de aprendizagem que sejam significativos a nível pessoal, e, relevantes do ponto de vista educativo</a:t>
            </a:r>
          </a:p>
          <a:p>
            <a:pPr marL="0" indent="0" algn="just">
              <a:buFontTx/>
              <a:buNone/>
            </a:pP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</a:rPr>
              <a:t>gerenciamento do processo, facilitando o aprendizado ativo do estudante</a:t>
            </a:r>
          </a:p>
          <a:p>
            <a:pPr marL="0" indent="0" algn="just">
              <a:buFontTx/>
              <a:buNone/>
            </a:pPr>
            <a:r>
              <a:rPr lang="pt-BR" sz="1200" b="1" dirty="0" smtClean="0">
                <a:solidFill>
                  <a:schemeClr val="tx2">
                    <a:lumMod val="50000"/>
                  </a:schemeClr>
                </a:solidFill>
              </a:rPr>
              <a:t>Categorias</a:t>
            </a:r>
            <a:r>
              <a:rPr lang="pt-BR" sz="12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marL="0" indent="0" algn="just">
              <a:buFontTx/>
              <a:buNone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Desenho e organização</a:t>
            </a:r>
            <a:r>
              <a:rPr lang="pt-BR" b="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planejamento, estruturação, monitoramento e avaliação do processo de aprendizagem </a:t>
            </a:r>
          </a:p>
          <a:p>
            <a:pPr lvl="0" algn="just">
              <a:buFont typeface="Arial" pitchFamily="34" charset="0"/>
              <a:buNone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Facilitação do discurso:</a:t>
            </a:r>
            <a:r>
              <a:rPr lang="pt-BR" b="1" baseline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promoção, suporte e regulação das interações e das discussões, assegurando a construção de significado e a compreensão mútua </a:t>
            </a:r>
          </a:p>
          <a:p>
            <a:pPr lvl="0" algn="just">
              <a:buFont typeface="Arial" pitchFamily="34" charset="0"/>
              <a:buNone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Instrução direta:</a:t>
            </a:r>
            <a:r>
              <a:rPr lang="pt-BR" b="1" baseline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.associada ao papel do tutor enquanto especialista, providenciando informações, esclarecendo mal-entendidos ou interpretações inadequadas dos conteúdos, orientando as discussões aos objetivos pedagógicos propostos, para o alcance de resultados relevantes </a:t>
            </a:r>
          </a:p>
          <a:p>
            <a:pPr lvl="0" algn="just">
              <a:buFont typeface="Arial" pitchFamily="34" charset="0"/>
              <a:buNone/>
            </a:pPr>
            <a:endParaRPr lang="pt-BR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2C69A-6E43-D04E-9788-3241BAEF38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3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Presença</a:t>
            </a:r>
            <a:r>
              <a:rPr lang="en-US" b="1" dirty="0" smtClean="0"/>
              <a:t> social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capacidade/habilidade dos participantes, na comunidade, para se projetarem social e emocionalmente enquanto pessoas reais, através dos meios de comunicação utilizados;</a:t>
            </a:r>
          </a:p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Dá suporte a objetivos afetivos fazendo com que a interação entre os sujeitos seja atraente e interessante:</a:t>
            </a:r>
          </a:p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Gera</a:t>
            </a:r>
            <a:r>
              <a:rPr lang="pt-BR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um ambiente onde os estudantes se sintam a vontade e seguros para exprimir suas ideias, num contexto colaborativo, </a:t>
            </a:r>
          </a:p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Permite</a:t>
            </a:r>
            <a:r>
              <a:rPr lang="pt-BR" baseline="0" dirty="0" smtClean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expressão das emoções, dos sentimentos e do humor são características que definem a Presença Social...</a:t>
            </a:r>
          </a:p>
          <a:p>
            <a:pPr lvl="0">
              <a:buFont typeface="Arial" pitchFamily="34" charset="0"/>
              <a:buNone/>
            </a:pPr>
            <a:r>
              <a:rPr lang="en-US" b="1" dirty="0" err="1" smtClean="0"/>
              <a:t>Categorias</a:t>
            </a:r>
            <a:r>
              <a:rPr lang="en-US" dirty="0" smtClean="0"/>
              <a:t>:</a:t>
            </a:r>
          </a:p>
          <a:p>
            <a:pPr lvl="0">
              <a:buFont typeface="Arial" pitchFamily="34" charset="0"/>
              <a:buNone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Expressão emocional:</a:t>
            </a:r>
            <a:r>
              <a:rPr lang="pt-BR" b="1" baseline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o sujeito expressa suas emoções sobre o assunto;</a:t>
            </a:r>
          </a:p>
          <a:p>
            <a:pPr lvl="0">
              <a:buFont typeface="Arial" pitchFamily="34" charset="0"/>
              <a:buNone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Comunicação aberta</a:t>
            </a:r>
            <a:r>
              <a:rPr lang="pt-BR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pt-BR" b="0" baseline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b="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nteração -</a:t>
            </a:r>
            <a:r>
              <a:rPr lang="pt-BR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o sujeito se comunica com o grupo de forma espontânea;</a:t>
            </a:r>
          </a:p>
          <a:p>
            <a:pPr lvl="0">
              <a:buFont typeface="Arial" pitchFamily="34" charset="0"/>
              <a:buNone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Coesão do grupo</a:t>
            </a:r>
            <a:r>
              <a:rPr lang="pt-BR" b="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pt-BR" b="0" baseline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compartilhamento de um significado pessoal sobre o assunto em questão, promovendo a</a:t>
            </a:r>
            <a:r>
              <a:rPr lang="pt-BR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colaboração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2C69A-6E43-D04E-9788-3241BAEF38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41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1" dirty="0" err="1" smtClean="0"/>
              <a:t>Presença</a:t>
            </a:r>
            <a:r>
              <a:rPr lang="en-US" b="1" dirty="0" smtClean="0"/>
              <a:t> </a:t>
            </a:r>
            <a:r>
              <a:rPr lang="en-US" b="1" dirty="0" err="1" smtClean="0"/>
              <a:t>Cognitiva</a:t>
            </a:r>
            <a:r>
              <a:rPr lang="en-US" dirty="0" smtClean="0"/>
              <a:t>: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capacidade dos participantes construírem e confirmarem significados por</a:t>
            </a:r>
            <a:r>
              <a:rPr lang="pt-BR" baseline="0" dirty="0" smtClean="0">
                <a:solidFill>
                  <a:schemeClr val="tx2">
                    <a:lumMod val="50000"/>
                  </a:schemeClr>
                </a:solidFill>
              </a:rPr>
              <a:t> meio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da reflexão, da comunicação constante e do discurso </a:t>
            </a:r>
            <a:r>
              <a:rPr lang="pt-BR" dirty="0" err="1" smtClean="0">
                <a:solidFill>
                  <a:schemeClr val="tx2">
                    <a:lumMod val="50000"/>
                  </a:schemeClr>
                </a:solidFill>
              </a:rPr>
              <a:t>sustentad</a:t>
            </a:r>
            <a:r>
              <a:rPr lang="pt-BR" baseline="0" dirty="0" smtClean="0">
                <a:solidFill>
                  <a:schemeClr val="tx2">
                    <a:lumMod val="50000"/>
                  </a:schemeClr>
                </a:solidFill>
              </a:rPr>
              <a:t> que a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juda o indivíduo a desenvolver o pensamento crítico diante da</a:t>
            </a:r>
            <a:r>
              <a:rPr lang="pt-BR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proposta de educativa.</a:t>
            </a:r>
          </a:p>
          <a:p>
            <a:pPr algn="just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Categorias:</a:t>
            </a:r>
          </a:p>
          <a:p>
            <a:pPr lvl="0">
              <a:lnSpc>
                <a:spcPct val="150000"/>
              </a:lnSpc>
              <a:buFont typeface="Arial" pitchFamily="34" charset="0"/>
              <a:buNone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Evento Gerador:</a:t>
            </a:r>
            <a:r>
              <a:rPr lang="pt-BR" b="1" baseline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.que suscita a sensação de curiosidade;</a:t>
            </a:r>
          </a:p>
          <a:p>
            <a:pPr lvl="0">
              <a:lnSpc>
                <a:spcPct val="150000"/>
              </a:lnSpc>
              <a:buFont typeface="Arial" pitchFamily="34" charset="0"/>
              <a:buNone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Exploração:</a:t>
            </a:r>
            <a:r>
              <a:rPr lang="pt-BR" b="1" baseline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troca constante de informações</a:t>
            </a:r>
          </a:p>
          <a:p>
            <a:pPr lvl="0">
              <a:lnSpc>
                <a:spcPct val="150000"/>
              </a:lnSpc>
              <a:buFont typeface="Arial" pitchFamily="34" charset="0"/>
              <a:buNone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ntegração:</a:t>
            </a:r>
            <a:r>
              <a:rPr lang="pt-BR" b="1" baseline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conexão entre</a:t>
            </a:r>
            <a:r>
              <a:rPr lang="pt-BR" baseline="0" dirty="0" smtClean="0">
                <a:solidFill>
                  <a:schemeClr val="tx2">
                    <a:lumMod val="50000"/>
                  </a:schemeClr>
                </a:solidFill>
              </a:rPr>
              <a:t> as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 ideias</a:t>
            </a:r>
          </a:p>
          <a:p>
            <a:pPr lvl="0">
              <a:lnSpc>
                <a:spcPct val="150000"/>
              </a:lnSpc>
              <a:buFont typeface="Arial" pitchFamily="34" charset="0"/>
              <a:buNone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Resolução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pt-BR" b="1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.aplicação das ideias...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2C69A-6E43-D04E-9788-3241BAEF38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65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 typeface="Wingdings 2" charset="0"/>
              <a:buChar char=""/>
            </a:pPr>
            <a:r>
              <a:rPr lang="pt-BR">
                <a:latin typeface="Calibri" charset="0"/>
              </a:rPr>
              <a:t>O tutor é responsável por potencializar as situações de aprendizagem de modo que o aluno aprofunde a sua relação com o conhecimento</a:t>
            </a:r>
          </a:p>
          <a:p>
            <a:pPr algn="just" eaLnBrk="1" hangingPunct="1">
              <a:buFont typeface="Wingdings 2" charset="0"/>
              <a:buChar char=""/>
            </a:pPr>
            <a:r>
              <a:rPr lang="pt-BR">
                <a:latin typeface="Calibri" charset="0"/>
              </a:rPr>
              <a:t>A interação  facilita a construção de conhecimentos por parte do aluno</a:t>
            </a:r>
          </a:p>
          <a:p>
            <a:pPr algn="just" eaLnBrk="1" hangingPunct="1">
              <a:buFont typeface="Wingdings 2" charset="0"/>
              <a:buChar char=""/>
            </a:pPr>
            <a:r>
              <a:rPr lang="pt-BR">
                <a:latin typeface="Calibri" charset="0"/>
              </a:rPr>
              <a:t>Cabe ao tutor: ampliar informações, propor reflexões e discussões que explorem o material disponível, de modo a criar uma maior abrangência e profundidade dos temas e conceitos abordados. </a:t>
            </a:r>
            <a:endParaRPr lang="pt-BR" b="1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8E9D6-173A-2240-8E42-81535FD6C5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2EBF-8CF1-404C-BD5A-BE16A10E610D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F7C6-3CDD-7D49-BFC3-A2580166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2EBF-8CF1-404C-BD5A-BE16A10E610D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F7C6-3CDD-7D49-BFC3-A2580166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2EBF-8CF1-404C-BD5A-BE16A10E610D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F7C6-3CDD-7D49-BFC3-A2580166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6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x-none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x-none" noProof="1" smtClean="0"/>
              <a:t>Click to edit Master text styles</a:t>
            </a:r>
          </a:p>
          <a:p>
            <a:pPr lvl="1"/>
            <a:r>
              <a:rPr lang="x-none" noProof="1" smtClean="0"/>
              <a:t>Second level</a:t>
            </a:r>
          </a:p>
          <a:p>
            <a:pPr lvl="2"/>
            <a:r>
              <a:rPr lang="x-none" noProof="1" smtClean="0"/>
              <a:t>Third level</a:t>
            </a:r>
          </a:p>
          <a:p>
            <a:pPr lvl="3"/>
            <a:r>
              <a:rPr lang="x-none" noProof="1" smtClean="0"/>
              <a:t>Fourth level</a:t>
            </a:r>
          </a:p>
          <a:p>
            <a:pPr lvl="4"/>
            <a:r>
              <a:rPr lang="x-none" noProof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9D5B4-C234-5D4D-BE5A-748968E0DD80}" type="datetime2">
              <a:rPr lang="en-US"/>
              <a:pPr>
                <a:defRPr/>
              </a:pPr>
              <a:t>Monday, 18 de September de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B4AFA-940E-D549-94DD-28424B3049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1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2EBF-8CF1-404C-BD5A-BE16A10E610D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F7C6-3CDD-7D49-BFC3-A2580166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2EBF-8CF1-404C-BD5A-BE16A10E610D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F7C6-3CDD-7D49-BFC3-A2580166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8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2EBF-8CF1-404C-BD5A-BE16A10E610D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F7C6-3CDD-7D49-BFC3-A2580166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2EBF-8CF1-404C-BD5A-BE16A10E610D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F7C6-3CDD-7D49-BFC3-A2580166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7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2EBF-8CF1-404C-BD5A-BE16A10E610D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F7C6-3CDD-7D49-BFC3-A2580166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0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2EBF-8CF1-404C-BD5A-BE16A10E610D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F7C6-3CDD-7D49-BFC3-A2580166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1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2EBF-8CF1-404C-BD5A-BE16A10E610D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F7C6-3CDD-7D49-BFC3-A2580166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1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2EBF-8CF1-404C-BD5A-BE16A10E610D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F7C6-3CDD-7D49-BFC3-A2580166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2EBF-8CF1-404C-BD5A-BE16A10E610D}" type="datetimeFigureOut">
              <a:rPr lang="en-US" smtClean="0"/>
              <a:t>18/09/17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9F7C6-3CDD-7D49-BFC3-A25801667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567" y="1976517"/>
            <a:ext cx="8279900" cy="3374416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10479B"/>
                </a:solidFill>
              </a:rPr>
              <a:t>Formação</a:t>
            </a:r>
            <a:r>
              <a:rPr lang="en-US" b="1" dirty="0">
                <a:solidFill>
                  <a:srgbClr val="10479B"/>
                </a:solidFill>
              </a:rPr>
              <a:t> de </a:t>
            </a:r>
            <a:r>
              <a:rPr lang="en-US" b="1" dirty="0" err="1">
                <a:solidFill>
                  <a:srgbClr val="10479B"/>
                </a:solidFill>
              </a:rPr>
              <a:t>T</a:t>
            </a:r>
            <a:r>
              <a:rPr lang="en-US" b="1" dirty="0" err="1" smtClean="0">
                <a:solidFill>
                  <a:srgbClr val="10479B"/>
                </a:solidFill>
              </a:rPr>
              <a:t>utores</a:t>
            </a:r>
            <a:r>
              <a:rPr lang="en-US" b="1" dirty="0" smtClean="0">
                <a:solidFill>
                  <a:srgbClr val="10479B"/>
                </a:solidFill>
              </a:rPr>
              <a:t> e </a:t>
            </a:r>
            <a:r>
              <a:rPr lang="en-US" b="1" dirty="0" err="1" smtClean="0">
                <a:solidFill>
                  <a:srgbClr val="10479B"/>
                </a:solidFill>
              </a:rPr>
              <a:t>Práticas</a:t>
            </a:r>
            <a:r>
              <a:rPr lang="en-US" b="1" dirty="0" smtClean="0">
                <a:solidFill>
                  <a:srgbClr val="10479B"/>
                </a:solidFill>
              </a:rPr>
              <a:t> de </a:t>
            </a:r>
            <a:r>
              <a:rPr lang="en-US" b="1" dirty="0" err="1" smtClean="0">
                <a:solidFill>
                  <a:srgbClr val="10479B"/>
                </a:solidFill>
              </a:rPr>
              <a:t>Tutoria</a:t>
            </a:r>
            <a:endParaRPr lang="en-US" dirty="0">
              <a:solidFill>
                <a:srgbClr val="10479B"/>
              </a:solidFill>
            </a:endParaRPr>
          </a:p>
        </p:txBody>
      </p:sp>
      <p:pic>
        <p:nvPicPr>
          <p:cNvPr id="5" name="Imagem 3" descr="Aplicacao_Horizontal_UNA-SUS_Original.png"/>
          <p:cNvPicPr>
            <a:picLocks noChangeAspect="1"/>
          </p:cNvPicPr>
          <p:nvPr/>
        </p:nvPicPr>
        <p:blipFill>
          <a:blip r:embed="rId2" cstate="print"/>
          <a:srcRect l="12726" t="34291" r="12266" b="33697"/>
          <a:stretch>
            <a:fillRect/>
          </a:stretch>
        </p:blipFill>
        <p:spPr>
          <a:xfrm>
            <a:off x="6238821" y="5835989"/>
            <a:ext cx="2532646" cy="763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218" y="5919432"/>
            <a:ext cx="3264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10479B"/>
                </a:solidFill>
              </a:rPr>
              <a:t>Profa</a:t>
            </a:r>
            <a:r>
              <a:rPr lang="en-US" b="1" dirty="0" smtClean="0">
                <a:solidFill>
                  <a:srgbClr val="10479B"/>
                </a:solidFill>
              </a:rPr>
              <a:t>. Rita Maria L. </a:t>
            </a:r>
            <a:r>
              <a:rPr lang="en-US" b="1" dirty="0" err="1" smtClean="0">
                <a:solidFill>
                  <a:srgbClr val="10479B"/>
                </a:solidFill>
              </a:rPr>
              <a:t>Tarcia</a:t>
            </a:r>
            <a:endParaRPr lang="en-US" b="1" dirty="0" smtClean="0">
              <a:solidFill>
                <a:srgbClr val="10479B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10479B"/>
                </a:solidFill>
              </a:rPr>
              <a:t>UNIFESP/ABED  </a:t>
            </a:r>
          </a:p>
          <a:p>
            <a:pPr algn="ctr"/>
            <a:endParaRPr lang="en-US" dirty="0">
              <a:solidFill>
                <a:srgbClr val="10479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765" y="5782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5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53472 0.816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6" y="4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88" y="0"/>
            <a:ext cx="8904941" cy="62532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5488" y="5886784"/>
            <a:ext cx="91440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0479B"/>
                </a:solidFill>
              </a:rPr>
              <a:t>PRESENÇA SOCIAL </a:t>
            </a:r>
            <a:endParaRPr lang="en-US" sz="4000" b="1" dirty="0">
              <a:solidFill>
                <a:srgbClr val="1047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6051" y="3441099"/>
            <a:ext cx="526009" cy="632654"/>
          </a:xfrm>
          <a:prstGeom prst="rect">
            <a:avLst/>
          </a:prstGeom>
          <a:solidFill>
            <a:srgbClr val="1B45BE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08806" y="3392215"/>
            <a:ext cx="712469" cy="635072"/>
          </a:xfrm>
          <a:prstGeom prst="rect">
            <a:avLst/>
          </a:prstGeom>
          <a:solidFill>
            <a:srgbClr val="E9516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38819" y="3221318"/>
            <a:ext cx="914400" cy="914400"/>
          </a:xfrm>
          <a:prstGeom prst="ellipse">
            <a:avLst/>
          </a:prstGeom>
          <a:solidFill>
            <a:srgbClr val="E951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53219" y="2788120"/>
            <a:ext cx="1385931" cy="1239167"/>
          </a:xfrm>
          <a:prstGeom prst="ellipse">
            <a:avLst/>
          </a:prstGeom>
          <a:solidFill>
            <a:srgbClr val="FEE10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9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" y="18146"/>
            <a:ext cx="9126603" cy="68398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874544">
            <a:off x="-154889" y="1301123"/>
            <a:ext cx="4945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E95166"/>
                </a:solidFill>
              </a:rPr>
              <a:t>Presença</a:t>
            </a:r>
            <a:r>
              <a:rPr lang="en-US" sz="4000" b="1" dirty="0" smtClean="0">
                <a:solidFill>
                  <a:srgbClr val="E95166"/>
                </a:solidFill>
              </a:rPr>
              <a:t> </a:t>
            </a:r>
            <a:r>
              <a:rPr lang="en-US" sz="4000" b="1" dirty="0" err="1" smtClean="0">
                <a:solidFill>
                  <a:srgbClr val="E95166"/>
                </a:solidFill>
              </a:rPr>
              <a:t>Cognitiva</a:t>
            </a:r>
            <a:endParaRPr lang="en-US" sz="4000" b="1" dirty="0">
              <a:solidFill>
                <a:srgbClr val="E951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0186" y="6412669"/>
            <a:ext cx="9154355" cy="461665"/>
          </a:xfrm>
          <a:prstGeom prst="rect">
            <a:avLst/>
          </a:prstGeom>
          <a:solidFill>
            <a:srgbClr val="1047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Evento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gerador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mr-IN" sz="2400" b="1" dirty="0" smtClean="0">
                <a:solidFill>
                  <a:schemeClr val="bg1"/>
                </a:solidFill>
              </a:rPr>
              <a:t>–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Exploração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mr-IN" sz="2400" b="1" dirty="0" smtClean="0">
                <a:solidFill>
                  <a:schemeClr val="bg1"/>
                </a:solidFill>
              </a:rPr>
              <a:t>–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Integração</a:t>
            </a:r>
            <a:r>
              <a:rPr lang="en-US" sz="2400" b="1" dirty="0" smtClean="0">
                <a:solidFill>
                  <a:schemeClr val="bg1"/>
                </a:solidFill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</a:rPr>
              <a:t>Resolução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5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0"/>
            <a:ext cx="75009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5"/>
          <p:cNvSpPr txBox="1">
            <a:spLocks noChangeArrowheads="1"/>
          </p:cNvSpPr>
          <p:nvPr/>
        </p:nvSpPr>
        <p:spPr bwMode="auto">
          <a:xfrm rot="-5400000">
            <a:off x="-2618581" y="2643981"/>
            <a:ext cx="6858000" cy="157003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8000" b="1">
                <a:solidFill>
                  <a:srgbClr val="558ED5"/>
                </a:solidFill>
              </a:rPr>
              <a:t>INTERAÇÃO</a:t>
            </a:r>
            <a:r>
              <a:rPr lang="en-US" sz="9600"/>
              <a:t> </a:t>
            </a: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600200" y="6019800"/>
            <a:ext cx="754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558ED5"/>
                </a:solidFill>
              </a:rPr>
              <a:t>DEVOLUTIVAS - DIÁLOGOS</a:t>
            </a:r>
          </a:p>
        </p:txBody>
      </p:sp>
    </p:spTree>
    <p:extLst>
      <p:ext uri="{BB962C8B-B14F-4D97-AF65-F5344CB8AC3E}">
        <p14:creationId xmlns:p14="http://schemas.microsoft.com/office/powerpoint/2010/main" val="108766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7026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905000" y="3208338"/>
            <a:ext cx="6096000" cy="954087"/>
          </a:xfrm>
          <a:prstGeom prst="rect">
            <a:avLst/>
          </a:prstGeom>
          <a:solidFill>
            <a:srgbClr val="D0D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2800" b="1"/>
              <a:t>TUTOR </a:t>
            </a:r>
            <a:r>
              <a:rPr lang="mr-IN" sz="2800" b="1"/>
              <a:t>–</a:t>
            </a:r>
            <a:r>
              <a:rPr lang="en-US" sz="2800" b="1"/>
              <a:t> POTENCIALIZA AS SITUAÇÕES DE APRENDIZAGEM </a:t>
            </a:r>
          </a:p>
        </p:txBody>
      </p:sp>
    </p:spTree>
    <p:extLst>
      <p:ext uri="{BB962C8B-B14F-4D97-AF65-F5344CB8AC3E}">
        <p14:creationId xmlns:p14="http://schemas.microsoft.com/office/powerpoint/2010/main" val="165567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5334000" y="0"/>
            <a:ext cx="3810000" cy="68580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 charset="0"/>
              <a:buNone/>
              <a:defRPr/>
            </a:pPr>
            <a:r>
              <a:rPr lang="pt-BR" dirty="0" smtClean="0">
                <a:solidFill>
                  <a:srgbClr val="000000"/>
                </a:solidFill>
                <a:latin typeface="Franklin Gothic Book" charset="0"/>
                <a:ea typeface="+mn-ea"/>
                <a:cs typeface="+mn-cs"/>
              </a:rPr>
              <a:t>Desejamos sucesso a todos e a cada um diante dos desafios e das inúmeras descobertas!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2" charset="0"/>
              <a:buNone/>
              <a:defRPr/>
            </a:pPr>
            <a:r>
              <a:rPr lang="pt-BR" dirty="0" smtClean="0">
                <a:solidFill>
                  <a:srgbClr val="000000"/>
                </a:solidFill>
                <a:latin typeface="Franklin Gothic Book" charset="0"/>
                <a:ea typeface="+mn-ea"/>
                <a:cs typeface="+mn-cs"/>
              </a:rPr>
              <a:t>Um abraço</a:t>
            </a:r>
          </a:p>
          <a:p>
            <a:pPr marL="0" indent="0" eaLnBrk="1" fontAlgn="auto" hangingPunct="1">
              <a:spcAft>
                <a:spcPts val="0"/>
              </a:spcAft>
              <a:buFont typeface="Wingdings 2" charset="0"/>
              <a:buNone/>
              <a:defRPr/>
            </a:pPr>
            <a:r>
              <a:rPr lang="pt-BR" dirty="0" smtClean="0">
                <a:solidFill>
                  <a:srgbClr val="000000"/>
                </a:solidFill>
                <a:latin typeface="Franklin Gothic Book" charset="0"/>
                <a:ea typeface="+mn-ea"/>
                <a:cs typeface="+mn-cs"/>
              </a:rPr>
              <a:t>Rita Maria</a:t>
            </a:r>
          </a:p>
          <a:p>
            <a:pPr marL="0" indent="0" eaLnBrk="1" fontAlgn="auto" hangingPunct="1">
              <a:spcAft>
                <a:spcPts val="0"/>
              </a:spcAft>
              <a:buFont typeface="Wingdings 2" charset="0"/>
              <a:buNone/>
              <a:defRPr/>
            </a:pPr>
            <a:r>
              <a:rPr lang="pt-BR" dirty="0" err="1" smtClean="0">
                <a:solidFill>
                  <a:srgbClr val="000000"/>
                </a:solidFill>
                <a:latin typeface="Franklin Gothic Book" charset="0"/>
                <a:ea typeface="+mn-ea"/>
                <a:cs typeface="+mn-cs"/>
              </a:rPr>
              <a:t>rtarcia@uol.com.br</a:t>
            </a:r>
            <a:endParaRPr lang="pt-BR" dirty="0" smtClean="0">
              <a:solidFill>
                <a:srgbClr val="000000"/>
              </a:solidFill>
              <a:latin typeface="Franklin Gothic Book" charset="0"/>
              <a:ea typeface="+mn-ea"/>
              <a:cs typeface="+mn-cs"/>
            </a:endParaRPr>
          </a:p>
        </p:txBody>
      </p:sp>
      <p:pic>
        <p:nvPicPr>
          <p:cNvPr id="337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 rot="16200000">
            <a:off x="1487714" y="3099190"/>
            <a:ext cx="6858000" cy="646331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3600" dirty="0" err="1" smtClean="0">
                <a:solidFill>
                  <a:schemeClr val="bg1"/>
                </a:solidFill>
              </a:rPr>
              <a:t>Agradecemos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sua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atenção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1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7" y="1"/>
            <a:ext cx="91234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54" y="34323"/>
            <a:ext cx="36902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804000"/>
                </a:solidFill>
              </a:rPr>
              <a:t>Desenhos</a:t>
            </a:r>
            <a:r>
              <a:rPr lang="en-US" sz="3200" i="1" dirty="0" smtClean="0">
                <a:solidFill>
                  <a:srgbClr val="804000"/>
                </a:solidFill>
              </a:rPr>
              <a:t> </a:t>
            </a:r>
            <a:r>
              <a:rPr lang="en-US" sz="3200" i="1" dirty="0" err="1" smtClean="0">
                <a:solidFill>
                  <a:srgbClr val="804000"/>
                </a:solidFill>
              </a:rPr>
              <a:t>Pedagógicos</a:t>
            </a:r>
            <a:r>
              <a:rPr lang="en-US" sz="3200" i="1" dirty="0" smtClean="0">
                <a:solidFill>
                  <a:srgbClr val="804000"/>
                </a:solidFill>
              </a:rPr>
              <a:t> </a:t>
            </a:r>
            <a:r>
              <a:rPr lang="en-US" sz="3200" i="1" dirty="0" err="1" smtClean="0">
                <a:solidFill>
                  <a:srgbClr val="804000"/>
                </a:solidFill>
              </a:rPr>
              <a:t>orientados</a:t>
            </a:r>
            <a:r>
              <a:rPr lang="en-US" sz="3200" i="1" dirty="0" smtClean="0">
                <a:solidFill>
                  <a:srgbClr val="804000"/>
                </a:solidFill>
              </a:rPr>
              <a:t> </a:t>
            </a:r>
            <a:r>
              <a:rPr lang="en-US" sz="3200" i="1" dirty="0" err="1" smtClean="0">
                <a:solidFill>
                  <a:srgbClr val="804000"/>
                </a:solidFill>
              </a:rPr>
              <a:t>pelos</a:t>
            </a:r>
            <a:r>
              <a:rPr lang="en-US" sz="3200" i="1" dirty="0" smtClean="0">
                <a:solidFill>
                  <a:srgbClr val="804000"/>
                </a:solidFill>
              </a:rPr>
              <a:t> </a:t>
            </a:r>
            <a:r>
              <a:rPr lang="en-US" sz="3200" i="1" dirty="0" err="1" smtClean="0">
                <a:solidFill>
                  <a:srgbClr val="804000"/>
                </a:solidFill>
              </a:rPr>
              <a:t>objetivos</a:t>
            </a:r>
            <a:r>
              <a:rPr lang="en-US" sz="3200" i="1" dirty="0" smtClean="0">
                <a:solidFill>
                  <a:srgbClr val="804000"/>
                </a:solidFill>
              </a:rPr>
              <a:t> </a:t>
            </a:r>
            <a:r>
              <a:rPr lang="en-US" sz="3200" i="1" dirty="0" err="1" smtClean="0">
                <a:solidFill>
                  <a:srgbClr val="804000"/>
                </a:solidFill>
              </a:rPr>
              <a:t>educacionais</a:t>
            </a:r>
            <a:r>
              <a:rPr lang="en-US" sz="3200" i="1" dirty="0" smtClean="0">
                <a:solidFill>
                  <a:srgbClr val="804000"/>
                </a:solidFill>
              </a:rPr>
              <a:t> </a:t>
            </a:r>
            <a:r>
              <a:rPr lang="mr-IN" sz="3200" i="1" dirty="0" smtClean="0">
                <a:solidFill>
                  <a:srgbClr val="804000"/>
                </a:solidFill>
              </a:rPr>
              <a:t>–</a:t>
            </a:r>
            <a:r>
              <a:rPr lang="en-US" sz="3200" i="1" dirty="0" smtClean="0">
                <a:solidFill>
                  <a:srgbClr val="804000"/>
                </a:solidFill>
              </a:rPr>
              <a:t> </a:t>
            </a:r>
            <a:r>
              <a:rPr lang="en-US" sz="3200" i="1" dirty="0" err="1" smtClean="0">
                <a:solidFill>
                  <a:srgbClr val="804000"/>
                </a:solidFill>
              </a:rPr>
              <a:t>pelas</a:t>
            </a:r>
            <a:r>
              <a:rPr lang="en-US" sz="3200" i="1" dirty="0" smtClean="0">
                <a:solidFill>
                  <a:srgbClr val="804000"/>
                </a:solidFill>
              </a:rPr>
              <a:t> </a:t>
            </a:r>
            <a:r>
              <a:rPr lang="en-US" sz="3200" i="1" dirty="0" err="1" smtClean="0">
                <a:solidFill>
                  <a:srgbClr val="804000"/>
                </a:solidFill>
              </a:rPr>
              <a:t>competências</a:t>
            </a:r>
            <a:r>
              <a:rPr lang="en-US" sz="3200" i="1" dirty="0" smtClean="0">
                <a:solidFill>
                  <a:srgbClr val="804000"/>
                </a:solidFill>
              </a:rPr>
              <a:t> </a:t>
            </a:r>
            <a:r>
              <a:rPr lang="en-US" sz="3200" i="1" dirty="0" err="1" smtClean="0">
                <a:solidFill>
                  <a:srgbClr val="804000"/>
                </a:solidFill>
              </a:rPr>
              <a:t>profissionais</a:t>
            </a:r>
            <a:r>
              <a:rPr lang="en-US" sz="3200" i="1" dirty="0" smtClean="0">
                <a:solidFill>
                  <a:srgbClr val="804000"/>
                </a:solidFill>
              </a:rPr>
              <a:t> </a:t>
            </a:r>
            <a:endParaRPr lang="en-US" sz="3200" i="1" dirty="0">
              <a:solidFill>
                <a:srgbClr val="804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7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" y="17161"/>
            <a:ext cx="9128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315" y="3006086"/>
            <a:ext cx="94436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TECNOLOGIA </a:t>
            </a:r>
            <a:r>
              <a:rPr lang="en-US" sz="3200" b="1" dirty="0" err="1" smtClean="0">
                <a:solidFill>
                  <a:schemeClr val="bg1"/>
                </a:solidFill>
              </a:rPr>
              <a:t>É</a:t>
            </a:r>
            <a:r>
              <a:rPr lang="en-US" sz="3200" b="1" dirty="0" smtClean="0">
                <a:solidFill>
                  <a:schemeClr val="bg1"/>
                </a:solidFill>
              </a:rPr>
              <a:t> MEIO PARA AÇÃO EDUCATIVA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49602"/>
            <a:ext cx="9138237" cy="523220"/>
          </a:xfrm>
          <a:prstGeom prst="rect">
            <a:avLst/>
          </a:prstGeom>
          <a:solidFill>
            <a:srgbClr val="0E45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INTENCIONALIDADE PEDAGÓGICA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2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3175000"/>
            <a:ext cx="5535612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47736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41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7"/>
          <p:cNvSpPr txBox="1">
            <a:spLocks noChangeArrowheads="1"/>
          </p:cNvSpPr>
          <p:nvPr/>
        </p:nvSpPr>
        <p:spPr bwMode="auto">
          <a:xfrm rot="-2515805">
            <a:off x="-290513" y="2860745"/>
            <a:ext cx="8610601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pt-BR" sz="4000" b="1" dirty="0" smtClean="0">
                <a:solidFill>
                  <a:srgbClr val="000000"/>
                </a:solidFill>
                <a:latin typeface="Calibri" charset="0"/>
              </a:rPr>
              <a:t>Desafios </a:t>
            </a:r>
            <a:r>
              <a:rPr lang="mr-IN" sz="4000" b="1" dirty="0" smtClean="0">
                <a:solidFill>
                  <a:srgbClr val="000000"/>
                </a:solidFill>
                <a:latin typeface="Calibri" charset="0"/>
              </a:rPr>
              <a:t>–</a:t>
            </a:r>
            <a:r>
              <a:rPr lang="pt-BR" sz="4000" b="1" dirty="0" smtClean="0">
                <a:solidFill>
                  <a:srgbClr val="000000"/>
                </a:solidFill>
                <a:latin typeface="Calibri" charset="0"/>
              </a:rPr>
              <a:t> Formação Pedagógica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-7003" y="6574121"/>
            <a:ext cx="4411662" cy="369332"/>
          </a:xfrm>
          <a:prstGeom prst="rect">
            <a:avLst/>
          </a:prstGeom>
          <a:solidFill>
            <a:srgbClr val="10479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7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765" y="0"/>
            <a:ext cx="4766235" cy="3177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36" y="3636208"/>
            <a:ext cx="5228884" cy="3221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465" y="3636208"/>
            <a:ext cx="5504535" cy="3206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61959"/>
            <a:ext cx="4468347" cy="3177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8435" y="2943658"/>
            <a:ext cx="9152436" cy="954107"/>
          </a:xfrm>
          <a:prstGeom prst="rect">
            <a:avLst/>
          </a:prstGeom>
          <a:solidFill>
            <a:srgbClr val="848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Na </a:t>
            </a:r>
            <a:r>
              <a:rPr lang="en-US" sz="2800" b="1" dirty="0" err="1"/>
              <a:t>área</a:t>
            </a:r>
            <a:r>
              <a:rPr lang="en-US" sz="2800" b="1" dirty="0"/>
              <a:t> da </a:t>
            </a:r>
            <a:r>
              <a:rPr lang="en-US" sz="2800" b="1" dirty="0" err="1"/>
              <a:t>Saúde</a:t>
            </a:r>
            <a:r>
              <a:rPr lang="en-US" sz="2800" b="1" dirty="0"/>
              <a:t>, </a:t>
            </a:r>
            <a:r>
              <a:rPr lang="en-US" sz="2800" b="1" dirty="0" err="1"/>
              <a:t>nem</a:t>
            </a:r>
            <a:r>
              <a:rPr lang="en-US" sz="2800" b="1" dirty="0"/>
              <a:t> </a:t>
            </a:r>
            <a:r>
              <a:rPr lang="en-US" sz="2800" b="1" dirty="0" err="1"/>
              <a:t>sempre</a:t>
            </a:r>
            <a:r>
              <a:rPr lang="en-US" sz="2800" b="1" dirty="0"/>
              <a:t> tutor </a:t>
            </a:r>
            <a:r>
              <a:rPr lang="en-US" sz="2800" b="1" dirty="0" err="1"/>
              <a:t>é</a:t>
            </a:r>
            <a:r>
              <a:rPr lang="en-US" sz="2800" b="1" dirty="0"/>
              <a:t> professor</a:t>
            </a:r>
            <a:r>
              <a:rPr lang="en-US" sz="2800" b="1" dirty="0" smtClean="0"/>
              <a:t>!</a:t>
            </a:r>
          </a:p>
          <a:p>
            <a:pPr algn="ctr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7406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65200"/>
            <a:ext cx="92202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76200" y="130175"/>
            <a:ext cx="6019800" cy="70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4000" b="1"/>
              <a:t>PRÁTICAS DE TUTORIA 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7391400" y="304800"/>
            <a:ext cx="1593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pt-BR" sz="1800" i="1"/>
              <a:t>(Aretio, 2002</a:t>
            </a:r>
            <a:r>
              <a:rPr lang="pt-BR" sz="1800"/>
              <a:t>) </a:t>
            </a:r>
          </a:p>
          <a:p>
            <a:pPr eaLnBrk="1" hangingPunct="1"/>
            <a:endParaRPr lang="en-US" sz="1800"/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2286000" y="11430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FFFF"/>
                </a:solidFill>
              </a:rPr>
              <a:t>PERFIL </a:t>
            </a: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0" y="4495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FFFF"/>
                </a:solidFill>
              </a:rPr>
              <a:t>PLANEJAMENTO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5410200" y="1981200"/>
            <a:ext cx="2662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FFFF"/>
                </a:solidFill>
              </a:rPr>
              <a:t>MOTIVAÇÃO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0" y="6350000"/>
            <a:ext cx="5211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FFFF"/>
                </a:solidFill>
              </a:rPr>
              <a:t>OBJETIVOS  EDUCACIONAIS </a:t>
            </a:r>
          </a:p>
        </p:txBody>
      </p:sp>
    </p:spTree>
    <p:extLst>
      <p:ext uri="{BB962C8B-B14F-4D97-AF65-F5344CB8AC3E}">
        <p14:creationId xmlns:p14="http://schemas.microsoft.com/office/powerpoint/2010/main" val="275288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4"/>
          <p:cNvSpPr txBox="1">
            <a:spLocks noChangeArrowheads="1"/>
          </p:cNvSpPr>
          <p:nvPr/>
        </p:nvSpPr>
        <p:spPr bwMode="auto">
          <a:xfrm>
            <a:off x="0" y="4549775"/>
            <a:ext cx="9220200" cy="129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5400" b="1"/>
              <a:t>Comunidades de Inquirição</a:t>
            </a:r>
          </a:p>
          <a:p>
            <a:pPr eaLnBrk="1" hangingPunct="1"/>
            <a:endParaRPr lang="en-US">
              <a:solidFill>
                <a:schemeClr val="bg1"/>
              </a:solidFill>
            </a:endParaRPr>
          </a:p>
        </p:txBody>
      </p:sp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5395913" y="6488113"/>
            <a:ext cx="3748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pt-BR" sz="1800" i="1"/>
              <a:t>Garrison, Anderson e Archer, 2000</a:t>
            </a:r>
            <a:endParaRPr lang="pt-BR" sz="1800"/>
          </a:p>
        </p:txBody>
      </p:sp>
      <p:pic>
        <p:nvPicPr>
          <p:cNvPr id="2457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4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76200" y="5638800"/>
            <a:ext cx="9012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i="1"/>
              <a:t>Presença de Ensino </a:t>
            </a:r>
            <a:r>
              <a:rPr lang="mr-IN" b="1" i="1"/>
              <a:t>–</a:t>
            </a:r>
            <a:r>
              <a:rPr lang="en-US" b="1" i="1"/>
              <a:t> Presença Social </a:t>
            </a:r>
            <a:r>
              <a:rPr lang="mr-IN" b="1" i="1"/>
              <a:t>–</a:t>
            </a:r>
            <a:r>
              <a:rPr lang="en-US" b="1" i="1"/>
              <a:t> Presença Cognitiva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528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" y="0"/>
            <a:ext cx="9078865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420" y="1000108"/>
            <a:ext cx="66198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95420" y="6484473"/>
            <a:ext cx="47308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D. Randy Garrison, J. B. </a:t>
            </a:r>
            <a:r>
              <a:rPr lang="en-US" dirty="0" err="1" smtClean="0"/>
              <a:t>Arbaugh</a:t>
            </a:r>
            <a:r>
              <a:rPr lang="en-US" dirty="0" smtClean="0"/>
              <a:t> (2000)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4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-17463"/>
            <a:ext cx="93456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8465" y="1921129"/>
            <a:ext cx="6319312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PRESENÇA DE ENSINO</a:t>
            </a: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6599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735</Words>
  <Application>Microsoft Macintosh PowerPoint</Application>
  <PresentationFormat>On-screen Show (4:3)</PresentationFormat>
  <Paragraphs>70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Formação de Tutores e Práticas de Tutoria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Formação de tutores da UNA-SUS: dimensão teórico-prática”. </dc:title>
  <dc:creator>Microsoft Office User</dc:creator>
  <cp:lastModifiedBy>Microsoft Office User</cp:lastModifiedBy>
  <cp:revision>24</cp:revision>
  <dcterms:created xsi:type="dcterms:W3CDTF">2017-08-22T10:57:57Z</dcterms:created>
  <dcterms:modified xsi:type="dcterms:W3CDTF">2017-09-18T18:10:20Z</dcterms:modified>
</cp:coreProperties>
</file>