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62" r:id="rId3"/>
    <p:sldId id="256" r:id="rId4"/>
    <p:sldId id="263" r:id="rId5"/>
    <p:sldId id="264" r:id="rId6"/>
    <p:sldId id="272" r:id="rId7"/>
    <p:sldId id="274" r:id="rId8"/>
    <p:sldId id="275" r:id="rId9"/>
    <p:sldId id="276" r:id="rId10"/>
    <p:sldId id="267" r:id="rId11"/>
    <p:sldId id="268" r:id="rId12"/>
    <p:sldId id="269" r:id="rId13"/>
    <p:sldId id="277" r:id="rId14"/>
    <p:sldId id="278" r:id="rId15"/>
    <p:sldId id="265" r:id="rId16"/>
    <p:sldId id="279" r:id="rId17"/>
    <p:sldId id="28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6B9E2-30FD-468A-B396-5BEDAAEF343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26690-E0D4-4C45-9F4D-98C0BC7DB7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05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6690-E0D4-4C45-9F4D-98C0BC7DB72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08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25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955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4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08520" y="2924944"/>
            <a:ext cx="925252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accent1"/>
                </a:solidFill>
                <a:latin typeface="Bernard MT Condensed" panose="02050806060905020404" pitchFamily="18" charset="0"/>
              </a:rPr>
              <a:t>BIMODALIDADE DE ENSINO E CONVERGÊNCIA EDUCACIONAL</a:t>
            </a:r>
            <a:endParaRPr lang="pt-BR" sz="4800" dirty="0">
              <a:solidFill>
                <a:schemeClr val="accent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5119" t="12288" r="21251"/>
          <a:stretch/>
        </p:blipFill>
        <p:spPr>
          <a:xfrm>
            <a:off x="580570" y="1741714"/>
            <a:ext cx="8138117" cy="4470400"/>
          </a:xfrm>
          <a:prstGeom prst="rect">
            <a:avLst/>
          </a:prstGeom>
        </p:spPr>
      </p:pic>
      <p:sp>
        <p:nvSpPr>
          <p:cNvPr id="4" name="Shape 124"/>
          <p:cNvSpPr txBox="1">
            <a:spLocks/>
          </p:cNvSpPr>
          <p:nvPr/>
        </p:nvSpPr>
        <p:spPr>
          <a:xfrm>
            <a:off x="208256" y="712514"/>
            <a:ext cx="8882743" cy="102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/>
                <a:ea typeface="Permanent Marker"/>
                <a:cs typeface="Permanent Marker"/>
                <a:sym typeface="Permanent Marker"/>
              </a:rPr>
              <a:t>MOODLE STATISTICS </a:t>
            </a:r>
            <a:endParaRPr lang="e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29272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" y="725715"/>
            <a:ext cx="9030775" cy="550091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879772" y="1625601"/>
            <a:ext cx="1843314" cy="29173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 rot="5400000">
            <a:off x="2017486" y="3243947"/>
            <a:ext cx="319313" cy="29173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2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5" y="348343"/>
            <a:ext cx="9144000" cy="5574631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112000" y="1320800"/>
            <a:ext cx="1843314" cy="29173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 rot="5400000">
            <a:off x="2040954" y="2418325"/>
            <a:ext cx="938242" cy="40948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9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4" name="Shape 124"/>
          <p:cNvSpPr txBox="1">
            <a:spLocks/>
          </p:cNvSpPr>
          <p:nvPr/>
        </p:nvSpPr>
        <p:spPr>
          <a:xfrm>
            <a:off x="152265" y="1704207"/>
            <a:ext cx="8882743" cy="102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4400" u="sng" dirty="0">
                <a:solidFill>
                  <a:srgbClr val="00B0F0"/>
                </a:solidFill>
                <a:latin typeface="Bernard MT Condensed" panose="02050806060905020404" pitchFamily="18" charset="0"/>
              </a:rPr>
              <a:t>EXPECTATIVAS DA NOVA </a:t>
            </a:r>
            <a:r>
              <a:rPr lang="pt-BR" sz="4400" u="sng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GERAÇÃO</a:t>
            </a:r>
            <a:r>
              <a:rPr lang="pt-BR" sz="44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:</a:t>
            </a:r>
            <a:endParaRPr lang="en" sz="4400" dirty="0">
              <a:solidFill>
                <a:srgbClr val="00B0F0"/>
              </a:solidFill>
              <a:latin typeface="Rockwell Extra Bold" panose="02060903040505020403" pitchFamily="18" charset="0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" name="Espaço Reservado para Texto 1"/>
          <p:cNvSpPr>
            <a:spLocks noGrp="1"/>
          </p:cNvSpPr>
          <p:nvPr>
            <p:ph type="ctrTitle"/>
          </p:nvPr>
        </p:nvSpPr>
        <p:spPr>
          <a:xfrm>
            <a:off x="152265" y="3140968"/>
            <a:ext cx="8839199" cy="2608063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“Aprendizagem </a:t>
            </a: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em </a:t>
            </a: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uma sociedade digital: </a:t>
            </a: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/>
            </a:r>
            <a:b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</a:b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as </a:t>
            </a:r>
            <a:r>
              <a:rPr lang="pt-BR" sz="3600" dirty="0">
                <a:solidFill>
                  <a:srgbClr val="00B050"/>
                </a:solidFill>
                <a:latin typeface="Bernard MT Condensed" panose="02050806060905020404" pitchFamily="18" charset="0"/>
              </a:rPr>
              <a:t>instituições de </a:t>
            </a: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educação do </a:t>
            </a:r>
            <a:r>
              <a:rPr lang="pt-BR" sz="3600" dirty="0">
                <a:solidFill>
                  <a:srgbClr val="00B050"/>
                </a:solidFill>
                <a:latin typeface="Bernard MT Condensed" panose="02050806060905020404" pitchFamily="18" charset="0"/>
              </a:rPr>
              <a:t>século XXI continuam longe de responder a essa expectativa</a:t>
            </a: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.”</a:t>
            </a: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/>
            </a:r>
            <a:b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</a:b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 </a:t>
            </a:r>
            <a:r>
              <a:rPr lang="pt-BR" sz="3600" dirty="0" err="1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Belloni</a:t>
            </a: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 </a:t>
            </a:r>
            <a:r>
              <a:rPr lang="pt-BR" sz="3600" dirty="0">
                <a:solidFill>
                  <a:srgbClr val="00B050"/>
                </a:solidFill>
                <a:latin typeface="Bernard MT Condensed" panose="02050806060905020404" pitchFamily="18" charset="0"/>
              </a:rPr>
              <a:t>(2009 p. 10) </a:t>
            </a:r>
            <a: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/>
            </a:r>
            <a:br>
              <a:rPr lang="pt-BR" sz="36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</a:br>
            <a:endParaRPr lang="pt-BR" sz="3600" dirty="0">
              <a:solidFill>
                <a:srgbClr val="00B05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35896" y="1556792"/>
            <a:ext cx="5328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Salas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 aula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Teoria e Prática</a:t>
            </a:r>
          </a:p>
          <a:p>
            <a:pPr marL="342900" indent="-342900">
              <a:buAutoNum type="arabi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Aprendizado  Personalizado</a:t>
            </a:r>
          </a:p>
          <a:p>
            <a:pPr marL="342900" indent="-342900">
              <a:buAutoNum type="arabi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Livre Escolha: </a:t>
            </a:r>
            <a:r>
              <a:rPr lang="pt-B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Matérias, dispositivos, técnicas etc.</a:t>
            </a:r>
          </a:p>
          <a:p>
            <a:pPr marL="342900" indent="-342900">
              <a:buAutoNum type="arabi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Aplicabilidade Prática: </a:t>
            </a:r>
            <a:r>
              <a:rPr lang="pt-B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projetos e mais projetos</a:t>
            </a:r>
          </a:p>
          <a:p>
            <a:pPr marL="342900" indent="-342900">
              <a:buAutoNum type="arabi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&gt; QI </a:t>
            </a:r>
            <a:r>
              <a:rPr lang="pt-B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Tarefas humanas X operação técnica</a:t>
            </a:r>
          </a:p>
          <a:p>
            <a:pPr marL="342900" indent="-342900">
              <a:buAutoNum type="arabicPeriod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Sistema de avaliação: </a:t>
            </a:r>
            <a:r>
              <a:rPr lang="pt-B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projetos de novo!!!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3312368" cy="51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7884"/>
            <a:ext cx="11445059" cy="68301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3156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Rockwell Extra Bold" panose="02060903040505020403" pitchFamily="18" charset="0"/>
              </a:rPr>
              <a:t>O que provavelmente </a:t>
            </a:r>
            <a:r>
              <a:rPr lang="pt-BR" sz="2400" dirty="0" smtClean="0">
                <a:latin typeface="Rockwell Extra Bold" panose="02060903040505020403" pitchFamily="18" charset="0"/>
              </a:rPr>
              <a:t>será </a:t>
            </a:r>
            <a:r>
              <a:rPr lang="pt-BR" sz="2400" dirty="0">
                <a:latin typeface="Rockwell Extra Bold" panose="02060903040505020403" pitchFamily="18" charset="0"/>
              </a:rPr>
              <a:t>predominante e um modelo de </a:t>
            </a:r>
            <a:r>
              <a:rPr lang="pt-BR" sz="2400" dirty="0" smtClean="0">
                <a:latin typeface="Rockwell Extra Bold" panose="02060903040505020403" pitchFamily="18" charset="0"/>
              </a:rPr>
              <a:t>educação híbrido </a:t>
            </a:r>
            <a:r>
              <a:rPr lang="pt-BR" sz="2400" dirty="0">
                <a:latin typeface="Rockwell Extra Bold" panose="02060903040505020403" pitchFamily="18" charset="0"/>
              </a:rPr>
              <a:t>e flexível, onde existirá sempre uma parte mediada por tecnologia, com maior ou menor componente de </a:t>
            </a:r>
            <a:r>
              <a:rPr lang="pt-BR" sz="2400" dirty="0" err="1">
                <a:latin typeface="Rockwell Extra Bold" panose="02060903040505020403" pitchFamily="18" charset="0"/>
              </a:rPr>
              <a:t>presencialidade</a:t>
            </a:r>
            <a:r>
              <a:rPr lang="pt-BR" sz="2400" dirty="0">
                <a:latin typeface="Rockwell Extra Bold" panose="02060903040505020403" pitchFamily="18" charset="0"/>
              </a:rPr>
              <a:t>, de acordo com o produto e o perfil de </a:t>
            </a:r>
            <a:r>
              <a:rPr lang="pt-BR" sz="2400" dirty="0" smtClean="0">
                <a:latin typeface="Rockwell Extra Bold" panose="02060903040505020403" pitchFamily="18" charset="0"/>
              </a:rPr>
              <a:t>público. </a:t>
            </a:r>
            <a:r>
              <a:rPr lang="pt-BR" dirty="0" err="1" smtClean="0">
                <a:latin typeface="Rockwell Extra Bold" panose="02060903040505020403" pitchFamily="18" charset="0"/>
              </a:rPr>
              <a:t>Ryon</a:t>
            </a:r>
            <a:r>
              <a:rPr lang="pt-BR" dirty="0" smtClean="0">
                <a:latin typeface="Rockwell Extra Bold" panose="02060903040505020403" pitchFamily="18" charset="0"/>
              </a:rPr>
              <a:t> </a:t>
            </a:r>
            <a:r>
              <a:rPr lang="pt-BR" dirty="0">
                <a:latin typeface="Rockwell Extra Bold" panose="02060903040505020403" pitchFamily="18" charset="0"/>
              </a:rPr>
              <a:t>Braga </a:t>
            </a:r>
          </a:p>
        </p:txBody>
      </p:sp>
    </p:spTree>
    <p:extLst>
      <p:ext uri="{BB962C8B-B14F-4D97-AF65-F5344CB8AC3E}">
        <p14:creationId xmlns:p14="http://schemas.microsoft.com/office/powerpoint/2010/main" val="31836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51520" y="1484784"/>
            <a:ext cx="8640960" cy="559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Algumas particularidades em relação as  comissões de avaliação recebidas em  Polos de Apoio Presencial, na ocasião do Recredenciamento da </a:t>
            </a:r>
            <a:r>
              <a:rPr lang="pt-BR" sz="2800" dirty="0" err="1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</a:t>
            </a:r>
            <a:r>
              <a:rPr lang="pt-BR" sz="28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2400" dirty="0"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tensão das comissões de avaliação permanecia alta e somente diminuía consideravelmente após a conversa com os alunos.</a:t>
            </a:r>
            <a:endParaRPr lang="pt-BR" sz="2000" dirty="0"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preocupações em relação a educação variava de acordo com a atuação profissional dos integrantes da comissão:</a:t>
            </a:r>
            <a:endParaRPr lang="pt-BR" sz="2000" dirty="0"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Comissões formadas por professores que conheciam, porém não atuavam diretamente com </a:t>
            </a:r>
            <a:r>
              <a:rPr lang="pt-BR" sz="2400" dirty="0" err="1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</a:t>
            </a:r>
            <a:r>
              <a:rPr lang="pt-BR" sz="24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51520" y="1988840"/>
            <a:ext cx="8640960" cy="434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preocupações eram mais voltadas para as atividades presenciais e que envolviam mais a atuação do tutor. Ex. apresentação de portfolio.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0000"/>
              </a:solidFill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Comissões formadas por professores que atuavam na </a:t>
            </a:r>
            <a:r>
              <a:rPr lang="pt-BR" sz="2400" dirty="0" err="1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</a:t>
            </a:r>
            <a:r>
              <a:rPr lang="pt-BR" sz="24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comissões mistas formadas com profissionais que atuam no presencial e profissionais da </a:t>
            </a:r>
            <a:r>
              <a:rPr lang="pt-BR" sz="2400" dirty="0" err="1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</a:t>
            </a:r>
            <a:r>
              <a:rPr lang="pt-BR" sz="2400" dirty="0">
                <a:solidFill>
                  <a:srgbClr val="00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demonstravam  preocupação tanto nas atividades desenvolvidas pelos tutores, quanto nos conteúdo disponibilizados no ambiente virtual.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343586"/>
            <a:ext cx="8640960" cy="4752528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A EAD vem </a:t>
            </a:r>
            <a:r>
              <a:rPr lang="pt-BR" sz="3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acelerando</a:t>
            </a:r>
            <a:r>
              <a:rPr lang="pt-BR" sz="28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 uma </a:t>
            </a:r>
            <a:r>
              <a:rPr lang="pt-BR" sz="3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mudança paradigmática </a:t>
            </a:r>
            <a:r>
              <a:rPr lang="pt-BR" sz="28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na educação, especialmente devido as </a:t>
            </a:r>
            <a:r>
              <a:rPr lang="pt-BR" sz="3600" dirty="0" err="1">
                <a:solidFill>
                  <a:schemeClr val="accent1"/>
                </a:solidFill>
                <a:latin typeface="Bernard MT Condensed" panose="02050806060905020404" pitchFamily="18" charset="0"/>
              </a:rPr>
              <a:t>TIC´s</a:t>
            </a:r>
            <a:r>
              <a:rPr lang="pt-BR" sz="3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 e ao descolamento dos modelos presenciais</a:t>
            </a:r>
            <a:r>
              <a:rPr lang="pt-BR" sz="28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. A sociedade revisa seus conceitos de tempo e espaço, emergindo assim um novo paradigma carregado de </a:t>
            </a:r>
            <a:r>
              <a:rPr lang="pt-BR" sz="40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um novo sistema de referências </a:t>
            </a:r>
            <a:r>
              <a:rPr lang="pt-BR" sz="28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na forma como as pessoas se relacionam, educam e aprendem, apontando cada vez mais a necessidade de construir pilares teóricos que levem em conta essas </a:t>
            </a:r>
            <a:r>
              <a:rPr lang="pt-BR" sz="3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novas tendências </a:t>
            </a:r>
            <a:r>
              <a:rPr lang="pt-BR" sz="28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e contemplem aspectos metodológicos, epistemológicos e ontológicos </a:t>
            </a:r>
            <a:r>
              <a:rPr lang="pt-BR" sz="24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(BEHAR, 2009).</a:t>
            </a:r>
          </a:p>
          <a:p>
            <a:endParaRPr lang="pt-BR" sz="2800" dirty="0">
              <a:solidFill>
                <a:schemeClr val="accent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44" y="0"/>
            <a:ext cx="9144000" cy="1346318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7504" y="137520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Bernard MT Condensed" panose="02050806060905020404" pitchFamily="18" charset="0"/>
              </a:rPr>
              <a:t>IES PSC </a:t>
            </a:r>
            <a:r>
              <a:rPr lang="pt-BR" sz="2800" dirty="0" smtClean="0">
                <a:latin typeface="Bernard MT Condensed" panose="02050806060905020404" pitchFamily="18" charset="0"/>
              </a:rPr>
              <a:t>(2377) </a:t>
            </a:r>
            <a:r>
              <a:rPr lang="pt-BR" dirty="0" smtClean="0">
                <a:latin typeface="Bernard MT Condensed" panose="02050806060905020404" pitchFamily="18" charset="0"/>
              </a:rPr>
              <a:t>E EAD </a:t>
            </a:r>
            <a:r>
              <a:rPr lang="pt-BR" sz="2800" dirty="0" smtClean="0">
                <a:latin typeface="Bernard MT Condensed" panose="02050806060905020404" pitchFamily="18" charset="0"/>
              </a:rPr>
              <a:t>(391)</a:t>
            </a:r>
            <a:endParaRPr lang="pt-BR" sz="2800" dirty="0">
              <a:latin typeface="Bernard MT Condensed" panose="020508060609050204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91" y="2300299"/>
            <a:ext cx="6234329" cy="374723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90672" y="6047530"/>
            <a:ext cx="54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portal </a:t>
            </a:r>
            <a:r>
              <a:rPr lang="pt-BR" dirty="0" err="1" smtClean="0"/>
              <a:t>Mec</a:t>
            </a:r>
            <a:r>
              <a:rPr lang="pt-BR" dirty="0" smtClean="0"/>
              <a:t>(2017); IPAE (2016)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pic>
        <p:nvPicPr>
          <p:cNvPr id="3" name="Imagem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37" y="1518439"/>
            <a:ext cx="8559526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844824"/>
            <a:ext cx="5674657" cy="5107191"/>
          </a:xfrm>
          <a:prstGeom prst="rect">
            <a:avLst/>
          </a:prstGeom>
        </p:spPr>
      </p:pic>
      <p:sp>
        <p:nvSpPr>
          <p:cNvPr id="4" name="Shape 124"/>
          <p:cNvSpPr txBox="1">
            <a:spLocks/>
          </p:cNvSpPr>
          <p:nvPr/>
        </p:nvSpPr>
        <p:spPr>
          <a:xfrm>
            <a:off x="130628" y="1346318"/>
            <a:ext cx="8882743" cy="102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Permanent Marker"/>
                <a:cs typeface="Permanent Marker"/>
                <a:sym typeface="Permanent Marker"/>
              </a:rPr>
              <a:t>CONVERGÊNCIA </a:t>
            </a: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Permanent Marker"/>
                <a:cs typeface="Permanent Marker"/>
                <a:sym typeface="Permanent Marker"/>
              </a:rPr>
              <a:t>DIGITAL NA </a:t>
            </a: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Permanent Marker"/>
                <a:cs typeface="Permanent Marker"/>
                <a:sym typeface="Permanent Marker"/>
              </a:rPr>
              <a:t>EDUCAÇÃO</a:t>
            </a:r>
            <a:endParaRPr lang="e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ea typeface="Permanent Marker"/>
              <a:cs typeface="Permanent Marker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15322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4" name="Shape 124"/>
          <p:cNvSpPr txBox="1">
            <a:spLocks/>
          </p:cNvSpPr>
          <p:nvPr/>
        </p:nvSpPr>
        <p:spPr>
          <a:xfrm>
            <a:off x="130628" y="1327779"/>
            <a:ext cx="8882743" cy="102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4000" dirty="0" smtClean="0">
                <a:solidFill>
                  <a:schemeClr val="accent1"/>
                </a:solidFill>
                <a:latin typeface="Rockwell Extra Bold" panose="02060903040505020403" pitchFamily="18" charset="0"/>
                <a:ea typeface="Permanent Marker"/>
                <a:cs typeface="Permanent Marker"/>
                <a:sym typeface="Permanent Marker"/>
              </a:rPr>
              <a:t>SINAIS DA CONVERGÊNCIA</a:t>
            </a:r>
            <a:endParaRPr lang="en" sz="4000" dirty="0">
              <a:solidFill>
                <a:schemeClr val="accent1"/>
              </a:solidFill>
              <a:latin typeface="Rockwell Extra Bold" panose="02060903040505020403" pitchFamily="18" charset="0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" name="Retângulo 4"/>
          <p:cNvSpPr/>
          <p:nvPr/>
        </p:nvSpPr>
        <p:spPr>
          <a:xfrm rot="21358673">
            <a:off x="359531" y="2651197"/>
            <a:ext cx="8424936" cy="1015663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ACEITAÇÃO</a:t>
            </a:r>
            <a:endParaRPr lang="pt-BR" sz="60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765509" y="4296953"/>
            <a:ext cx="79208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413581" y="432785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Rockwell Extra Bold" panose="02060903040505020403" pitchFamily="18" charset="0"/>
              </a:rPr>
              <a:t>2,6% Pública</a:t>
            </a:r>
          </a:p>
          <a:p>
            <a:r>
              <a:rPr lang="pt-BR" sz="3200" dirty="0" smtClean="0">
                <a:latin typeface="Rockwell Extra Bold" panose="02060903040505020403" pitchFamily="18" charset="0"/>
              </a:rPr>
              <a:t>6,9% Privada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53330" y="4581209"/>
            <a:ext cx="3210148" cy="1015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3,9% EAD</a:t>
            </a:r>
            <a:endParaRPr lang="pt-BR" sz="60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4644008" y="4074373"/>
            <a:ext cx="709322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1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4" name="Shape 124"/>
          <p:cNvSpPr txBox="1">
            <a:spLocks/>
          </p:cNvSpPr>
          <p:nvPr/>
        </p:nvSpPr>
        <p:spPr>
          <a:xfrm>
            <a:off x="130628" y="1327779"/>
            <a:ext cx="8882743" cy="102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4000" dirty="0" smtClean="0">
                <a:solidFill>
                  <a:schemeClr val="accent1"/>
                </a:solidFill>
                <a:latin typeface="Rockwell Extra Bold" panose="02060903040505020403" pitchFamily="18" charset="0"/>
                <a:ea typeface="Permanent Marker"/>
                <a:cs typeface="Permanent Marker"/>
                <a:sym typeface="Permanent Marker"/>
              </a:rPr>
              <a:t>SINAIS DA CONVERGÊNCIA</a:t>
            </a:r>
            <a:endParaRPr lang="en" sz="4000" dirty="0">
              <a:solidFill>
                <a:schemeClr val="accent1"/>
              </a:solidFill>
              <a:latin typeface="Rockwell Extra Bold" panose="02060903040505020403" pitchFamily="18" charset="0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" name="Retângulo 4"/>
          <p:cNvSpPr/>
          <p:nvPr/>
        </p:nvSpPr>
        <p:spPr>
          <a:xfrm rot="21358673">
            <a:off x="359531" y="2857530"/>
            <a:ext cx="8424936" cy="2308324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Convergência do perfil de público entre as modalidades de ensino (presencial e a distância).</a:t>
            </a:r>
          </a:p>
        </p:txBody>
      </p:sp>
    </p:spTree>
    <p:extLst>
      <p:ext uri="{BB962C8B-B14F-4D97-AF65-F5344CB8AC3E}">
        <p14:creationId xmlns:p14="http://schemas.microsoft.com/office/powerpoint/2010/main" val="33327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4" name="Shape 124"/>
          <p:cNvSpPr txBox="1">
            <a:spLocks/>
          </p:cNvSpPr>
          <p:nvPr/>
        </p:nvSpPr>
        <p:spPr>
          <a:xfrm>
            <a:off x="130628" y="1327779"/>
            <a:ext cx="8882743" cy="102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4000" dirty="0" smtClean="0">
                <a:solidFill>
                  <a:schemeClr val="accent1"/>
                </a:solidFill>
                <a:latin typeface="Rockwell Extra Bold" panose="02060903040505020403" pitchFamily="18" charset="0"/>
                <a:ea typeface="Permanent Marker"/>
                <a:cs typeface="Permanent Marker"/>
                <a:sym typeface="Permanent Marker"/>
              </a:rPr>
              <a:t>SINAIS DA CONVERGÊNCIA</a:t>
            </a:r>
            <a:endParaRPr lang="en" sz="4000" dirty="0">
              <a:solidFill>
                <a:schemeClr val="accent1"/>
              </a:solidFill>
              <a:latin typeface="Rockwell Extra Bold" panose="02060903040505020403" pitchFamily="18" charset="0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" name="Retângulo 4"/>
          <p:cNvSpPr/>
          <p:nvPr/>
        </p:nvSpPr>
        <p:spPr>
          <a:xfrm rot="21358673">
            <a:off x="359531" y="3226862"/>
            <a:ext cx="8424936" cy="1569660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Convergência do portfólio de cursos entre as duas modalidades.</a:t>
            </a:r>
          </a:p>
        </p:txBody>
      </p:sp>
    </p:spTree>
    <p:extLst>
      <p:ext uri="{BB962C8B-B14F-4D97-AF65-F5344CB8AC3E}">
        <p14:creationId xmlns:p14="http://schemas.microsoft.com/office/powerpoint/2010/main" val="22703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4" name="Shape 124"/>
          <p:cNvSpPr txBox="1">
            <a:spLocks/>
          </p:cNvSpPr>
          <p:nvPr/>
        </p:nvSpPr>
        <p:spPr>
          <a:xfrm>
            <a:off x="130628" y="1327779"/>
            <a:ext cx="8882743" cy="102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4000" dirty="0" smtClean="0">
                <a:solidFill>
                  <a:schemeClr val="accent1"/>
                </a:solidFill>
                <a:latin typeface="Rockwell Extra Bold" panose="02060903040505020403" pitchFamily="18" charset="0"/>
                <a:ea typeface="Permanent Marker"/>
                <a:cs typeface="Permanent Marker"/>
                <a:sym typeface="Permanent Marker"/>
              </a:rPr>
              <a:t>SINAIS DA CONVERGÊNCIA</a:t>
            </a:r>
            <a:endParaRPr lang="en" sz="4000" dirty="0">
              <a:solidFill>
                <a:schemeClr val="accent1"/>
              </a:solidFill>
              <a:latin typeface="Rockwell Extra Bold" panose="02060903040505020403" pitchFamily="18" charset="0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" name="Retângulo 4"/>
          <p:cNvSpPr/>
          <p:nvPr/>
        </p:nvSpPr>
        <p:spPr>
          <a:xfrm rot="21358673">
            <a:off x="359531" y="2857530"/>
            <a:ext cx="8424936" cy="2308324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Convergência nas </a:t>
            </a:r>
            <a:r>
              <a:rPr lang="pt-BR" sz="4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metodologias e TECNOLOGIAS utilizadas </a:t>
            </a:r>
            <a:r>
              <a:rPr lang="pt-BR" sz="4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por ambas as modalidades.</a:t>
            </a:r>
          </a:p>
        </p:txBody>
      </p:sp>
    </p:spTree>
    <p:extLst>
      <p:ext uri="{BB962C8B-B14F-4D97-AF65-F5344CB8AC3E}">
        <p14:creationId xmlns:p14="http://schemas.microsoft.com/office/powerpoint/2010/main" val="4263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361</Words>
  <Application>Microsoft Office PowerPoint</Application>
  <PresentationFormat>Apresentação na tela (4:3)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Arial</vt:lpstr>
      <vt:lpstr>Berlin Sans FB Demi</vt:lpstr>
      <vt:lpstr>Bernard MT Condensed</vt:lpstr>
      <vt:lpstr>Calibri</vt:lpstr>
      <vt:lpstr>Courier New</vt:lpstr>
      <vt:lpstr>Permanent Marker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“Aprendizagem em uma sociedade digital:  as instituições de educação do século XXI continuam longe de responder a essa expectativa.”  Belloni (2009 p. 10) 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KARIN SELL SCHNEIDER LIMA</cp:lastModifiedBy>
  <cp:revision>15</cp:revision>
  <dcterms:created xsi:type="dcterms:W3CDTF">2014-07-31T15:12:21Z</dcterms:created>
  <dcterms:modified xsi:type="dcterms:W3CDTF">2017-09-18T19:16:56Z</dcterms:modified>
</cp:coreProperties>
</file>