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94" r:id="rId10"/>
    <p:sldId id="269" r:id="rId11"/>
    <p:sldId id="268" r:id="rId12"/>
    <p:sldId id="278" r:id="rId13"/>
    <p:sldId id="277" r:id="rId14"/>
    <p:sldId id="281" r:id="rId15"/>
    <p:sldId id="291" r:id="rId16"/>
    <p:sldId id="285" r:id="rId17"/>
    <p:sldId id="286" r:id="rId18"/>
    <p:sldId id="292" r:id="rId19"/>
    <p:sldId id="287" r:id="rId20"/>
    <p:sldId id="289" r:id="rId21"/>
    <p:sldId id="288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06" autoAdjust="0"/>
  </p:normalViewPr>
  <p:slideViewPr>
    <p:cSldViewPr>
      <p:cViewPr>
        <p:scale>
          <a:sx n="75" d="100"/>
          <a:sy n="75" d="100"/>
        </p:scale>
        <p:origin x="-235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4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ENTE-PC\Documents\GC%20e%20G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ENTE-PC\Documents\GC%20e%20G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ENTE-PC\Documents\GC%20e%20G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Progressão Aritmética</a:t>
            </a:r>
            <a:endParaRPr lang="pt-B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Plan1!$B$33</c:f>
              <c:strCache>
                <c:ptCount val="1"/>
                <c:pt idx="0">
                  <c:v>GC</c:v>
                </c:pt>
              </c:strCache>
            </c:strRef>
          </c:tx>
          <c:marker>
            <c:symbol val="none"/>
          </c:marker>
          <c:cat>
            <c:strRef>
              <c:f>Plan1!$A$34:$A$36</c:f>
              <c:strCache>
                <c:ptCount val="3"/>
                <c:pt idx="0">
                  <c:v>Pré-teste</c:v>
                </c:pt>
                <c:pt idx="1">
                  <c:v>Pós-teste</c:v>
                </c:pt>
                <c:pt idx="2">
                  <c:v>Pós-Teste Posterior</c:v>
                </c:pt>
              </c:strCache>
            </c:strRef>
          </c:cat>
          <c:val>
            <c:numRef>
              <c:f>Plan1!$B$34:$B$36</c:f>
              <c:numCache>
                <c:formatCode>General</c:formatCode>
                <c:ptCount val="3"/>
                <c:pt idx="0">
                  <c:v>5.0</c:v>
                </c:pt>
                <c:pt idx="1">
                  <c:v>7.0</c:v>
                </c:pt>
                <c:pt idx="2">
                  <c:v>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06-4140-BC62-36613D3F6754}"/>
            </c:ext>
          </c:extLst>
        </c:ser>
        <c:ser>
          <c:idx val="1"/>
          <c:order val="1"/>
          <c:tx>
            <c:strRef>
              <c:f>Plan1!$C$33</c:f>
              <c:strCache>
                <c:ptCount val="1"/>
                <c:pt idx="0">
                  <c:v>GI</c:v>
                </c:pt>
              </c:strCache>
            </c:strRef>
          </c:tx>
          <c:marker>
            <c:symbol val="none"/>
          </c:marker>
          <c:cat>
            <c:strRef>
              <c:f>Plan1!$A$34:$A$36</c:f>
              <c:strCache>
                <c:ptCount val="3"/>
                <c:pt idx="0">
                  <c:v>Pré-teste</c:v>
                </c:pt>
                <c:pt idx="1">
                  <c:v>Pós-teste</c:v>
                </c:pt>
                <c:pt idx="2">
                  <c:v>Pós-Teste Posterior</c:v>
                </c:pt>
              </c:strCache>
            </c:strRef>
          </c:cat>
          <c:val>
            <c:numRef>
              <c:f>Plan1!$C$34:$C$36</c:f>
              <c:numCache>
                <c:formatCode>General</c:formatCode>
                <c:ptCount val="3"/>
                <c:pt idx="0">
                  <c:v>5.0</c:v>
                </c:pt>
                <c:pt idx="1">
                  <c:v>9.0</c:v>
                </c:pt>
                <c:pt idx="2">
                  <c:v>10.0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06-4140-BC62-36613D3F6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6987032"/>
        <c:axId val="2076990008"/>
      </c:lineChart>
      <c:catAx>
        <c:axId val="2076987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6990008"/>
        <c:crosses val="autoZero"/>
        <c:auto val="1"/>
        <c:lblAlgn val="ctr"/>
        <c:lblOffset val="100"/>
        <c:noMultiLvlLbl val="0"/>
      </c:catAx>
      <c:valAx>
        <c:axId val="2076990008"/>
        <c:scaling>
          <c:orientation val="minMax"/>
          <c:max val="1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6987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Progressão Geométrica</a:t>
            </a:r>
            <a:endParaRPr lang="pt-BR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Plan1!$B$47</c:f>
              <c:strCache>
                <c:ptCount val="1"/>
                <c:pt idx="0">
                  <c:v>GC</c:v>
                </c:pt>
              </c:strCache>
            </c:strRef>
          </c:tx>
          <c:marker>
            <c:symbol val="none"/>
          </c:marker>
          <c:cat>
            <c:strRef>
              <c:f>Plan1!$A$48:$A$50</c:f>
              <c:strCache>
                <c:ptCount val="3"/>
                <c:pt idx="0">
                  <c:v>Pré-teste</c:v>
                </c:pt>
                <c:pt idx="1">
                  <c:v>Pós-teste</c:v>
                </c:pt>
                <c:pt idx="2">
                  <c:v>Pós-Teste Posterior</c:v>
                </c:pt>
              </c:strCache>
            </c:strRef>
          </c:cat>
          <c:val>
            <c:numRef>
              <c:f>Plan1!$B$48:$B$50</c:f>
              <c:numCache>
                <c:formatCode>General</c:formatCode>
                <c:ptCount val="3"/>
                <c:pt idx="0">
                  <c:v>2.0</c:v>
                </c:pt>
                <c:pt idx="1">
                  <c:v>4.0</c:v>
                </c:pt>
                <c:pt idx="2">
                  <c:v>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AAB-4948-890F-A007CB65FF8C}"/>
            </c:ext>
          </c:extLst>
        </c:ser>
        <c:ser>
          <c:idx val="1"/>
          <c:order val="1"/>
          <c:tx>
            <c:strRef>
              <c:f>Plan1!$C$47</c:f>
              <c:strCache>
                <c:ptCount val="1"/>
                <c:pt idx="0">
                  <c:v>GI</c:v>
                </c:pt>
              </c:strCache>
            </c:strRef>
          </c:tx>
          <c:marker>
            <c:symbol val="none"/>
          </c:marker>
          <c:cat>
            <c:strRef>
              <c:f>Plan1!$A$48:$A$50</c:f>
              <c:strCache>
                <c:ptCount val="3"/>
                <c:pt idx="0">
                  <c:v>Pré-teste</c:v>
                </c:pt>
                <c:pt idx="1">
                  <c:v>Pós-teste</c:v>
                </c:pt>
                <c:pt idx="2">
                  <c:v>Pós-Teste Posterior</c:v>
                </c:pt>
              </c:strCache>
            </c:strRef>
          </c:cat>
          <c:val>
            <c:numRef>
              <c:f>Plan1!$C$48:$C$50</c:f>
              <c:numCache>
                <c:formatCode>General</c:formatCode>
                <c:ptCount val="3"/>
                <c:pt idx="0">
                  <c:v>2.0</c:v>
                </c:pt>
                <c:pt idx="1">
                  <c:v>7.0</c:v>
                </c:pt>
                <c:pt idx="2">
                  <c:v>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AAB-4948-890F-A007CB65F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4209992"/>
        <c:axId val="2074207000"/>
      </c:lineChart>
      <c:catAx>
        <c:axId val="2074209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4207000"/>
        <c:crosses val="autoZero"/>
        <c:auto val="1"/>
        <c:lblAlgn val="ctr"/>
        <c:lblOffset val="100"/>
        <c:noMultiLvlLbl val="0"/>
      </c:catAx>
      <c:valAx>
        <c:axId val="2074207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74209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Plan1!$B$12</c:f>
              <c:strCache>
                <c:ptCount val="1"/>
                <c:pt idx="0">
                  <c:v>GC</c:v>
                </c:pt>
              </c:strCache>
            </c:strRef>
          </c:tx>
          <c:cat>
            <c:strRef>
              <c:f>Plan1!$A$13:$A$15</c:f>
              <c:strCache>
                <c:ptCount val="3"/>
                <c:pt idx="0">
                  <c:v>Pré-teste</c:v>
                </c:pt>
                <c:pt idx="1">
                  <c:v>Pós-teste</c:v>
                </c:pt>
                <c:pt idx="2">
                  <c:v>Pós-Teste Posterior</c:v>
                </c:pt>
              </c:strCache>
            </c:strRef>
          </c:cat>
          <c:val>
            <c:numRef>
              <c:f>Plan1!$B$13:$B$15</c:f>
              <c:numCache>
                <c:formatCode>General</c:formatCode>
                <c:ptCount val="3"/>
                <c:pt idx="0">
                  <c:v>7.0</c:v>
                </c:pt>
                <c:pt idx="1">
                  <c:v>11.0</c:v>
                </c:pt>
                <c:pt idx="2">
                  <c:v>11.0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9C-49B9-A512-D33CF5951003}"/>
            </c:ext>
          </c:extLst>
        </c:ser>
        <c:ser>
          <c:idx val="1"/>
          <c:order val="1"/>
          <c:tx>
            <c:strRef>
              <c:f>Plan1!$C$12</c:f>
              <c:strCache>
                <c:ptCount val="1"/>
                <c:pt idx="0">
                  <c:v>GI</c:v>
                </c:pt>
              </c:strCache>
            </c:strRef>
          </c:tx>
          <c:cat>
            <c:strRef>
              <c:f>Plan1!$A$13:$A$15</c:f>
              <c:strCache>
                <c:ptCount val="3"/>
                <c:pt idx="0">
                  <c:v>Pré-teste</c:v>
                </c:pt>
                <c:pt idx="1">
                  <c:v>Pós-teste</c:v>
                </c:pt>
                <c:pt idx="2">
                  <c:v>Pós-Teste Posterior</c:v>
                </c:pt>
              </c:strCache>
            </c:strRef>
          </c:cat>
          <c:val>
            <c:numRef>
              <c:f>Plan1!$C$13:$C$15</c:f>
              <c:numCache>
                <c:formatCode>General</c:formatCode>
                <c:ptCount val="3"/>
                <c:pt idx="0">
                  <c:v>7.0</c:v>
                </c:pt>
                <c:pt idx="1">
                  <c:v>16.0</c:v>
                </c:pt>
                <c:pt idx="2">
                  <c:v>15.0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9C-49B9-A512-D33CF5951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426536"/>
        <c:axId val="2125780360"/>
      </c:lineChart>
      <c:catAx>
        <c:axId val="2126426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5780360"/>
        <c:crosses val="autoZero"/>
        <c:auto val="1"/>
        <c:lblAlgn val="ctr"/>
        <c:lblOffset val="100"/>
        <c:noMultiLvlLbl val="0"/>
      </c:catAx>
      <c:valAx>
        <c:axId val="2125780360"/>
        <c:scaling>
          <c:orientation val="minMax"/>
          <c:max val="2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6426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46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7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26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46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57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736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564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91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31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93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08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74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74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46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48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62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18/09/17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3195DE-68E4-4D32-A621-71D7671D77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2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13285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FF"/>
                </a:solidFill>
              </a:rPr>
              <a:t>APRENDIZAGEM ATIVA COM O </a:t>
            </a:r>
            <a:endParaRPr lang="pt-BR" sz="2800" b="1" dirty="0" smtClean="0">
              <a:solidFill>
                <a:srgbClr val="0000FF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NA </a:t>
            </a:r>
            <a:r>
              <a:rPr lang="pt-BR" sz="2800" b="1" dirty="0">
                <a:solidFill>
                  <a:srgbClr val="0000FF"/>
                </a:solidFill>
              </a:rPr>
              <a:t>PRODUÇÃO DO CONHECIMENTO MATEMÁTICO</a:t>
            </a:r>
            <a:endParaRPr lang="pt-BR" sz="28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4208" y="4365104"/>
            <a:ext cx="20699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i="1" dirty="0" smtClean="0">
                <a:solidFill>
                  <a:srgbClr val="0000FF"/>
                </a:solidFill>
                <a:latin typeface="Brush Script MT Italic"/>
                <a:cs typeface="Brush Script MT Italic"/>
              </a:rPr>
              <a:t>Vicente Eudes</a:t>
            </a:r>
            <a:endParaRPr lang="pt-BR" sz="3200" i="1" dirty="0">
              <a:solidFill>
                <a:srgbClr val="0000FF"/>
              </a:solidFill>
              <a:latin typeface="Brush Script MT Italic"/>
              <a:cs typeface="Brush Script MT Italic"/>
            </a:endParaRPr>
          </a:p>
        </p:txBody>
      </p:sp>
      <p:pic>
        <p:nvPicPr>
          <p:cNvPr id="15" name="Imagem 10" descr="Whatsapp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44824"/>
            <a:ext cx="1000125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484784"/>
            <a:ext cx="850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Aprendizagem Ativa  com o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3028" y="2380932"/>
            <a:ext cx="85968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v"/>
            </a:pPr>
            <a:r>
              <a:rPr lang="pt-BR" sz="2100" dirty="0"/>
              <a:t>Neste trabalho utilizaremos a </a:t>
            </a:r>
            <a:r>
              <a:rPr lang="pt-BR" sz="2100" b="1" dirty="0">
                <a:solidFill>
                  <a:srgbClr val="FF6600"/>
                </a:solidFill>
              </a:rPr>
              <a:t>Aprendizagem Ativa </a:t>
            </a:r>
            <a:r>
              <a:rPr lang="pt-BR" sz="2100" dirty="0"/>
              <a:t>com o suporte do </a:t>
            </a:r>
            <a:r>
              <a:rPr lang="pt-BR" sz="2100" b="1" dirty="0">
                <a:solidFill>
                  <a:srgbClr val="008000"/>
                </a:solidFill>
              </a:rPr>
              <a:t>WhatsApp</a:t>
            </a:r>
            <a:r>
              <a:rPr lang="pt-BR" sz="2100" dirty="0"/>
              <a:t> de forma que o estudante busque a fonte primária do conhecimento do objeto matemático </a:t>
            </a:r>
            <a:r>
              <a:rPr lang="pt-BR" sz="2100" b="1" dirty="0">
                <a:solidFill>
                  <a:srgbClr val="FF6600"/>
                </a:solidFill>
              </a:rPr>
              <a:t>“Progressões</a:t>
            </a:r>
            <a:r>
              <a:rPr lang="pt-BR" sz="2100" b="1" dirty="0" smtClean="0">
                <a:solidFill>
                  <a:srgbClr val="FF6600"/>
                </a:solidFill>
              </a:rPr>
              <a:t>” </a:t>
            </a:r>
            <a:r>
              <a:rPr lang="pt-BR" sz="2100" dirty="0" smtClean="0"/>
              <a:t>através </a:t>
            </a:r>
            <a:r>
              <a:rPr lang="pt-BR" sz="2100" dirty="0"/>
              <a:t>de </a:t>
            </a:r>
            <a:r>
              <a:rPr lang="pt-BR" sz="2100" b="1" dirty="0">
                <a:solidFill>
                  <a:srgbClr val="0000FF"/>
                </a:solidFill>
              </a:rPr>
              <a:t>leitura prévia à aula</a:t>
            </a:r>
            <a:r>
              <a:rPr lang="pt-BR" sz="2100" dirty="0"/>
              <a:t>, tirando o foco do processo de ensino-aprendizagem do momento da transmissão da informação. </a:t>
            </a:r>
          </a:p>
          <a:p>
            <a:pPr marL="342900" indent="-342900" algn="just">
              <a:buFont typeface="Wingdings" charset="2"/>
              <a:buChar char="v"/>
            </a:pPr>
            <a:r>
              <a:rPr lang="pt-BR" sz="2100" dirty="0"/>
              <a:t>O objetivo deste trabalho é verificar se o </a:t>
            </a:r>
            <a:r>
              <a:rPr lang="pt-BR" sz="2100" b="1" dirty="0">
                <a:solidFill>
                  <a:srgbClr val="008000"/>
                </a:solidFill>
              </a:rPr>
              <a:t>WhatsApp</a:t>
            </a:r>
            <a:r>
              <a:rPr lang="pt-BR" sz="2100" dirty="0"/>
              <a:t>  pode colaborar para um maior controle e autonomia do aluno sobre sua própria aprendizagem, mas especificamente do objeto matemático </a:t>
            </a:r>
            <a:r>
              <a:rPr lang="pt-BR" sz="2100" b="1" dirty="0">
                <a:solidFill>
                  <a:srgbClr val="FF6600"/>
                </a:solidFill>
              </a:rPr>
              <a:t>“</a:t>
            </a:r>
            <a:r>
              <a:rPr lang="pt-BR" sz="2100" b="1" dirty="0" smtClean="0">
                <a:solidFill>
                  <a:srgbClr val="FF6600"/>
                </a:solidFill>
              </a:rPr>
              <a:t>Progress</a:t>
            </a:r>
            <a:r>
              <a:rPr lang="pt-BR" sz="2100" b="1" dirty="0" smtClean="0">
                <a:solidFill>
                  <a:srgbClr val="FF6600"/>
                </a:solidFill>
              </a:rPr>
              <a:t>ões</a:t>
            </a:r>
            <a:r>
              <a:rPr lang="pt-BR" sz="2100" b="1" dirty="0" smtClean="0">
                <a:solidFill>
                  <a:srgbClr val="FF6600"/>
                </a:solidFill>
              </a:rPr>
              <a:t>”</a:t>
            </a:r>
            <a:r>
              <a:rPr lang="pt-BR" sz="2100" dirty="0"/>
              <a:t>,</a:t>
            </a:r>
            <a:r>
              <a:rPr lang="pt-BR" sz="2100" b="1" dirty="0">
                <a:solidFill>
                  <a:schemeClr val="accent1"/>
                </a:solidFill>
              </a:rPr>
              <a:t> </a:t>
            </a:r>
            <a:r>
              <a:rPr lang="pt-BR" sz="2100" dirty="0"/>
              <a:t>permitindo uma </a:t>
            </a:r>
            <a:r>
              <a:rPr lang="pt-BR" sz="2100" b="1" dirty="0">
                <a:solidFill>
                  <a:srgbClr val="0000FF"/>
                </a:solidFill>
              </a:rPr>
              <a:t>aprendizagem em contexto, com continuidade e conectividade</a:t>
            </a:r>
            <a:r>
              <a:rPr lang="pt-BR" sz="21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483580" cy="4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F81C3AB-1AF4-4696-AE32-138FD0C84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" y="0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3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412776"/>
            <a:ext cx="850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6600"/>
                </a:solidFill>
              </a:rPr>
              <a:t>PROGRESSÕES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3029" y="1916832"/>
            <a:ext cx="8860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charset="2"/>
              <a:buChar char="v"/>
            </a:pPr>
            <a:r>
              <a:rPr lang="pt-BR" sz="2000" b="1" dirty="0">
                <a:solidFill>
                  <a:srgbClr val="FF6600"/>
                </a:solidFill>
              </a:rPr>
              <a:t>As progressões aritméticas (PA) e geométricas (PG) </a:t>
            </a:r>
            <a:r>
              <a:rPr lang="pt-BR" sz="2000" dirty="0"/>
              <a:t>exerceram relevância para o desenvolvimento da Matemática e atualmente ainda continuam desempenhando funções importantes. Se o seu estudo for bem explorado, pode incitar no aluno a </a:t>
            </a:r>
            <a:r>
              <a:rPr lang="pt-BR" sz="2000" b="1" dirty="0">
                <a:solidFill>
                  <a:srgbClr val="0000FF"/>
                </a:solidFill>
              </a:rPr>
              <a:t>capacidade de conjecturar e generalizar</a:t>
            </a:r>
            <a:r>
              <a:rPr lang="pt-BR" sz="2000" dirty="0"/>
              <a:t>.  </a:t>
            </a:r>
            <a:endParaRPr lang="pt-BR" sz="2000" dirty="0" smtClean="0"/>
          </a:p>
          <a:p>
            <a:pPr marL="342900" indent="-342900" algn="just">
              <a:buFont typeface="Wingdings" charset="2"/>
              <a:buChar char="v"/>
            </a:pPr>
            <a:r>
              <a:rPr lang="pt-BR" sz="2000" dirty="0" smtClean="0"/>
              <a:t>Outra </a:t>
            </a:r>
            <a:r>
              <a:rPr lang="pt-BR" sz="2000" dirty="0"/>
              <a:t>importância das </a:t>
            </a:r>
            <a:r>
              <a:rPr lang="pt-BR" sz="2000" b="1" dirty="0">
                <a:solidFill>
                  <a:srgbClr val="FF6600"/>
                </a:solidFill>
              </a:rPr>
              <a:t>progressões aritméticas e geométricas </a:t>
            </a:r>
            <a:r>
              <a:rPr lang="pt-BR" sz="2000" dirty="0"/>
              <a:t>decorre das suas diversas aplicações. Entre elas, podemos citar o seu emprego em </a:t>
            </a:r>
            <a:r>
              <a:rPr lang="pt-BR" sz="2000" b="1" dirty="0">
                <a:solidFill>
                  <a:srgbClr val="0000FF"/>
                </a:solidFill>
              </a:rPr>
              <a:t>estudos da Biologia, da Botânica e da Matemática financeira</a:t>
            </a:r>
            <a:r>
              <a:rPr lang="pt-BR" sz="2000" dirty="0"/>
              <a:t>. </a:t>
            </a:r>
            <a:endParaRPr lang="pt-BR" sz="2000" dirty="0" smtClean="0"/>
          </a:p>
          <a:p>
            <a:pPr marL="342900" indent="-342900" algn="just">
              <a:buFont typeface="Wingdings" charset="2"/>
              <a:buChar char="v"/>
            </a:pPr>
            <a:r>
              <a:rPr lang="pt-BR" sz="2000" dirty="0" smtClean="0"/>
              <a:t>De </a:t>
            </a:r>
            <a:r>
              <a:rPr lang="pt-BR" sz="2000" dirty="0"/>
              <a:t>modo geral, os estudos de </a:t>
            </a:r>
            <a:r>
              <a:rPr lang="pt-BR" sz="2000" b="1" dirty="0">
                <a:solidFill>
                  <a:srgbClr val="FF6600"/>
                </a:solidFill>
              </a:rPr>
              <a:t>PA</a:t>
            </a:r>
            <a:r>
              <a:rPr lang="pt-BR" sz="2000" dirty="0"/>
              <a:t> e </a:t>
            </a:r>
            <a:r>
              <a:rPr lang="pt-BR" sz="2000" b="1" dirty="0">
                <a:solidFill>
                  <a:srgbClr val="FF6600"/>
                </a:solidFill>
              </a:rPr>
              <a:t>PG</a:t>
            </a:r>
            <a:r>
              <a:rPr lang="pt-BR" sz="2000" dirty="0"/>
              <a:t> </a:t>
            </a:r>
            <a:r>
              <a:rPr lang="pt-BR" sz="2000" dirty="0" smtClean="0"/>
              <a:t>articulados </a:t>
            </a:r>
            <a:r>
              <a:rPr lang="pt-BR" sz="2000" dirty="0"/>
              <a:t>ao de funções afim e exponencial, caracterizam-se como um </a:t>
            </a:r>
            <a:r>
              <a:rPr lang="pt-BR" sz="2000" b="1" dirty="0">
                <a:solidFill>
                  <a:srgbClr val="0000FF"/>
                </a:solidFill>
              </a:rPr>
              <a:t>recurso alternativo para modelar algumas situações da vida real</a:t>
            </a:r>
            <a:r>
              <a:rPr lang="pt-BR" sz="2000" dirty="0"/>
              <a:t>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129BF80-3F57-480C-8C9D-BE1189D30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" y="0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172767-5947-4E17-BF21-DDCF1B0E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9143999" cy="5085184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(1) um </a:t>
            </a:r>
            <a:r>
              <a:rPr lang="pt-BR" sz="2000" b="1" dirty="0">
                <a:solidFill>
                  <a:srgbClr val="0000FF"/>
                </a:solidFill>
              </a:rPr>
              <a:t>pré-teste </a:t>
            </a:r>
            <a:r>
              <a:rPr lang="pt-BR" sz="2000" dirty="0"/>
              <a:t>com 20 questões, que teve por objetivo investigar as noções iniciais e/ou espontâneas que os alunos apresentam sobre </a:t>
            </a:r>
            <a:r>
              <a:rPr lang="pt-BR" sz="2000" b="1" dirty="0">
                <a:solidFill>
                  <a:srgbClr val="FF6600"/>
                </a:solidFill>
              </a:rPr>
              <a:t>progressões</a:t>
            </a:r>
            <a:r>
              <a:rPr lang="pt-BR" sz="2000" dirty="0"/>
              <a:t>; </a:t>
            </a:r>
          </a:p>
          <a:p>
            <a:pPr algn="just"/>
            <a:r>
              <a:rPr lang="pt-BR" sz="2000" dirty="0"/>
              <a:t>(2) uma situação de </a:t>
            </a:r>
            <a:r>
              <a:rPr lang="pt-BR" sz="2000" b="1" dirty="0">
                <a:solidFill>
                  <a:srgbClr val="0000FF"/>
                </a:solidFill>
              </a:rPr>
              <a:t>intervenção experimental</a:t>
            </a:r>
            <a:r>
              <a:rPr lang="pt-BR" sz="2000" dirty="0"/>
              <a:t>, onde instruções e explicações específicas são fornecidas aos alunos sobre produção do conhecimento matemático </a:t>
            </a:r>
            <a:r>
              <a:rPr lang="pt-BR" sz="2000" b="1" dirty="0">
                <a:solidFill>
                  <a:srgbClr val="FF6600"/>
                </a:solidFill>
              </a:rPr>
              <a:t>“progressões” </a:t>
            </a:r>
            <a:r>
              <a:rPr lang="pt-BR" sz="2000" dirty="0"/>
              <a:t>com a resolução de mais 20 questões utilizando o </a:t>
            </a:r>
            <a:r>
              <a:rPr lang="pt-BR" sz="2000" b="1" i="1" dirty="0">
                <a:solidFill>
                  <a:srgbClr val="008000"/>
                </a:solidFill>
              </a:rPr>
              <a:t>WhatsApp</a:t>
            </a:r>
            <a:r>
              <a:rPr lang="pt-BR" sz="2000" dirty="0"/>
              <a:t>; </a:t>
            </a:r>
          </a:p>
          <a:p>
            <a:pPr algn="just"/>
            <a:r>
              <a:rPr lang="pt-BR" sz="2000" dirty="0"/>
              <a:t>(3) um </a:t>
            </a:r>
            <a:r>
              <a:rPr lang="pt-BR" sz="2000" b="1" dirty="0">
                <a:solidFill>
                  <a:srgbClr val="0000FF"/>
                </a:solidFill>
              </a:rPr>
              <a:t>pós-teste </a:t>
            </a:r>
            <a:r>
              <a:rPr lang="pt-BR" sz="2000" dirty="0"/>
              <a:t>que objetivou examinar as noções apresentadas pelos sujeitos após a intervenção experimental com as mesmas 20 questões do pré-teste; e</a:t>
            </a:r>
          </a:p>
          <a:p>
            <a:pPr algn="just"/>
            <a:r>
              <a:rPr lang="pt-BR" sz="2000" dirty="0"/>
              <a:t>(4) um </a:t>
            </a:r>
            <a:r>
              <a:rPr lang="pt-BR" sz="2000" b="1" dirty="0">
                <a:solidFill>
                  <a:srgbClr val="0000FF"/>
                </a:solidFill>
              </a:rPr>
              <a:t>pós-teste posterior </a:t>
            </a:r>
            <a:r>
              <a:rPr lang="pt-BR" sz="2000" dirty="0"/>
              <a:t>que objetivou examinar as noções apresentadas pelos sujeitos após a intervenção experimental com mais 20 questões sobre progressões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63EB7B3-3118-487F-87CA-949CFA1E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7560840" cy="17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4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D8E2442-F565-4CF8-B235-F33F16DDB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104456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Todos os sujeitos participaram do mesmo pré-teste, pós-teste e pós-teste superior. Todos os alunos resolveram 20 situações-problema (10 de PA e 10 de PG) no </a:t>
            </a:r>
            <a:r>
              <a:rPr lang="pt-BR" sz="2200" b="1" dirty="0">
                <a:solidFill>
                  <a:srgbClr val="0000FF"/>
                </a:solidFill>
              </a:rPr>
              <a:t>pré-teste</a:t>
            </a:r>
            <a:r>
              <a:rPr lang="pt-BR" sz="2200" dirty="0"/>
              <a:t>. </a:t>
            </a:r>
            <a:endParaRPr lang="pt-BR" sz="2200" dirty="0" smtClean="0"/>
          </a:p>
          <a:p>
            <a:pPr algn="just"/>
            <a:r>
              <a:rPr lang="pt-BR" sz="2200" dirty="0" smtClean="0"/>
              <a:t>A </a:t>
            </a:r>
            <a:r>
              <a:rPr lang="pt-BR" sz="2200" dirty="0"/>
              <a:t>partir dos </a:t>
            </a:r>
            <a:r>
              <a:rPr lang="pt-BR" sz="2200" b="1" dirty="0">
                <a:solidFill>
                  <a:srgbClr val="0000FF"/>
                </a:solidFill>
              </a:rPr>
              <a:t>resultados do pré-teste </a:t>
            </a:r>
            <a:r>
              <a:rPr lang="pt-BR" sz="2200" dirty="0"/>
              <a:t>com os 60 alunos, os alunos foram emparelhados e distribuídos em dois grupos: um </a:t>
            </a:r>
            <a:r>
              <a:rPr lang="pt-BR" sz="2200" b="1" dirty="0">
                <a:solidFill>
                  <a:srgbClr val="FF6600"/>
                </a:solidFill>
              </a:rPr>
              <a:t>Grupo de Intervenção (GI) </a:t>
            </a:r>
            <a:r>
              <a:rPr lang="pt-BR" sz="2200" dirty="0"/>
              <a:t>e um </a:t>
            </a:r>
            <a:r>
              <a:rPr lang="pt-BR" sz="2200" b="1" dirty="0">
                <a:solidFill>
                  <a:srgbClr val="FF0000"/>
                </a:solidFill>
              </a:rPr>
              <a:t>Grupo de Controle (GC) </a:t>
            </a:r>
            <a:r>
              <a:rPr lang="pt-BR" sz="2200" dirty="0"/>
              <a:t>com 30 alunos cada</a:t>
            </a:r>
            <a:r>
              <a:rPr lang="pt-BR" sz="2200" dirty="0"/>
              <a:t>. </a:t>
            </a:r>
            <a:endParaRPr lang="pt-BR" sz="2200" dirty="0" smtClean="0"/>
          </a:p>
          <a:p>
            <a:pPr algn="just"/>
            <a:r>
              <a:rPr lang="pt-BR" sz="2200" dirty="0" smtClean="0"/>
              <a:t>O </a:t>
            </a:r>
            <a:r>
              <a:rPr lang="pt-BR" sz="2200" dirty="0"/>
              <a:t>pré-teste, o pós-teste e o pós-teste posterior foram aplicados a todos os sujeitos da amostra (os 60 alunos-participantes) enquanto que </a:t>
            </a:r>
            <a:r>
              <a:rPr lang="pt-BR" sz="2200" b="1" dirty="0">
                <a:solidFill>
                  <a:srgbClr val="0000FF"/>
                </a:solidFill>
              </a:rPr>
              <a:t>a intervenção experimental foi aplicada apenas a um grupo de sujeitos </a:t>
            </a:r>
            <a:r>
              <a:rPr lang="pt-BR" sz="2200" b="1" dirty="0">
                <a:solidFill>
                  <a:srgbClr val="FF6600"/>
                </a:solidFill>
              </a:rPr>
              <a:t>(GI)</a:t>
            </a:r>
            <a:r>
              <a:rPr lang="pt-BR" sz="2200" dirty="0"/>
              <a:t>.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  <a:p>
            <a:endParaRPr lang="pt-BR" dirty="0"/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xmlns="" id="{163EB7B3-3118-487F-87CA-949CFA1E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7560840" cy="17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0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E106F3-C860-4FA6-B7B7-5C8F254B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8021"/>
            <a:ext cx="6589199" cy="57264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00FF"/>
                </a:solidFill>
              </a:rPr>
              <a:t>Per</a:t>
            </a:r>
            <a:r>
              <a:rPr lang="pt-BR" b="1" dirty="0" smtClean="0">
                <a:solidFill>
                  <a:srgbClr val="0000FF"/>
                </a:solidFill>
              </a:rPr>
              <a:t>íodo de </a:t>
            </a:r>
            <a:r>
              <a:rPr lang="pt-BR" b="1" dirty="0" smtClean="0">
                <a:solidFill>
                  <a:srgbClr val="0000FF"/>
                </a:solidFill>
              </a:rPr>
              <a:t>Intervenção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6E0117F-6C7A-40FC-A012-E72EA9BF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3999" cy="230425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pt-BR" sz="2400" dirty="0" smtClean="0"/>
              <a:t>No </a:t>
            </a:r>
            <a:r>
              <a:rPr lang="pt-BR" sz="2400" b="1" dirty="0">
                <a:solidFill>
                  <a:srgbClr val="FF0000"/>
                </a:solidFill>
              </a:rPr>
              <a:t>GC</a:t>
            </a:r>
            <a:r>
              <a:rPr lang="pt-BR" sz="2400" dirty="0" smtClean="0"/>
              <a:t>, </a:t>
            </a:r>
            <a:r>
              <a:rPr lang="pt-BR" sz="2400" dirty="0" smtClean="0"/>
              <a:t>período </a:t>
            </a:r>
            <a:r>
              <a:rPr lang="pt-BR" sz="2400" dirty="0"/>
              <a:t>de intervenção foi composto de 8 aulas (4 encontros de 2 aulas de 50 minutos cada) estes </a:t>
            </a:r>
            <a:r>
              <a:rPr lang="pt-BR" sz="2400" b="1" dirty="0">
                <a:solidFill>
                  <a:srgbClr val="FF0000"/>
                </a:solidFill>
              </a:rPr>
              <a:t>4 encontros foram desenvolvidos em sala de aula</a:t>
            </a:r>
            <a:r>
              <a:rPr lang="pt-BR" sz="2400" dirty="0"/>
              <a:t> com a resolução de 20 exercícios sendo 5 exercícios em cada encontro. Em cada encontro a 1ª aula (50 minutos) era destinada para que os alunos procurassem resolver as cinco questões e a 2ª aula era dedicada à resolução das mesmas pelo professor</a:t>
            </a:r>
            <a:r>
              <a:rPr lang="pt-BR" sz="2400" dirty="0" smtClean="0"/>
              <a:t>.</a:t>
            </a:r>
          </a:p>
          <a:p>
            <a:pPr lvl="0"/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6" descr="Imagem relacionada">
            <a:extLst>
              <a:ext uri="{FF2B5EF4-FFF2-40B4-BE49-F238E27FC236}">
                <a16:creationId xmlns:a16="http://schemas.microsoft.com/office/drawing/2014/main" xmlns="" id="{D564DEB5-506A-48DD-B454-720D2D4E058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354073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41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E106F3-C860-4FA6-B7B7-5C8F254B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28021"/>
            <a:ext cx="6589199" cy="57264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00FF"/>
                </a:solidFill>
              </a:rPr>
              <a:t>Per</a:t>
            </a:r>
            <a:r>
              <a:rPr lang="pt-BR" b="1" dirty="0" smtClean="0">
                <a:solidFill>
                  <a:srgbClr val="0000FF"/>
                </a:solidFill>
              </a:rPr>
              <a:t>íodo de </a:t>
            </a:r>
            <a:r>
              <a:rPr lang="pt-BR" b="1" dirty="0" smtClean="0">
                <a:solidFill>
                  <a:srgbClr val="0000FF"/>
                </a:solidFill>
              </a:rPr>
              <a:t>Intervenção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6E0117F-6C7A-40FC-A012-E72EA9BF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3999" cy="324036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           No </a:t>
            </a:r>
            <a:r>
              <a:rPr lang="pt-BR" sz="2000" b="1" dirty="0" smtClean="0">
                <a:solidFill>
                  <a:srgbClr val="FF6600"/>
                </a:solidFill>
              </a:rPr>
              <a:t>GI</a:t>
            </a:r>
            <a:r>
              <a:rPr lang="pt-BR" sz="2000" dirty="0" smtClean="0"/>
              <a:t>, os 30 alunos foram divididos em 6 grupos de 5 alunos e cada grupo criou um grupo no </a:t>
            </a:r>
            <a:r>
              <a:rPr lang="pt-BR" sz="2000" b="1" dirty="0" err="1" smtClean="0">
                <a:solidFill>
                  <a:srgbClr val="008000"/>
                </a:solidFill>
              </a:rPr>
              <a:t>WhatsApp</a:t>
            </a:r>
            <a:r>
              <a:rPr lang="pt-BR" sz="2000" dirty="0" smtClean="0"/>
              <a:t> (GI1, GI2, GI3, GI4, GI5 e GI6) incluindo também o professor. Os 4 encontros foram desenvolvidos da nos mesmos dias que os encontros presenciais com o </a:t>
            </a:r>
            <a:r>
              <a:rPr lang="pt-BR" sz="2000" b="1" dirty="0" smtClean="0">
                <a:solidFill>
                  <a:srgbClr val="FF0000"/>
                </a:solidFill>
              </a:rPr>
              <a:t>GC</a:t>
            </a:r>
            <a:r>
              <a:rPr lang="pt-BR" sz="2000" dirty="0" smtClean="0"/>
              <a:t>, só que, desta vez, por intermédio do </a:t>
            </a:r>
            <a:r>
              <a:rPr lang="pt-BR" sz="2000" b="1" dirty="0" err="1" smtClean="0">
                <a:solidFill>
                  <a:srgbClr val="008000"/>
                </a:solidFill>
              </a:rPr>
              <a:t>WhatsApp</a:t>
            </a:r>
            <a:r>
              <a:rPr lang="pt-BR" sz="2000" dirty="0" smtClean="0"/>
              <a:t>. Assim, o professor transmitia as 5 questões para cada grupo que tinham 50 minutos para resolução e devolução ao professor pelo </a:t>
            </a:r>
            <a:r>
              <a:rPr lang="pt-BR" sz="2000" b="1" dirty="0" err="1" smtClean="0">
                <a:solidFill>
                  <a:srgbClr val="008000"/>
                </a:solidFill>
              </a:rPr>
              <a:t>WhatsApp</a:t>
            </a:r>
            <a:r>
              <a:rPr lang="pt-BR" sz="2000" dirty="0" smtClean="0"/>
              <a:t>. Durante os próximos 50 minutos, o professor, devolveria as questões que porventura não estavam com o desenvolvimento adequado e aguardava novo retorno para nova averiguação.</a:t>
            </a:r>
          </a:p>
          <a:p>
            <a:pPr lvl="0"/>
            <a:endParaRPr lang="pt-BR" dirty="0" smtClean="0"/>
          </a:p>
          <a:p>
            <a:pPr lvl="0"/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7">
            <a:extLst>
              <a:ext uri="{FF2B5EF4-FFF2-40B4-BE49-F238E27FC236}">
                <a16:creationId xmlns:a16="http://schemas.microsoft.com/office/drawing/2014/main" xmlns="" id="{850A3240-DD53-4D52-9FB4-6F8E766EF81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2567"/>
            <a:ext cx="3461619" cy="2715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35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9D9D9F-D61B-4388-81C4-A760ED755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624110"/>
            <a:ext cx="7740352" cy="128089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0000FF"/>
                </a:solidFill>
              </a:rPr>
              <a:t>Gráfico </a:t>
            </a:r>
            <a:r>
              <a:rPr lang="pt-BR" sz="2800" b="1" dirty="0" smtClean="0">
                <a:solidFill>
                  <a:srgbClr val="0000FF"/>
                </a:solidFill>
              </a:rPr>
              <a:t>1: </a:t>
            </a:r>
            <a:r>
              <a:rPr lang="pt-BR" sz="2800" dirty="0"/>
              <a:t>Média de acerto de </a:t>
            </a:r>
            <a:r>
              <a:rPr lang="pt-BR" sz="2800" b="1" dirty="0">
                <a:solidFill>
                  <a:srgbClr val="0000FF"/>
                </a:solidFill>
              </a:rPr>
              <a:t>PA</a:t>
            </a:r>
            <a:r>
              <a:rPr lang="pt-BR" sz="2800" dirty="0"/>
              <a:t> no </a:t>
            </a:r>
            <a:r>
              <a:rPr lang="pt-BR" sz="2800" dirty="0" err="1"/>
              <a:t>pré</a:t>
            </a:r>
            <a:r>
              <a:rPr lang="pt-BR" sz="2800" dirty="0"/>
              <a:t>, pós-teste e pós-teste posterior (</a:t>
            </a:r>
            <a:r>
              <a:rPr lang="pt-BR" sz="2800" b="1" dirty="0">
                <a:solidFill>
                  <a:schemeClr val="accent1"/>
                </a:solidFill>
              </a:rPr>
              <a:t>GC</a:t>
            </a:r>
            <a:r>
              <a:rPr lang="pt-BR" sz="2800" dirty="0"/>
              <a:t> e </a:t>
            </a:r>
            <a:r>
              <a:rPr lang="pt-BR" sz="2800" b="1" dirty="0">
                <a:solidFill>
                  <a:srgbClr val="DE7E18"/>
                </a:solidFill>
              </a:rPr>
              <a:t>GI</a:t>
            </a:r>
            <a:r>
              <a:rPr lang="pt-BR" sz="2800" dirty="0"/>
              <a:t>)</a:t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xmlns="" id="{9885B58E-E977-4AC7-995D-E0CA15289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811568"/>
              </p:ext>
            </p:extLst>
          </p:nvPr>
        </p:nvGraphicFramePr>
        <p:xfrm>
          <a:off x="827584" y="1916832"/>
          <a:ext cx="7850832" cy="428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26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81B5A7-AD70-46AD-B96B-2B08A7BD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624110"/>
            <a:ext cx="7740352" cy="128089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 </a:t>
            </a:r>
            <a:r>
              <a:rPr lang="pt-BR" sz="3100" b="1" dirty="0">
                <a:solidFill>
                  <a:srgbClr val="0000FF"/>
                </a:solidFill>
              </a:rPr>
              <a:t>Gráfico </a:t>
            </a:r>
            <a:r>
              <a:rPr lang="pt-BR" sz="3100" b="1" dirty="0" smtClean="0">
                <a:solidFill>
                  <a:srgbClr val="0000FF"/>
                </a:solidFill>
              </a:rPr>
              <a:t>2: </a:t>
            </a:r>
            <a:r>
              <a:rPr lang="pt-BR" sz="3100" dirty="0"/>
              <a:t>Média de acerto de </a:t>
            </a:r>
            <a:r>
              <a:rPr lang="pt-BR" sz="3100" b="1" dirty="0">
                <a:solidFill>
                  <a:srgbClr val="0000FF"/>
                </a:solidFill>
              </a:rPr>
              <a:t>PG</a:t>
            </a:r>
            <a:r>
              <a:rPr lang="pt-BR" sz="3100" dirty="0"/>
              <a:t> no </a:t>
            </a:r>
            <a:r>
              <a:rPr lang="pt-BR" sz="3100" dirty="0" err="1"/>
              <a:t>pré</a:t>
            </a:r>
            <a:r>
              <a:rPr lang="pt-BR" sz="3100" dirty="0"/>
              <a:t>, pós-teste e pós-teste posterior (</a:t>
            </a:r>
            <a:r>
              <a:rPr lang="pt-BR" sz="3100" b="1" dirty="0">
                <a:solidFill>
                  <a:srgbClr val="A53010"/>
                </a:solidFill>
              </a:rPr>
              <a:t>GC</a:t>
            </a:r>
            <a:r>
              <a:rPr lang="pt-BR" sz="3100" dirty="0"/>
              <a:t> e </a:t>
            </a:r>
            <a:r>
              <a:rPr lang="pt-BR" sz="3100" b="1" dirty="0">
                <a:solidFill>
                  <a:schemeClr val="accent2"/>
                </a:solidFill>
              </a:rPr>
              <a:t>GI</a:t>
            </a:r>
            <a:r>
              <a:rPr lang="pt-BR" sz="3100" dirty="0"/>
              <a:t>)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4ECE89D9-FED6-402B-BCA6-823E93859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821445"/>
              </p:ext>
            </p:extLst>
          </p:nvPr>
        </p:nvGraphicFramePr>
        <p:xfrm>
          <a:off x="755576" y="1988840"/>
          <a:ext cx="7922840" cy="413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32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5595F1-F4CE-41F7-BC0D-1ABFEF89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8100392" cy="128089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rgbClr val="0000FF"/>
                </a:solidFill>
              </a:rPr>
              <a:t>Gráfico </a:t>
            </a:r>
            <a:r>
              <a:rPr lang="pt-BR" sz="2800" b="1" dirty="0" smtClean="0">
                <a:solidFill>
                  <a:srgbClr val="0000FF"/>
                </a:solidFill>
              </a:rPr>
              <a:t>3: </a:t>
            </a:r>
            <a:r>
              <a:rPr lang="pt-BR" sz="2800" dirty="0"/>
              <a:t>Média de acerto de </a:t>
            </a:r>
            <a:r>
              <a:rPr lang="pt-BR" sz="2800" b="1" dirty="0">
                <a:solidFill>
                  <a:srgbClr val="0000FF"/>
                </a:solidFill>
              </a:rPr>
              <a:t>PA</a:t>
            </a:r>
            <a:r>
              <a:rPr lang="pt-BR" sz="2800" dirty="0"/>
              <a:t> e </a:t>
            </a:r>
            <a:r>
              <a:rPr lang="pt-BR" sz="2800" b="1" dirty="0">
                <a:solidFill>
                  <a:srgbClr val="0000FF"/>
                </a:solidFill>
              </a:rPr>
              <a:t>PG</a:t>
            </a:r>
            <a:r>
              <a:rPr lang="pt-BR" sz="2800" dirty="0"/>
              <a:t> no </a:t>
            </a:r>
            <a:r>
              <a:rPr lang="pt-BR" sz="2800" dirty="0" err="1"/>
              <a:t>pré</a:t>
            </a:r>
            <a:r>
              <a:rPr lang="pt-BR" sz="2800" dirty="0"/>
              <a:t>, pós-teste e pós-teste posterior (</a:t>
            </a:r>
            <a:r>
              <a:rPr lang="pt-BR" sz="2800" b="1" dirty="0">
                <a:solidFill>
                  <a:schemeClr val="accent1"/>
                </a:solidFill>
              </a:rPr>
              <a:t>GC</a:t>
            </a:r>
            <a:r>
              <a:rPr lang="pt-BR" sz="2800" dirty="0"/>
              <a:t> e </a:t>
            </a:r>
            <a:r>
              <a:rPr lang="pt-BR" sz="2800" b="1" dirty="0">
                <a:solidFill>
                  <a:schemeClr val="accent2"/>
                </a:solidFill>
              </a:rPr>
              <a:t>GI</a:t>
            </a:r>
            <a:r>
              <a:rPr lang="pt-BR" sz="2800" dirty="0"/>
              <a:t>)</a:t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535A1BCC-ED2F-494B-819E-603E7A775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786407"/>
              </p:ext>
            </p:extLst>
          </p:nvPr>
        </p:nvGraphicFramePr>
        <p:xfrm>
          <a:off x="827584" y="1772816"/>
          <a:ext cx="78508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76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35CB3E-8037-4747-AFD4-DE638A00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04664"/>
            <a:ext cx="6589199" cy="57264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00FF"/>
                </a:solidFill>
              </a:rPr>
              <a:t>Resultados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34897B9-7365-4530-AB1B-CEA9899F9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3999" cy="27363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/>
              <a:t>Os resultados do </a:t>
            </a:r>
            <a:r>
              <a:rPr lang="pt-BR" sz="2400" b="1" dirty="0">
                <a:solidFill>
                  <a:schemeClr val="accent2"/>
                </a:solidFill>
              </a:rPr>
              <a:t>GI</a:t>
            </a:r>
            <a:r>
              <a:rPr lang="pt-BR" sz="2400" dirty="0"/>
              <a:t> mostram que o </a:t>
            </a:r>
            <a:r>
              <a:rPr lang="pt-BR" sz="2400" b="1" dirty="0">
                <a:solidFill>
                  <a:srgbClr val="008000"/>
                </a:solidFill>
              </a:rPr>
              <a:t>WhatsApp</a:t>
            </a:r>
            <a:r>
              <a:rPr lang="pt-BR" sz="2400" dirty="0"/>
              <a:t> colaborou para o processo de </a:t>
            </a:r>
            <a:r>
              <a:rPr lang="pt-BR" sz="2400" b="1" dirty="0">
                <a:solidFill>
                  <a:srgbClr val="0000FF"/>
                </a:solidFill>
              </a:rPr>
              <a:t>transposição didática </a:t>
            </a:r>
            <a:r>
              <a:rPr lang="pt-BR" sz="2400" dirty="0"/>
              <a:t>pois os sujeitos participantes não só tiveram sucesso no pós-teste com a realização das mesmas questões do pré-teste como mostraram  </a:t>
            </a:r>
            <a:r>
              <a:rPr lang="pt-BR" sz="2400" b="1" dirty="0">
                <a:solidFill>
                  <a:srgbClr val="0000FF"/>
                </a:solidFill>
              </a:rPr>
              <a:t>evolução das ideias em matemática</a:t>
            </a:r>
            <a:r>
              <a:rPr lang="pt-BR" sz="2400" dirty="0"/>
              <a:t>, estando associada à aplicação de conhecimentos anteriores para a resolução de </a:t>
            </a:r>
            <a:r>
              <a:rPr lang="pt-BR" sz="2400" b="1" dirty="0">
                <a:solidFill>
                  <a:srgbClr val="0000FF"/>
                </a:solidFill>
              </a:rPr>
              <a:t>novas situações-problema utilizadas no pós-teste posterior</a:t>
            </a:r>
            <a:r>
              <a:rPr lang="pt-BR" sz="2400" dirty="0"/>
              <a:t>.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996680"/>
            <a:ext cx="4276760" cy="2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6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 descr="Resultado de imagem para sociedade conectada pelas redes soci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786313" cy="24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3155566" y="5386871"/>
            <a:ext cx="3545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000" b="1" dirty="0">
                <a:latin typeface="Calibri" panose="020F0502020204030204" pitchFamily="34" charset="0"/>
              </a:rPr>
              <a:t>Sociedade conectada</a:t>
            </a:r>
          </a:p>
        </p:txBody>
      </p:sp>
      <p:pic>
        <p:nvPicPr>
          <p:cNvPr id="5" name="Imagem 3" descr="Resultado de imagem para blog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1143000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4" descr="Resultado de imagem para facebo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1000125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https://encrypted-tbn1.gstatic.com/images?q=tbn:ANd9GcRCyjFwmxYCGWF0lCUOv1YRN_6H3pMuRI4ollbZmC7LV5kFGZZTgXl6RLv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5104"/>
            <a:ext cx="1071563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Resultado de imagem para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1285875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Resultado de imagem para instagr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1728787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Resultado de imagem para linked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857250" cy="5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 descr="Resultado de imagem para snapchat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2" y="4659938"/>
            <a:ext cx="1143000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0" descr="Whatsapp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22" y="2205187"/>
            <a:ext cx="1000125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 descr="Resultado de imagem para skyp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2" y="3452644"/>
            <a:ext cx="968375" cy="7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69475B1-C32E-4E97-AB26-BE1C2C67E2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877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9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140D2D4-880E-4F1A-9D5B-9E513FB2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3999" cy="2592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/>
              <a:t>A popularidade do </a:t>
            </a:r>
            <a:r>
              <a:rPr lang="pt-BR" sz="2400" b="1" dirty="0" err="1">
                <a:solidFill>
                  <a:srgbClr val="008000"/>
                </a:solidFill>
              </a:rPr>
              <a:t>WhatsApp</a:t>
            </a:r>
            <a:r>
              <a:rPr lang="pt-BR" sz="2400" dirty="0" smtClean="0"/>
              <a:t> </a:t>
            </a:r>
            <a:r>
              <a:rPr lang="pt-BR" sz="2400" dirty="0"/>
              <a:t>foi um fator favorável na produção do conhecimento do objeto matemático </a:t>
            </a:r>
            <a:r>
              <a:rPr lang="pt-BR" sz="2400" b="1" dirty="0">
                <a:solidFill>
                  <a:schemeClr val="accent2"/>
                </a:solidFill>
              </a:rPr>
              <a:t>“progressões”</a:t>
            </a:r>
            <a:r>
              <a:rPr lang="pt-BR" sz="2400" dirty="0"/>
              <a:t>, os alunos se sentiram à vontade para utilizar o </a:t>
            </a:r>
            <a:r>
              <a:rPr lang="pt-BR" sz="2400" b="1" dirty="0" err="1">
                <a:solidFill>
                  <a:srgbClr val="008000"/>
                </a:solidFill>
              </a:rPr>
              <a:t>WhatsApp</a:t>
            </a:r>
            <a:r>
              <a:rPr lang="pt-BR" sz="2400" dirty="0" smtClean="0"/>
              <a:t> </a:t>
            </a:r>
            <a:r>
              <a:rPr lang="pt-BR" sz="2400" dirty="0"/>
              <a:t>com fins pedagógicos e de forma planejada mediante a supervisão e orientação do professor, uma vez que a </a:t>
            </a:r>
            <a:r>
              <a:rPr lang="pt-BR" sz="2400" b="1" dirty="0">
                <a:solidFill>
                  <a:srgbClr val="0000FF"/>
                </a:solidFill>
              </a:rPr>
              <a:t>aprendizagem ativa </a:t>
            </a:r>
            <a:r>
              <a:rPr lang="pt-BR" sz="2400" dirty="0"/>
              <a:t>requer não apenas a participação do professor como também a sua intervenção direta no decorrer da pesquisa.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7535CB3E-8037-4747-AFD4-DE638A00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04664"/>
            <a:ext cx="6589199" cy="57264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00FF"/>
                </a:solidFill>
              </a:rPr>
              <a:t>Resultados</a:t>
            </a:r>
            <a:endParaRPr lang="pt-BR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748446"/>
            <a:ext cx="5934656" cy="31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6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D4E405-73FE-4952-AC6D-C0D06D73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548680"/>
            <a:ext cx="6589199" cy="64465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0000FF"/>
                </a:solidFill>
              </a:rPr>
              <a:t>Consideraç</a:t>
            </a:r>
            <a:r>
              <a:rPr lang="pt-BR" b="1" dirty="0" smtClean="0">
                <a:solidFill>
                  <a:srgbClr val="0000FF"/>
                </a:solidFill>
              </a:rPr>
              <a:t>ões Finais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C012E4D-7DAB-48AE-8C64-978F01FC4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0"/>
            <a:ext cx="9143999" cy="558924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O </a:t>
            </a:r>
            <a:r>
              <a:rPr lang="pt-BR" sz="2400" b="1" i="1" dirty="0" err="1" smtClean="0">
                <a:solidFill>
                  <a:srgbClr val="008000"/>
                </a:solidFill>
              </a:rPr>
              <a:t>WhatsApp</a:t>
            </a:r>
            <a:r>
              <a:rPr lang="pt-BR" sz="2400" dirty="0" smtClean="0"/>
              <a:t> promove não apenas o estudo individual, mas também o </a:t>
            </a:r>
            <a:r>
              <a:rPr lang="pt-BR" sz="2400" b="1" dirty="0" smtClean="0">
                <a:solidFill>
                  <a:srgbClr val="0000FF"/>
                </a:solidFill>
              </a:rPr>
              <a:t>aprendizado </a:t>
            </a:r>
            <a:r>
              <a:rPr lang="pt-BR" sz="2400" b="1" dirty="0">
                <a:solidFill>
                  <a:srgbClr val="0000FF"/>
                </a:solidFill>
              </a:rPr>
              <a:t>coletivo por meio da interação, compartilhamento e colaboração promovidas pelas redes sociais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>O </a:t>
            </a:r>
            <a:r>
              <a:rPr lang="pt-BR" sz="2400" b="1" i="1" dirty="0" err="1">
                <a:solidFill>
                  <a:srgbClr val="008000"/>
                </a:solidFill>
              </a:rPr>
              <a:t>WhatsApp</a:t>
            </a:r>
            <a:r>
              <a:rPr lang="pt-BR" sz="2400" dirty="0"/>
              <a:t> </a:t>
            </a:r>
            <a:r>
              <a:rPr lang="pt-BR" sz="2400" dirty="0" smtClean="0"/>
              <a:t>mostra</a:t>
            </a:r>
            <a:r>
              <a:rPr lang="pt-BR" sz="2400" dirty="0"/>
              <a:t>-se como uma ferramenta com grande potencial para o uso no contexto educacional, ao mesmo tempo que </a:t>
            </a:r>
            <a:r>
              <a:rPr lang="pt-BR" sz="2400" b="1" dirty="0">
                <a:solidFill>
                  <a:srgbClr val="0000FF"/>
                </a:solidFill>
              </a:rPr>
              <a:t>os alunos se apresentaram dispostos a interagir nesses espaços não-tradicionais no contexto das atividades educacionais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/>
            </a:r>
            <a:r>
              <a:rPr lang="pt-BR" sz="2400" dirty="0"/>
              <a:t>o </a:t>
            </a:r>
            <a:r>
              <a:rPr lang="pt-BR" sz="2400" b="1" i="1" dirty="0" err="1">
                <a:solidFill>
                  <a:srgbClr val="008000"/>
                </a:solidFill>
              </a:rPr>
              <a:t>WhatsApp</a:t>
            </a:r>
            <a:r>
              <a:rPr lang="pt-BR" sz="2400" i="1" dirty="0"/>
              <a:t> </a:t>
            </a:r>
            <a:r>
              <a:rPr lang="pt-BR" sz="2400" dirty="0" smtClean="0"/>
              <a:t>propicia a possibilidade </a:t>
            </a:r>
            <a:r>
              <a:rPr lang="pt-BR" sz="2400" dirty="0"/>
              <a:t>do </a:t>
            </a:r>
            <a:r>
              <a:rPr lang="pt-BR" sz="2400" b="1" dirty="0">
                <a:solidFill>
                  <a:srgbClr val="0000FF"/>
                </a:solidFill>
              </a:rPr>
              <a:t>contato aluno-aluno e aluno-professor para além dos muros da instituição de ensino</a:t>
            </a:r>
            <a:r>
              <a:rPr lang="pt-BR" sz="2400" dirty="0"/>
              <a:t>, facilitando o intercâmbio de saberes ancorado por atividades que podem ser desenvolvidas dentro e fora de sala de aula, enriquecendo, assim, a </a:t>
            </a:r>
            <a:r>
              <a:rPr lang="pt-BR" sz="2400" b="1" dirty="0">
                <a:solidFill>
                  <a:srgbClr val="0000FF"/>
                </a:solidFill>
              </a:rPr>
              <a:t>prática pedagógica docente</a:t>
            </a:r>
            <a:r>
              <a:rPr lang="pt-BR" sz="2400" dirty="0"/>
              <a:t>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38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>
            <a:spLocks noChangeArrowheads="1"/>
          </p:cNvSpPr>
          <p:nvPr/>
        </p:nvSpPr>
        <p:spPr bwMode="auto">
          <a:xfrm>
            <a:off x="3792730" y="2517222"/>
            <a:ext cx="50403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pt-BR" altLang="pt-BR" sz="2100" b="1" dirty="0">
                <a:solidFill>
                  <a:srgbClr val="FF6600"/>
                </a:solidFill>
                <a:latin typeface="+mn-lt"/>
              </a:rPr>
              <a:t>interações significativas </a:t>
            </a:r>
          </a:p>
        </p:txBody>
      </p:sp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1187624" y="2996952"/>
            <a:ext cx="77045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pt-BR" altLang="pt-BR" sz="2100" b="1" dirty="0">
                <a:solidFill>
                  <a:srgbClr val="FF6600"/>
                </a:solidFill>
                <a:latin typeface="+mn-lt"/>
              </a:rPr>
              <a:t>compartilhamento e armazenamento de informações</a:t>
            </a:r>
          </a:p>
        </p:txBody>
      </p:sp>
      <p:sp>
        <p:nvSpPr>
          <p:cNvPr id="5" name="Retângulo 12"/>
          <p:cNvSpPr>
            <a:spLocks noChangeArrowheads="1"/>
          </p:cNvSpPr>
          <p:nvPr/>
        </p:nvSpPr>
        <p:spPr bwMode="auto">
          <a:xfrm>
            <a:off x="4283968" y="3717032"/>
            <a:ext cx="45900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pt-BR" altLang="pt-BR" sz="2100" b="1" dirty="0">
                <a:solidFill>
                  <a:srgbClr val="FF6600"/>
                </a:solidFill>
                <a:latin typeface="+mn-lt"/>
              </a:rPr>
              <a:t>uso de vários recursos semióticos</a:t>
            </a:r>
          </a:p>
        </p:txBody>
      </p: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588224" y="4293096"/>
            <a:ext cx="201590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30000"/>
              </a:spcBef>
            </a:pPr>
            <a:r>
              <a:rPr lang="pt-BR" altLang="pt-BR" sz="2100" b="1" i="1" dirty="0">
                <a:solidFill>
                  <a:srgbClr val="FF6600"/>
                </a:solidFill>
                <a:latin typeface="+mn-lt"/>
              </a:rPr>
              <a:t>feedback </a:t>
            </a:r>
          </a:p>
        </p:txBody>
      </p:sp>
      <p:sp>
        <p:nvSpPr>
          <p:cNvPr id="7" name="Retângulo 16"/>
          <p:cNvSpPr>
            <a:spLocks noChangeArrowheads="1"/>
          </p:cNvSpPr>
          <p:nvPr/>
        </p:nvSpPr>
        <p:spPr bwMode="auto">
          <a:xfrm>
            <a:off x="5220072" y="4941168"/>
            <a:ext cx="35821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30000"/>
              </a:spcBef>
            </a:pPr>
            <a:r>
              <a:rPr lang="pt-BR" altLang="pt-BR" sz="2100" b="1" dirty="0">
                <a:solidFill>
                  <a:srgbClr val="FF6600"/>
                </a:solidFill>
                <a:latin typeface="+mn-lt"/>
              </a:rPr>
              <a:t>ludicidade e criatividade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50826" y="1340769"/>
            <a:ext cx="8569325" cy="1008112"/>
          </a:xfrm>
          <a:prstGeom prst="roundRect">
            <a:avLst>
              <a:gd name="adj" fmla="val 12281"/>
            </a:avLst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>
              <a:defRPr/>
            </a:pPr>
            <a:endParaRPr lang="pt-BR" sz="2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pt-B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 INTEGRAÇÃO DO 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À PRÁTICA PEDAGÓGICA PROMOVE: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" y="3429000"/>
            <a:ext cx="4286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283239" y="6021288"/>
            <a:ext cx="54652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>
                <a:solidFill>
                  <a:srgbClr val="FF6600"/>
                </a:solidFill>
              </a:rPr>
              <a:t>a construção coletiva do conhecimento</a:t>
            </a:r>
          </a:p>
        </p:txBody>
      </p:sp>
      <p:sp>
        <p:nvSpPr>
          <p:cNvPr id="13" name="Retângulo 11"/>
          <p:cNvSpPr>
            <a:spLocks noChangeArrowheads="1"/>
          </p:cNvSpPr>
          <p:nvPr/>
        </p:nvSpPr>
        <p:spPr bwMode="auto">
          <a:xfrm>
            <a:off x="1259632" y="5589240"/>
            <a:ext cx="76967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pt-BR" sz="2100" b="1" dirty="0">
                <a:solidFill>
                  <a:srgbClr val="FF6600"/>
                </a:solidFill>
                <a:latin typeface="+mn-lt"/>
              </a:rPr>
              <a:t>motivação para estudar e dar continuidade aos estudos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ABD1548-1935-489B-BB1D-4C0B66C3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47216"/>
          </a:xfrm>
          <a:prstGeom prst="rect">
            <a:avLst/>
          </a:prstGeom>
        </p:spPr>
      </p:pic>
      <p:pic>
        <p:nvPicPr>
          <p:cNvPr id="14" name="Imagem 10" descr="Whatsapp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1000125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 animBg="1"/>
      <p:bldP spid="12" grpId="0"/>
      <p:bldP spid="1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564904"/>
            <a:ext cx="85017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50" b="1" dirty="0">
                <a:solidFill>
                  <a:schemeClr val="accent2"/>
                </a:solidFill>
              </a:rPr>
              <a:t>OBRIGADO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014498" y="4031308"/>
            <a:ext cx="30388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00FF"/>
                </a:solidFill>
                <a:latin typeface="Brush Script MT" panose="03060802040406070304" pitchFamily="66" charset="0"/>
              </a:rPr>
              <a:t>Vicente Eudes</a:t>
            </a:r>
          </a:p>
          <a:p>
            <a:pPr algn="ctr"/>
            <a:r>
              <a:rPr lang="pt-BR" sz="1875" dirty="0">
                <a:solidFill>
                  <a:srgbClr val="3366FF"/>
                </a:solidFill>
              </a:rPr>
              <a:t>eudesmat@uol.com.br</a:t>
            </a:r>
          </a:p>
          <a:p>
            <a:pPr algn="ctr"/>
            <a:endParaRPr lang="pt-BR" sz="1875" dirty="0"/>
          </a:p>
          <a:p>
            <a:pPr algn="ctr"/>
            <a:r>
              <a:rPr lang="pt-BR" sz="1875" dirty="0" smtClean="0"/>
              <a:t>       (21) 9</a:t>
            </a:r>
            <a:r>
              <a:rPr lang="pt-BR" sz="1875" dirty="0"/>
              <a:t>-9146-7791</a:t>
            </a:r>
          </a:p>
          <a:p>
            <a:endParaRPr lang="pt-BR" sz="1875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157192"/>
            <a:ext cx="483580" cy="4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857BDCA-C3CF-44BB-BF17-2EF243EB3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2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Resultado de imagem para desenhos de pessoas conversando com a ou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607719"/>
            <a:ext cx="2500313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" descr="Resultado de imagem para redes soci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348880"/>
            <a:ext cx="2928938" cy="220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4"/>
          <p:cNvSpPr txBox="1">
            <a:spLocks noChangeArrowheads="1"/>
          </p:cNvSpPr>
          <p:nvPr/>
        </p:nvSpPr>
        <p:spPr bwMode="auto">
          <a:xfrm>
            <a:off x="1835696" y="1556792"/>
            <a:ext cx="61154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A construção do conhecimento</a:t>
            </a:r>
          </a:p>
        </p:txBody>
      </p:sp>
      <p:sp>
        <p:nvSpPr>
          <p:cNvPr id="8" name="Seta para a esquerda e para a direita 7"/>
          <p:cNvSpPr/>
          <p:nvPr/>
        </p:nvSpPr>
        <p:spPr>
          <a:xfrm>
            <a:off x="3786187" y="3375421"/>
            <a:ext cx="1071563" cy="36314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9" name="Seta para a esquerda e para cima 8"/>
          <p:cNvSpPr/>
          <p:nvPr/>
        </p:nvSpPr>
        <p:spPr>
          <a:xfrm rot="5400000">
            <a:off x="1677987" y="4608513"/>
            <a:ext cx="638175" cy="8509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sp>
        <p:nvSpPr>
          <p:cNvPr id="10" name="Seta para a esquerda e para cima 9"/>
          <p:cNvSpPr/>
          <p:nvPr/>
        </p:nvSpPr>
        <p:spPr>
          <a:xfrm>
            <a:off x="5929312" y="4714874"/>
            <a:ext cx="850900" cy="63817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8DCDE83-5ED7-48E1-AE00-DC3D5114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34721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/>
          <a:stretch/>
        </p:blipFill>
        <p:spPr bwMode="auto">
          <a:xfrm>
            <a:off x="5508104" y="2276872"/>
            <a:ext cx="3340971" cy="22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29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36352" y="1600239"/>
            <a:ext cx="6615113" cy="57835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>
                <a:solidFill>
                  <a:srgbClr val="0070C0"/>
                </a:solidFill>
                <a:latin typeface="+mn-lt"/>
              </a:rPr>
              <a:t>QUEM SÃO OS NOSSOS ALUNOS?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2776" y="2441683"/>
            <a:ext cx="7102263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400" dirty="0">
                <a:solidFill>
                  <a:srgbClr val="FF6600"/>
                </a:solidFill>
              </a:rPr>
              <a:t>O</a:t>
            </a:r>
            <a:r>
              <a:rPr lang="pt-BR" sz="2400" b="1" dirty="0">
                <a:solidFill>
                  <a:srgbClr val="FF6600"/>
                </a:solidFill>
              </a:rPr>
              <a:t> “Homo Sapiens” </a:t>
            </a:r>
            <a:r>
              <a:rPr lang="pt-BR" sz="2400" dirty="0">
                <a:solidFill>
                  <a:srgbClr val="FF6600"/>
                </a:solidFill>
              </a:rPr>
              <a:t>ou o </a:t>
            </a:r>
            <a:r>
              <a:rPr lang="pt-BR" sz="2400" b="1" dirty="0">
                <a:solidFill>
                  <a:srgbClr val="FF6600"/>
                </a:solidFill>
              </a:rPr>
              <a:t>“Homo </a:t>
            </a:r>
            <a:r>
              <a:rPr lang="pt-BR" sz="2400" b="1" dirty="0" err="1">
                <a:solidFill>
                  <a:srgbClr val="FF6600"/>
                </a:solidFill>
              </a:rPr>
              <a:t>Zappiens</a:t>
            </a:r>
            <a:r>
              <a:rPr lang="pt-BR" sz="2400" b="1" dirty="0">
                <a:solidFill>
                  <a:srgbClr val="FF6600"/>
                </a:solidFill>
              </a:rPr>
              <a:t>”</a:t>
            </a:r>
            <a:r>
              <a:rPr lang="pt-BR" sz="2400" dirty="0">
                <a:solidFill>
                  <a:srgbClr val="FF6600"/>
                </a:solidFill>
              </a:rPr>
              <a:t>?</a:t>
            </a:r>
            <a:endParaRPr lang="pt-PT" sz="2400" dirty="0">
              <a:solidFill>
                <a:srgbClr val="FF6600"/>
              </a:solidFill>
            </a:endParaRPr>
          </a:p>
        </p:txBody>
      </p:sp>
      <p:pic>
        <p:nvPicPr>
          <p:cNvPr id="6" name="Picture 4" descr="http://revistacrescer.globo.com/Revista/Crescer/foto/0,,42758853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09" y="2967867"/>
            <a:ext cx="3085938" cy="23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/>
          <a:stretch/>
        </p:blipFill>
        <p:spPr bwMode="auto">
          <a:xfrm>
            <a:off x="1588939" y="2967867"/>
            <a:ext cx="3085938" cy="23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ADBF52E-1E23-49C3-8DE5-BE75B4ED7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067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19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62963" y="1574335"/>
            <a:ext cx="4509075" cy="53935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0070C0"/>
                </a:solidFill>
                <a:latin typeface="+mn-lt"/>
              </a:rPr>
              <a:t>GERAÇÃO MULTI-TAREFA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39" y="2384644"/>
            <a:ext cx="4901125" cy="326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79512" y="2204864"/>
            <a:ext cx="2268935" cy="922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Ouvindo a música</a:t>
            </a:r>
          </a:p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favorita</a:t>
            </a: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79512" y="5373216"/>
            <a:ext cx="2369441" cy="97631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Fazendo a atividade </a:t>
            </a:r>
          </a:p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pt-BR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ões</a:t>
            </a:r>
            <a:endParaRPr lang="pt-BR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588224" y="2204864"/>
            <a:ext cx="2415759" cy="922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Falando com a mãe</a:t>
            </a:r>
          </a:p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telefone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620737" y="3621091"/>
            <a:ext cx="2415758" cy="922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deve estar ligada</a:t>
            </a:r>
          </a:p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atrás dele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588224" y="5301208"/>
            <a:ext cx="2415758" cy="97631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Jogando e/ou se</a:t>
            </a:r>
          </a:p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comunicando </a:t>
            </a:r>
          </a:p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pt-BR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65472" y="3621091"/>
            <a:ext cx="2201467" cy="92273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Almoçando um </a:t>
            </a:r>
          </a:p>
          <a:p>
            <a:pPr algn="ctr" eaLnBrk="0" hangingPunct="0"/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sanduíche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6E2F972-90FE-4FB4-9568-58525B9D9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0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8" grpId="0" animBg="1" autoUpdateAnimBg="0"/>
      <p:bldP spid="1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-10482" y="1422842"/>
            <a:ext cx="9144000" cy="5512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pt-BR" altLang="pt-BR" sz="2100" b="1" dirty="0">
                <a:solidFill>
                  <a:srgbClr val="0070C0"/>
                </a:solidFill>
              </a:rPr>
              <a:t>Urgência</a:t>
            </a:r>
            <a:r>
              <a:rPr lang="pt-BR" altLang="pt-BR" sz="2100" dirty="0"/>
              <a:t> </a:t>
            </a:r>
            <a:r>
              <a:rPr lang="pt-BR" altLang="pt-BR" sz="2100" b="1" dirty="0"/>
              <a:t>da integração de tecnologias digitais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pt-BR" altLang="pt-BR" sz="2100" b="1" dirty="0"/>
              <a:t>às práticas pedagógicas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336360" y="5229200"/>
            <a:ext cx="879715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pt-BR" altLang="pt-BR" sz="2100" b="1" dirty="0">
                <a:latin typeface="+mn-lt"/>
              </a:rPr>
              <a:t>A </a:t>
            </a:r>
            <a:r>
              <a:rPr lang="pt-BR" altLang="pt-BR" sz="2100" b="1" dirty="0">
                <a:solidFill>
                  <a:srgbClr val="0070C0"/>
                </a:solidFill>
                <a:latin typeface="+mn-lt"/>
              </a:rPr>
              <a:t>instantaneidade</a:t>
            </a:r>
            <a:r>
              <a:rPr lang="pt-BR" altLang="pt-BR" sz="2100" b="1" dirty="0">
                <a:latin typeface="+mn-lt"/>
              </a:rPr>
              <a:t> da comunicação por meio das tecnologias digitais, a </a:t>
            </a:r>
            <a:r>
              <a:rPr lang="pt-BR" altLang="pt-BR" sz="2100" b="1" dirty="0">
                <a:solidFill>
                  <a:srgbClr val="0070C0"/>
                </a:solidFill>
                <a:latin typeface="+mn-lt"/>
              </a:rPr>
              <a:t>aprendizagem ubíqua </a:t>
            </a:r>
            <a:r>
              <a:rPr lang="pt-BR" altLang="pt-BR" sz="2100" b="1" dirty="0">
                <a:latin typeface="+mn-lt"/>
              </a:rPr>
              <a:t>viabilizada pelas mídias digitais, principalmente o </a:t>
            </a:r>
            <a:r>
              <a:rPr lang="pt-BR" altLang="pt-BR" sz="2100" b="1" dirty="0">
                <a:solidFill>
                  <a:srgbClr val="FF6600"/>
                </a:solidFill>
                <a:latin typeface="+mn-lt"/>
              </a:rPr>
              <a:t>smarthphone</a:t>
            </a:r>
            <a:r>
              <a:rPr lang="pt-BR" altLang="pt-BR" sz="2100" b="1" dirty="0">
                <a:latin typeface="+mn-lt"/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5934"/>
            <a:ext cx="42195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C7F2CF9-BBFE-49EB-B06B-96F56E1CB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82" y="-10528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375945" y="1533703"/>
            <a:ext cx="3203575" cy="6651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</a:rPr>
              <a:t>O aplicativo </a:t>
            </a:r>
            <a:r>
              <a:rPr lang="pt-BR" altLang="pt-BR" b="1" dirty="0">
                <a:solidFill>
                  <a:srgbClr val="008000"/>
                </a:solidFill>
              </a:rPr>
              <a:t>WhatsApp</a:t>
            </a:r>
            <a:r>
              <a:rPr lang="pt-BR" altLang="pt-BR" b="1" dirty="0">
                <a:solidFill>
                  <a:srgbClr val="0070C0"/>
                </a:solidFill>
              </a:rPr>
              <a:t>:</a:t>
            </a:r>
            <a:endParaRPr lang="pt-BR" altLang="pt-BR" dirty="0">
              <a:solidFill>
                <a:srgbClr val="0070C0"/>
              </a:solidFill>
            </a:endParaRPr>
          </a:p>
        </p:txBody>
      </p:sp>
      <p:pic>
        <p:nvPicPr>
          <p:cNvPr id="5" name="Imagem 7" descr="whatsap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/>
          <a:stretch>
            <a:fillRect/>
          </a:stretch>
        </p:blipFill>
        <p:spPr bwMode="auto">
          <a:xfrm>
            <a:off x="1692276" y="2802731"/>
            <a:ext cx="4357688" cy="23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" y="3012282"/>
            <a:ext cx="2214563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endParaRPr lang="pt-BR" sz="2400" kern="0" dirty="0">
              <a:ea typeface="Arial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6192839" y="5047061"/>
            <a:ext cx="2892425" cy="75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endParaRPr lang="pt-BR" sz="2400" b="1" kern="0" dirty="0">
              <a:ea typeface="Arial" charset="0"/>
            </a:endParaRPr>
          </a:p>
        </p:txBody>
      </p:sp>
      <p:sp>
        <p:nvSpPr>
          <p:cNvPr id="9" name="Texto Explicativo 1 8"/>
          <p:cNvSpPr/>
          <p:nvPr/>
        </p:nvSpPr>
        <p:spPr>
          <a:xfrm flipH="1">
            <a:off x="71439" y="3815955"/>
            <a:ext cx="1547812" cy="545306"/>
          </a:xfrm>
          <a:prstGeom prst="borderCallout1">
            <a:avLst>
              <a:gd name="adj1" fmla="val 47900"/>
              <a:gd name="adj2" fmla="val -167"/>
              <a:gd name="adj3" fmla="val 188361"/>
              <a:gd name="adj4" fmla="val -151767"/>
            </a:avLst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>
              <a:spcBef>
                <a:spcPct val="20000"/>
              </a:spcBef>
              <a:defRPr/>
            </a:pPr>
            <a:r>
              <a:rPr lang="pt-BR" sz="1350" b="1" kern="0" dirty="0">
                <a:solidFill>
                  <a:schemeClr val="tx1"/>
                </a:solidFill>
                <a:ea typeface="Arial" charset="0"/>
              </a:rPr>
              <a:t>Compartilha textos</a:t>
            </a:r>
          </a:p>
        </p:txBody>
      </p:sp>
      <p:sp>
        <p:nvSpPr>
          <p:cNvPr id="10" name="Texto Explicativo 1 9"/>
          <p:cNvSpPr/>
          <p:nvPr/>
        </p:nvSpPr>
        <p:spPr>
          <a:xfrm>
            <a:off x="6121401" y="2740819"/>
            <a:ext cx="2892425" cy="325041"/>
          </a:xfrm>
          <a:prstGeom prst="borderCallout1">
            <a:avLst>
              <a:gd name="adj1" fmla="val 47407"/>
              <a:gd name="adj2" fmla="val -289"/>
              <a:gd name="adj3" fmla="val 238145"/>
              <a:gd name="adj4" fmla="val -52503"/>
            </a:avLst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pt-BR" sz="1350" b="1" kern="0" dirty="0">
                <a:solidFill>
                  <a:schemeClr val="tx1"/>
                </a:solidFill>
                <a:ea typeface="Arial" charset="0"/>
              </a:rPr>
              <a:t>Compartilha imagens</a:t>
            </a:r>
          </a:p>
        </p:txBody>
      </p:sp>
      <p:sp>
        <p:nvSpPr>
          <p:cNvPr id="11" name="Texto Explicativo 1 10"/>
          <p:cNvSpPr/>
          <p:nvPr/>
        </p:nvSpPr>
        <p:spPr>
          <a:xfrm>
            <a:off x="6121401" y="3169444"/>
            <a:ext cx="2892425" cy="325041"/>
          </a:xfrm>
          <a:prstGeom prst="borderCallout1">
            <a:avLst>
              <a:gd name="adj1" fmla="val 50591"/>
              <a:gd name="adj2" fmla="val -1295"/>
              <a:gd name="adj3" fmla="val 105436"/>
              <a:gd name="adj4" fmla="val -21172"/>
            </a:avLst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pt-BR" sz="1350" b="1" kern="0" dirty="0">
                <a:solidFill>
                  <a:schemeClr val="tx1"/>
                </a:solidFill>
                <a:ea typeface="Arial" charset="0"/>
              </a:rPr>
              <a:t>Compartilha vídeos</a:t>
            </a:r>
          </a:p>
        </p:txBody>
      </p:sp>
      <p:sp>
        <p:nvSpPr>
          <p:cNvPr id="12" name="Texto Explicativo 1 11"/>
          <p:cNvSpPr/>
          <p:nvPr/>
        </p:nvSpPr>
        <p:spPr>
          <a:xfrm>
            <a:off x="6121401" y="3544492"/>
            <a:ext cx="2892425" cy="325040"/>
          </a:xfrm>
          <a:prstGeom prst="borderCallout1">
            <a:avLst>
              <a:gd name="adj1" fmla="val 41038"/>
              <a:gd name="adj2" fmla="val -1797"/>
              <a:gd name="adj3" fmla="val 96845"/>
              <a:gd name="adj4" fmla="val -51746"/>
            </a:avLst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pt-BR" sz="1350" b="1" kern="0" dirty="0">
                <a:solidFill>
                  <a:schemeClr val="tx1"/>
                </a:solidFill>
                <a:ea typeface="Arial" charset="0"/>
              </a:rPr>
              <a:t>Compartilha áudios</a:t>
            </a:r>
          </a:p>
        </p:txBody>
      </p:sp>
      <p:sp>
        <p:nvSpPr>
          <p:cNvPr id="13" name="Texto Explicativo 1 12"/>
          <p:cNvSpPr/>
          <p:nvPr/>
        </p:nvSpPr>
        <p:spPr>
          <a:xfrm>
            <a:off x="6121401" y="3919538"/>
            <a:ext cx="2892425" cy="325041"/>
          </a:xfrm>
          <a:prstGeom prst="borderCallout1">
            <a:avLst>
              <a:gd name="adj1" fmla="val 47407"/>
              <a:gd name="adj2" fmla="val -289"/>
              <a:gd name="adj3" fmla="val 166"/>
              <a:gd name="adj4" fmla="val -37496"/>
            </a:avLst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pt-BR" sz="1350" b="1" kern="0" dirty="0">
                <a:solidFill>
                  <a:schemeClr val="tx1"/>
                </a:solidFill>
                <a:ea typeface="Arial" charset="0"/>
              </a:rPr>
              <a:t>Compartilha localização</a:t>
            </a:r>
          </a:p>
        </p:txBody>
      </p:sp>
      <p:sp>
        <p:nvSpPr>
          <p:cNvPr id="14" name="Texto Explicativo 1 13"/>
          <p:cNvSpPr/>
          <p:nvPr/>
        </p:nvSpPr>
        <p:spPr>
          <a:xfrm>
            <a:off x="6121401" y="4294586"/>
            <a:ext cx="2892425" cy="325040"/>
          </a:xfrm>
          <a:prstGeom prst="borderCallout1">
            <a:avLst>
              <a:gd name="adj1" fmla="val 53774"/>
              <a:gd name="adj2" fmla="val -289"/>
              <a:gd name="adj3" fmla="val -89070"/>
              <a:gd name="adj4" fmla="val -22381"/>
            </a:avLst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pt-BR" sz="1350" b="1" kern="0" dirty="0">
                <a:solidFill>
                  <a:schemeClr val="tx1"/>
                </a:solidFill>
                <a:ea typeface="Arial" charset="0"/>
              </a:rPr>
              <a:t>Compartilha contatos</a:t>
            </a:r>
          </a:p>
        </p:txBody>
      </p:sp>
      <p:sp>
        <p:nvSpPr>
          <p:cNvPr id="15" name="Texto Explicativo 1 14"/>
          <p:cNvSpPr/>
          <p:nvPr/>
        </p:nvSpPr>
        <p:spPr>
          <a:xfrm>
            <a:off x="6121401" y="4669631"/>
            <a:ext cx="2892425" cy="325041"/>
          </a:xfrm>
          <a:prstGeom prst="borderCallout1">
            <a:avLst>
              <a:gd name="adj1" fmla="val 50591"/>
              <a:gd name="adj2" fmla="val -289"/>
              <a:gd name="adj3" fmla="val 107514"/>
              <a:gd name="adj4" fmla="val -15448"/>
            </a:avLst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pt-BR" sz="1350" b="1" kern="0" dirty="0">
                <a:solidFill>
                  <a:schemeClr val="tx1"/>
                </a:solidFill>
                <a:ea typeface="Arial" charset="0"/>
              </a:rPr>
              <a:t>Envia áudio instantâneo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121401" y="5095876"/>
            <a:ext cx="2892425" cy="54173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pt-BR" sz="1350" b="1" kern="0" dirty="0">
                <a:solidFill>
                  <a:schemeClr val="tx1"/>
                </a:solidFill>
                <a:ea typeface="Arial" charset="0"/>
              </a:rPr>
              <a:t>Compartilhamento</a:t>
            </a: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pt-BR" sz="1350" b="1" kern="0" dirty="0">
                <a:solidFill>
                  <a:schemeClr val="tx1"/>
                </a:solidFill>
                <a:ea typeface="Arial" charset="0"/>
              </a:rPr>
              <a:t>individual ou em grupo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187624" y="5805264"/>
            <a:ext cx="6225180" cy="4113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pt-BR" sz="2000" b="1" kern="0" dirty="0">
                <a:solidFill>
                  <a:srgbClr val="FF0000"/>
                </a:solidFill>
                <a:ea typeface="Arial" charset="0"/>
              </a:rPr>
              <a:t>Mais de 1,2  bilhão de usuários no mundo</a:t>
            </a: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303628" y="2169682"/>
            <a:ext cx="14606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sz="1500" b="1" dirty="0">
                <a:solidFill>
                  <a:schemeClr val="accent2"/>
                </a:solidFill>
                <a:latin typeface="+mn-lt"/>
              </a:rPr>
              <a:t>popularidade</a:t>
            </a: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0610" y="1703694"/>
            <a:ext cx="23230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sz="1500" b="1" dirty="0">
                <a:solidFill>
                  <a:schemeClr val="accent2"/>
                </a:solidFill>
                <a:latin typeface="+mn-lt"/>
              </a:rPr>
              <a:t>aprendizagem  ubíqua</a:t>
            </a: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6363000" y="2147041"/>
            <a:ext cx="271901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sz="1500" b="1" dirty="0">
                <a:solidFill>
                  <a:schemeClr val="accent2"/>
                </a:solidFill>
                <a:latin typeface="+mn-lt"/>
              </a:rPr>
              <a:t>comunicação instantânea </a:t>
            </a: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2220284" y="2222243"/>
            <a:ext cx="28295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sz="1500" dirty="0">
                <a:latin typeface="+mn-lt"/>
              </a:rPr>
              <a:t>variedade</a:t>
            </a:r>
            <a:r>
              <a:rPr lang="pt-BR" altLang="pt-BR" sz="1350" dirty="0">
                <a:latin typeface="+mn-lt"/>
              </a:rPr>
              <a:t> de recursos (multimodais)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6300192" y="1741536"/>
            <a:ext cx="10887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sz="1500" b="1" dirty="0">
                <a:solidFill>
                  <a:schemeClr val="accent2"/>
                </a:solidFill>
                <a:latin typeface="+mn-lt"/>
              </a:rPr>
              <a:t>interação</a:t>
            </a:r>
          </a:p>
        </p:txBody>
      </p:sp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1775636" y="2407794"/>
            <a:ext cx="4177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sz="2400" b="1" dirty="0">
                <a:solidFill>
                  <a:srgbClr val="0070C0"/>
                </a:solidFill>
                <a:latin typeface="+mn-lt"/>
              </a:rPr>
              <a:t>potencial uso pedagógico</a:t>
            </a: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7639051" y="1744200"/>
            <a:ext cx="14157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altLang="pt-BR" sz="1500" b="1" dirty="0">
                <a:solidFill>
                  <a:schemeClr val="accent2"/>
                </a:solidFill>
                <a:latin typeface="+mn-lt"/>
              </a:rPr>
              <a:t>colaboração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187624" y="6309320"/>
            <a:ext cx="6192688" cy="2751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pt-BR" sz="2000" b="1" kern="0" dirty="0">
                <a:solidFill>
                  <a:srgbClr val="0070C0"/>
                </a:solidFill>
                <a:ea typeface="Arial" charset="0"/>
              </a:rPr>
              <a:t>Mais de 120  milhões de usuários no Brasil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37DF0FE-2BDA-4B04-9BBE-79F015CF6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97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4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allAtOnce" animBg="1"/>
      <p:bldP spid="10" grpId="0" uiExpand="1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uiExpand="1" build="allAtOnce"/>
      <p:bldP spid="19" grpId="0" build="allAtOnce"/>
      <p:bldP spid="22" grpId="0" uiExpand="1" build="allAtOnce"/>
      <p:bldP spid="23" grpId="0" uiExpand="1" build="allAtOnce"/>
      <p:bldP spid="24" grpId="0" uiExpand="1" build="allAtOnce"/>
      <p:bldP spid="26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0605" y="1484784"/>
            <a:ext cx="850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</a:rPr>
              <a:t>Aprendizagem Ativa  é…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31640" y="2084016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dirty="0">
                <a:solidFill>
                  <a:srgbClr val="FF6600"/>
                </a:solidFill>
              </a:rPr>
              <a:t>Aprendizagem Ativa </a:t>
            </a:r>
            <a:r>
              <a:rPr lang="pt-BR" sz="2100" dirty="0"/>
              <a:t> é um termo técnico para um conjunto de </a:t>
            </a:r>
            <a:r>
              <a:rPr lang="pt-BR" sz="2100" b="1" dirty="0">
                <a:solidFill>
                  <a:srgbClr val="0070C0"/>
                </a:solidFill>
              </a:rPr>
              <a:t>práticas pedagógicas </a:t>
            </a:r>
            <a:r>
              <a:rPr lang="pt-BR" sz="2100" dirty="0"/>
              <a:t>que abordam a questão da aprendizagem pelos alunos </a:t>
            </a:r>
            <a:r>
              <a:rPr lang="pt-BR" sz="2100" b="1" dirty="0">
                <a:solidFill>
                  <a:srgbClr val="0000FF"/>
                </a:solidFill>
              </a:rPr>
              <a:t>sob uma perspectiva</a:t>
            </a:r>
            <a:r>
              <a:rPr lang="pt-BR" sz="2100" dirty="0"/>
              <a:t> diferente das técnicas clássicas de aprendizagem, tais como aulas discursivas, onde espera-se que o professor "ensine" e o aluno "aprenda". </a:t>
            </a:r>
          </a:p>
          <a:p>
            <a:pPr algn="just"/>
            <a:endParaRPr lang="pt-BR" sz="2100" dirty="0"/>
          </a:p>
          <a:p>
            <a:pPr algn="just"/>
            <a:r>
              <a:rPr lang="pt-BR" sz="2100" dirty="0"/>
              <a:t>Na </a:t>
            </a:r>
            <a:r>
              <a:rPr lang="pt-BR" sz="2100" b="1" dirty="0">
                <a:solidFill>
                  <a:srgbClr val="FF6600"/>
                </a:solidFill>
              </a:rPr>
              <a:t>Aprendizagem Ativa</a:t>
            </a:r>
            <a:r>
              <a:rPr lang="pt-BR" sz="2100" dirty="0"/>
              <a:t>, entende-se que o aluno não deve ser meramente um "recebedor" de informações, mas deve se engajar de maneira ativa na </a:t>
            </a:r>
            <a:r>
              <a:rPr lang="pt-BR" sz="2100" b="1" dirty="0" smtClean="0">
                <a:solidFill>
                  <a:srgbClr val="0070C0"/>
                </a:solidFill>
              </a:rPr>
              <a:t>produç</a:t>
            </a:r>
            <a:r>
              <a:rPr lang="pt-BR" sz="2100" b="1" dirty="0" smtClean="0">
                <a:solidFill>
                  <a:srgbClr val="0070C0"/>
                </a:solidFill>
              </a:rPr>
              <a:t>ão</a:t>
            </a:r>
            <a:r>
              <a:rPr lang="pt-BR" sz="2100" b="1" dirty="0" smtClean="0">
                <a:solidFill>
                  <a:srgbClr val="0070C0"/>
                </a:solidFill>
              </a:rPr>
              <a:t> </a:t>
            </a:r>
            <a:r>
              <a:rPr lang="pt-BR" sz="2100" b="1" dirty="0">
                <a:solidFill>
                  <a:srgbClr val="0070C0"/>
                </a:solidFill>
              </a:rPr>
              <a:t>do conhecimento</a:t>
            </a:r>
            <a:r>
              <a:rPr lang="pt-BR" sz="2100" dirty="0"/>
              <a:t>, focando seus objetivos e indo atrás do conhecimento de maneira </a:t>
            </a:r>
            <a:r>
              <a:rPr lang="pt-BR" sz="2100" b="1" dirty="0" err="1">
                <a:solidFill>
                  <a:srgbClr val="FF6600"/>
                </a:solidFill>
              </a:rPr>
              <a:t>pró-ativa</a:t>
            </a:r>
            <a:r>
              <a:rPr lang="pt-BR" sz="2100"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E8C8BB6-CEED-43D2-9A5C-FB227BBD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0770" y="1561051"/>
            <a:ext cx="8738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Nesta abordagem, o aluno </a:t>
            </a:r>
            <a:r>
              <a:rPr lang="pt-BR" sz="2000" b="1" dirty="0">
                <a:solidFill>
                  <a:srgbClr val="0000FF"/>
                </a:solidFill>
              </a:rPr>
              <a:t>estuda antes da aula</a:t>
            </a:r>
            <a:r>
              <a:rPr lang="pt-BR" sz="2000" dirty="0">
                <a:solidFill>
                  <a:srgbClr val="0000FF"/>
                </a:solidFill>
              </a:rPr>
              <a:t> </a:t>
            </a:r>
            <a:r>
              <a:rPr lang="pt-BR" sz="2000" dirty="0"/>
              <a:t>e a aula se torna um lugar de </a:t>
            </a:r>
            <a:r>
              <a:rPr lang="pt-BR" sz="2000" b="1" dirty="0">
                <a:solidFill>
                  <a:schemeClr val="accent1"/>
                </a:solidFill>
              </a:rPr>
              <a:t>Aprendizagem Ativa</a:t>
            </a:r>
            <a:r>
              <a:rPr lang="pt-BR" sz="2000" dirty="0"/>
              <a:t>, onde há perguntas, discussões e atividades práticas.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82" y="2484381"/>
            <a:ext cx="4807415" cy="270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54257" y="5517232"/>
            <a:ext cx="823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 professor trabalha as </a:t>
            </a:r>
            <a:r>
              <a:rPr lang="pt-BR" sz="2000" b="1" dirty="0">
                <a:solidFill>
                  <a:srgbClr val="0000FF"/>
                </a:solidFill>
              </a:rPr>
              <a:t>dificuldades dos alunos</a:t>
            </a:r>
            <a:r>
              <a:rPr lang="pt-BR" sz="2000" dirty="0"/>
              <a:t>, ao invés de apresentações sobre o conteúdo da disciplina.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132CCC2-04E7-4BE7-9BF5-381213993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8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507</TotalTime>
  <Words>1277</Words>
  <Application>Microsoft Macintosh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Cacho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Período de Intervenção</vt:lpstr>
      <vt:lpstr>Período de Intervenção</vt:lpstr>
      <vt:lpstr>Gráfico 1: Média de acerto de PA no pré, pós-teste e pós-teste posterior (GC e GI) </vt:lpstr>
      <vt:lpstr> Gráfico 2: Média de acerto de PG no pré, pós-teste e pós-teste posterior (GC e GI) </vt:lpstr>
      <vt:lpstr>Gráfico 3: Média de acerto de PA e PG no pré, pós-teste e pós-teste posterior (GC e GI) </vt:lpstr>
      <vt:lpstr>Resultados</vt:lpstr>
      <vt:lpstr>Resultados</vt:lpstr>
      <vt:lpstr>Considerações Finais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Vicente Eudes</cp:lastModifiedBy>
  <cp:revision>44</cp:revision>
  <dcterms:created xsi:type="dcterms:W3CDTF">2014-07-31T15:12:21Z</dcterms:created>
  <dcterms:modified xsi:type="dcterms:W3CDTF">2017-09-18T17:49:22Z</dcterms:modified>
</cp:coreProperties>
</file>