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58" r:id="rId6"/>
    <p:sldId id="26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8"/>
    <p:restoredTop sz="93548"/>
  </p:normalViewPr>
  <p:slideViewPr>
    <p:cSldViewPr>
      <p:cViewPr>
        <p:scale>
          <a:sx n="60" d="100"/>
          <a:sy n="60" d="100"/>
        </p:scale>
        <p:origin x="3040" y="10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8095F-6D9C-E847-B5C7-0F1811946D97}" type="datetimeFigureOut">
              <a:rPr lang="pt-BR" smtClean="0"/>
              <a:pPr/>
              <a:t>17/09/17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338ED-1A0C-0E45-B21B-70C475A86453}" type="slidenum">
              <a:rPr lang="pt-BR" smtClean="0"/>
              <a:pPr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4559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338ED-1A0C-0E45-B21B-70C475A86453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3436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05FE-77DB-6C49-B060-5F75997B0C00}" type="datetime1">
              <a:rPr lang="pt-BR" smtClean="0"/>
              <a:pPr/>
              <a:t>17/09/17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27AE-F531-854F-B074-469179C49C55}" type="datetime1">
              <a:rPr lang="pt-BR" smtClean="0"/>
              <a:pPr/>
              <a:t>17/09/17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2126-941F-AC4E-A1E3-939C78745E1A}" type="datetime1">
              <a:rPr lang="pt-BR" smtClean="0"/>
              <a:pPr/>
              <a:t>17/09/17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0418-97DA-AA44-BE54-7D57463FFF97}" type="datetime1">
              <a:rPr lang="pt-BR" smtClean="0"/>
              <a:pPr/>
              <a:t>17/09/17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17DF-3686-BB4C-82CC-723B12C9F168}" type="datetime1">
              <a:rPr lang="pt-BR" smtClean="0"/>
              <a:pPr/>
              <a:t>17/09/17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EAFF-EA53-234D-8142-FE819A93DE0C}" type="datetime1">
              <a:rPr lang="pt-BR" smtClean="0"/>
              <a:pPr/>
              <a:t>17/09/17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0477-03F8-E34B-94F6-BE31F5CA6F8E}" type="datetime1">
              <a:rPr lang="pt-BR" smtClean="0"/>
              <a:pPr/>
              <a:t>17/09/17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A1D0-8E19-2347-BEBA-A7E696037B27}" type="datetime1">
              <a:rPr lang="pt-BR" smtClean="0"/>
              <a:pPr/>
              <a:t>17/09/17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1146-445D-134C-A984-BE75BBDCDD1E}" type="datetime1">
              <a:rPr lang="pt-BR" smtClean="0"/>
              <a:pPr/>
              <a:t>17/09/17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6912-A424-004B-B529-85B85C21254E}" type="datetime1">
              <a:rPr lang="pt-BR" smtClean="0"/>
              <a:pPr/>
              <a:t>17/09/17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F782-275D-CC41-A6FF-4D1851DF9F51}" type="datetime1">
              <a:rPr lang="pt-BR" smtClean="0"/>
              <a:pPr/>
              <a:t>17/09/17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pPr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AFC6-00D3-3848-9D13-8C404B906D31}" type="datetime1">
              <a:rPr lang="pt-BR" smtClean="0"/>
              <a:pPr/>
              <a:t>17/09/17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pPr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539552" y="1484784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2400" dirty="0">
                <a:latin typeface="Bookman Old Style" pitchFamily="18" charset="0"/>
                <a:ea typeface="Tahoma" pitchFamily="34" charset="0"/>
                <a:cs typeface="Times New Roman" pitchFamily="18" charset="0"/>
              </a:rPr>
              <a:t>WHATSAPP E POSSIBILIDADES MULTIMODAIS EM ARTICULAÇÕES COM LETRAMENTOS DIGITAIS</a:t>
            </a:r>
            <a:endParaRPr lang="pt-BR" sz="2400" dirty="0">
              <a:effectLst/>
              <a:latin typeface="Bookman Old Style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86" y="2492896"/>
            <a:ext cx="2213722" cy="2213722"/>
          </a:xfrm>
          <a:prstGeom prst="rect">
            <a:avLst/>
          </a:prstGeom>
          <a:effectLst>
            <a:softEdge rad="254000"/>
          </a:effec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564904"/>
            <a:ext cx="1728192" cy="2808998"/>
          </a:xfrm>
          <a:prstGeom prst="rect">
            <a:avLst/>
          </a:prstGeom>
          <a:effectLst>
            <a:softEdge rad="177800"/>
          </a:effectLst>
        </p:spPr>
      </p:pic>
      <p:sp>
        <p:nvSpPr>
          <p:cNvPr id="8" name="CaixaDeTexto 7"/>
          <p:cNvSpPr txBox="1"/>
          <p:nvPr/>
        </p:nvSpPr>
        <p:spPr>
          <a:xfrm>
            <a:off x="2483768" y="5589240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Profª Me. Neide Aparecida Arruda de Oliveira</a:t>
            </a:r>
          </a:p>
          <a:p>
            <a:pPr algn="ctr"/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UNIFATEA</a:t>
            </a:r>
            <a:endParaRPr lang="pt-BR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724128" y="4869160"/>
            <a:ext cx="3419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Profª Drª  M. Cristina Marcelino Bento</a:t>
            </a:r>
          </a:p>
          <a:p>
            <a:pPr algn="ctr"/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UNIFATEA</a:t>
            </a:r>
            <a:endParaRPr lang="pt-BR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09805" y="4725144"/>
            <a:ext cx="3129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Prof. Jonathan </a:t>
            </a: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Florentino da Silva </a:t>
            </a:r>
            <a:endParaRPr lang="pt-B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UFMG</a:t>
            </a:r>
            <a:endParaRPr lang="pt-BR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31" t="19294" b="8174"/>
          <a:stretch/>
        </p:blipFill>
        <p:spPr>
          <a:xfrm>
            <a:off x="6660232" y="2564904"/>
            <a:ext cx="1872208" cy="2261912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3" name="Imagem 12" descr="UNIFATEA-LOGO-300x198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56376" y="6093296"/>
            <a:ext cx="846140" cy="558453"/>
          </a:xfrm>
          <a:prstGeom prst="rect">
            <a:avLst/>
          </a:prstGeom>
        </p:spPr>
      </p:pic>
      <p:pic>
        <p:nvPicPr>
          <p:cNvPr id="15" name="Imagem 14" descr="LOGO_UFM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32240" y="6237312"/>
            <a:ext cx="1106879" cy="44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536" y="2492896"/>
            <a:ext cx="8373616" cy="32689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/>
              <a:t>	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O ensino de línguas e sua interface com as novas tecnologias criam demandas e necessidades de práticas de uso da linguagem que devem abordar o espaço local e o global. A construção de sentidos e identidade no ciberespaço é um traço essencial para o uso crítico das mídias digitais em espaço escolar.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517632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Bookman Old Style" pitchFamily="18" charset="0"/>
              </a:rPr>
              <a:t>Algumas considerações</a:t>
            </a:r>
            <a:endParaRPr lang="pt-BR" sz="36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3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dirty="0" smtClean="0">
                <a:latin typeface="Bookman Old Style" pitchFamily="18" charset="0"/>
              </a:rPr>
              <a:t>Referências</a:t>
            </a:r>
            <a:endParaRPr lang="pt-BR" dirty="0">
              <a:latin typeface="Bookman Old Style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61662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ROCHA, C. H. 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Propostas para o Inglês no Ensino Fundamental I Público: Plurilinguismo, Transculturalidade e Multiletramentos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 2010. 243 f. Tese (Doutorado em Linguística Aplicada) – Instituto de Estudos da Linguagem, Universidade Estadual de Campinas. Campinas, 2010.</a:t>
            </a:r>
          </a:p>
          <a:p>
            <a:pPr algn="just">
              <a:buNone/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ROJO, R. 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Pedagogia dos Multiletramentos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 Programa Escrevendo o Futuro. 2016.</a:t>
            </a:r>
          </a:p>
          <a:p>
            <a:pPr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https://www.youtube.com/watch?v=IRFrh3z5T5w. Acesso em 30 de junho de 2017.</a:t>
            </a:r>
          </a:p>
          <a:p>
            <a:pPr algn="just">
              <a:buNone/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_______. </a:t>
            </a:r>
            <a:r>
              <a:rPr lang="pt-BR" sz="2100" b="1" dirty="0" smtClean="0">
                <a:latin typeface="Times New Roman" pitchFamily="18" charset="0"/>
                <a:cs typeface="Times New Roman" pitchFamily="18" charset="0"/>
              </a:rPr>
              <a:t>Letramentos digitais - a leitura como réplica ativa</a:t>
            </a:r>
            <a:r>
              <a:rPr lang="pt-BR" sz="2100" dirty="0" smtClean="0">
                <a:latin typeface="Times New Roman" pitchFamily="18" charset="0"/>
                <a:cs typeface="Times New Roman" pitchFamily="18" charset="0"/>
              </a:rPr>
              <a:t>. Trabalhos em Linguística Aplicada, vol. 46, nº 1, Campinas, p. 63-78, jan/jun 2007.</a:t>
            </a:r>
          </a:p>
          <a:p>
            <a:pPr algn="just">
              <a:buNone/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SANTAELLA, L. 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Matrizes da linguagem e pensamento: sonora, visual, verbal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 3ª Ed. São</a:t>
            </a:r>
          </a:p>
          <a:p>
            <a:pPr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Paulo: Iluminuras, 2005.</a:t>
            </a:r>
          </a:p>
          <a:p>
            <a:pPr algn="just">
              <a:buNone/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______________. 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Comunicação ubíqua: repercussões na cultura e na educação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São Paulo: Paulus, 2013.</a:t>
            </a:r>
          </a:p>
          <a:p>
            <a:pPr algn="just">
              <a:buNone/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SILVA, S. P. 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Letramento digital e formação de professores na era da web 2: o que, como e por que ensinar?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Hipertextus Revista Digital, nº 8, jun 2012.</a:t>
            </a: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SOARES, M. 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Letramento: um tema em três gêneros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 3ª ed. Belo Horizonte: Autêntica</a:t>
            </a:r>
          </a:p>
          <a:p>
            <a:pPr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Editora, 2009.</a:t>
            </a:r>
          </a:p>
          <a:p>
            <a:pPr>
              <a:buNone/>
            </a:pP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9" y="0"/>
            <a:ext cx="9144000" cy="1346318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467544" y="1556792"/>
            <a:ext cx="8477540" cy="46474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dirty="0" smtClean="0">
                <a:ln w="0"/>
                <a:solidFill>
                  <a:schemeClr val="bg2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Pedagogia dos multiletramentos</a:t>
            </a:r>
          </a:p>
          <a:p>
            <a:r>
              <a:rPr lang="pt-BR" sz="4000" b="1" dirty="0" smtClean="0">
                <a:ln w="0"/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Webleitor                   </a:t>
            </a:r>
            <a:r>
              <a:rPr lang="pt-BR" sz="4800" b="1" dirty="0" smtClean="0">
                <a:ln w="0"/>
                <a:solidFill>
                  <a:schemeClr val="accent2"/>
                </a:solidFill>
                <a:latin typeface="Arabic Typesetting" pitchFamily="66" charset="-78"/>
                <a:ea typeface="Tahoma" pitchFamily="34" charset="0"/>
                <a:cs typeface="Arabic Typesetting" pitchFamily="66" charset="-78"/>
              </a:rPr>
              <a:t>Criticidade</a:t>
            </a:r>
            <a:endParaRPr lang="pt-BR" sz="4000" b="1" dirty="0" smtClean="0">
              <a:ln w="0"/>
              <a:solidFill>
                <a:schemeClr val="accent2"/>
              </a:solidFill>
              <a:latin typeface="Arabic Typesetting" pitchFamily="66" charset="-78"/>
              <a:ea typeface="Tahoma" pitchFamily="34" charset="0"/>
              <a:cs typeface="Arabic Typesetting" pitchFamily="66" charset="-78"/>
            </a:endParaRPr>
          </a:p>
          <a:p>
            <a:pPr algn="ctr"/>
            <a:r>
              <a:rPr lang="pt-BR" sz="4000" b="1" dirty="0" smtClean="0">
                <a:ln w="0"/>
                <a:solidFill>
                  <a:srgbClr val="FFC000"/>
                </a:solidFill>
                <a:latin typeface="Agency FB" pitchFamily="34" charset="0"/>
                <a:cs typeface="Times New Roman" pitchFamily="18" charset="0"/>
              </a:rPr>
              <a:t>Hipermídia</a:t>
            </a:r>
          </a:p>
          <a:p>
            <a:r>
              <a:rPr lang="pt-BR" sz="4000" b="1" dirty="0" smtClean="0">
                <a:ln w="0"/>
                <a:solidFill>
                  <a:srgbClr val="00B0F0"/>
                </a:solidFill>
                <a:latin typeface="Eras Light ITC" pitchFamily="34" charset="0"/>
                <a:cs typeface="Times New Roman" pitchFamily="18" charset="0"/>
              </a:rPr>
              <a:t>Educação tecnológica</a:t>
            </a:r>
            <a:r>
              <a:rPr lang="pt-BR" sz="4000" b="1" dirty="0" smtClean="0">
                <a:ln w="0"/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AVA</a:t>
            </a:r>
          </a:p>
          <a:p>
            <a:r>
              <a:rPr lang="pt-BR" sz="4000" dirty="0" smtClean="0">
                <a:ln w="0"/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t-BR" sz="4000" b="1" dirty="0" smtClean="0">
                <a:ln w="0"/>
                <a:solidFill>
                  <a:srgbClr val="002060"/>
                </a:solidFill>
                <a:latin typeface="Agency FB" pitchFamily="34" charset="0"/>
                <a:cs typeface="Times New Roman" pitchFamily="18" charset="0"/>
              </a:rPr>
              <a:t>Comunicação ubíqua </a:t>
            </a:r>
          </a:p>
          <a:p>
            <a:r>
              <a:rPr lang="pt-BR" sz="4000" b="1" dirty="0" smtClean="0">
                <a:ln w="0"/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Webcurrículo</a:t>
            </a:r>
          </a:p>
          <a:p>
            <a:pPr algn="r"/>
            <a:r>
              <a:rPr lang="pt-BR" sz="4000" b="1" dirty="0" smtClean="0">
                <a:ln w="0"/>
                <a:solidFill>
                  <a:srgbClr val="FF0000"/>
                </a:solidFill>
                <a:latin typeface="Berlin Sans FB" pitchFamily="34" charset="0"/>
                <a:cs typeface="Times New Roman" pitchFamily="18" charset="0"/>
              </a:rPr>
              <a:t>Multimodalidade</a:t>
            </a: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06" y="0"/>
            <a:ext cx="9144000" cy="134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04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Conteúdo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356992"/>
            <a:ext cx="2705100" cy="2997200"/>
          </a:xfrm>
        </p:spPr>
      </p:pic>
      <p:sp>
        <p:nvSpPr>
          <p:cNvPr id="7" name="Espaço Reservado para Texto 6"/>
          <p:cNvSpPr>
            <a:spLocks noGrp="1"/>
          </p:cNvSpPr>
          <p:nvPr>
            <p:ph type="body" sz="half" idx="2"/>
          </p:nvPr>
        </p:nvSpPr>
        <p:spPr>
          <a:xfrm>
            <a:off x="323528" y="1844824"/>
            <a:ext cx="5472608" cy="369972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omo </a:t>
            </a:r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a educação pode lidar </a:t>
            </a:r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com as possibilidades </a:t>
            </a:r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de ensino e aprendizagem por meio de tecnologias móveis como é o caso do </a:t>
            </a:r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WhatsApp? </a:t>
            </a:r>
            <a:endParaRPr lang="pt-BR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19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708920"/>
            <a:ext cx="874846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	“[...] o desenvolvimento social, cultural, econômico e político traz novas, intensas e variadas práticas de leitura e de escrita, fazendo emergirem novas necessidades” (SOARES, 2009, p. 46)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4" name="Título 6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517632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Bookman Old Style" pitchFamily="18" charset="0"/>
              </a:rPr>
              <a:t>Pensando sobre Letramento</a:t>
            </a:r>
            <a:endParaRPr lang="pt-BR" sz="36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517632" cy="1143000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latin typeface="Bookman Old Style" pitchFamily="18" charset="0"/>
              </a:rPr>
              <a:t>Letramentos e educação linguística</a:t>
            </a:r>
            <a:endParaRPr lang="pt-BR" sz="3600" b="1" dirty="0">
              <a:latin typeface="Bookman Old Style" pitchFamily="18" charset="0"/>
            </a:endParaRPr>
          </a:p>
        </p:txBody>
      </p:sp>
      <p:sp>
        <p:nvSpPr>
          <p:cNvPr id="14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060848"/>
            <a:ext cx="8686800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 </a:t>
            </a:r>
            <a:r>
              <a:rPr lang="pt-BR" sz="2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Ao se pensar a educação de línguas, temos encontrado cada vez mais textos multissemióticos, multimidiáticos e hipermidiáticos (ROJO, 2007, p. 63)</a:t>
            </a:r>
          </a:p>
          <a:p>
            <a:pPr>
              <a:buNone/>
            </a:pPr>
            <a:endParaRPr lang="pt-BR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A possibilidade de o usuário “ocupar dois lugares no ciberespaço ao mesmo tempo” (SANTAELLA, 2013, p. 134).</a:t>
            </a:r>
            <a:endParaRPr lang="pt-BR" sz="24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76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e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412776"/>
            <a:ext cx="6611049" cy="518457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5" name="Título 6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517632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Bookman Old Style" pitchFamily="18" charset="0"/>
              </a:rPr>
              <a:t>Alfabetização x Letramentos</a:t>
            </a:r>
            <a:endParaRPr lang="pt-BR" sz="3600" b="1" dirty="0">
              <a:latin typeface="Bookman Old Style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195736" y="6488668"/>
            <a:ext cx="43783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dirty="0" smtClean="0">
                <a:latin typeface="Times New Roman" pitchFamily="18" charset="0"/>
                <a:cs typeface="Times New Roman" pitchFamily="18" charset="0"/>
              </a:rPr>
              <a:t>Figura 1. Alfabetização e letramento. Fonte: SILVA, 2012.</a:t>
            </a:r>
            <a:endParaRPr lang="pt-BR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85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e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2060848"/>
            <a:ext cx="5029651" cy="396044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5" name="Título 6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517632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Bookman Old Style" pitchFamily="18" charset="0"/>
              </a:rPr>
              <a:t>Alfabetização x Letramentos</a:t>
            </a:r>
            <a:endParaRPr lang="pt-BR" sz="3600" b="1" dirty="0">
              <a:latin typeface="Bookman Old Style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860032" y="2276872"/>
            <a:ext cx="40498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As linhas </a:t>
            </a:r>
            <a:r>
              <a:rPr lang="pt-B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vermelha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pt-BR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amarela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correspondem, respectivamente, aos processos de alfabetização tradicional e alfabetização digital. As linhas </a:t>
            </a:r>
            <a:r>
              <a:rPr lang="pt-B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azul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pt-B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verde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aos processos de letramento tradicional e letramento digital. Os processos de alfabetização iniciam-se antes e, em determinado momento, encontram-se com os de letramento.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Depois de certo tempo de coexistência, a alfabetização se finda e o letramento tende ao infinito.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85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5" name="Título 6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517632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Bookman Old Style" pitchFamily="18" charset="0"/>
              </a:rPr>
              <a:t>Proposta 1: </a:t>
            </a:r>
            <a:r>
              <a:rPr lang="pt-BR" sz="3600" b="1" dirty="0" err="1" smtClean="0">
                <a:latin typeface="Bookman Old Style" pitchFamily="18" charset="0"/>
              </a:rPr>
              <a:t>emoji</a:t>
            </a:r>
            <a:endParaRPr lang="pt-BR" sz="3600" b="1" dirty="0">
              <a:latin typeface="Bookman Old Style" pitchFamily="18" charset="0"/>
            </a:endParaRPr>
          </a:p>
        </p:txBody>
      </p:sp>
      <p:pic>
        <p:nvPicPr>
          <p:cNvPr id="6" name="Imagem 5" descr="Emoj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916832"/>
            <a:ext cx="7848871" cy="344853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23528" y="5517232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mensagem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nesse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caso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é: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Last holiday my family drove a car to the beach. It was very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sunny, but I was very sad because it started raining and I could not swim. So, I came</a:t>
            </a:r>
          </a:p>
          <a:p>
            <a:r>
              <a:rPr lang="pt-BR" b="1" i="1" dirty="0" err="1" smtClean="0">
                <a:latin typeface="Times New Roman" pitchFamily="18" charset="0"/>
                <a:cs typeface="Times New Roman" pitchFamily="18" charset="0"/>
              </a:rPr>
              <a:t>back</a:t>
            </a:r>
            <a:r>
              <a:rPr lang="pt-BR" b="1" i="1" dirty="0" smtClean="0">
                <a:latin typeface="Times New Roman" pitchFamily="18" charset="0"/>
                <a:cs typeface="Times New Roman" pitchFamily="18" charset="0"/>
              </a:rPr>
              <a:t> home.”</a:t>
            </a:r>
            <a:endParaRPr lang="pt-BR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62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5" name="Título 6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517632" cy="11430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Bookman Old Style" pitchFamily="18" charset="0"/>
              </a:rPr>
              <a:t>Proposta 2: </a:t>
            </a:r>
            <a:r>
              <a:rPr lang="pt-BR" sz="3600" b="1" dirty="0" err="1" smtClean="0">
                <a:latin typeface="Bookman Old Style" pitchFamily="18" charset="0"/>
              </a:rPr>
              <a:t>Have</a:t>
            </a:r>
            <a:r>
              <a:rPr lang="pt-BR" sz="3600" b="1" dirty="0" smtClean="0">
                <a:latin typeface="Bookman Old Style" pitchFamily="18" charset="0"/>
              </a:rPr>
              <a:t> </a:t>
            </a:r>
            <a:r>
              <a:rPr lang="pt-BR" sz="3600" b="1" dirty="0" err="1" smtClean="0">
                <a:latin typeface="Bookman Old Style" pitchFamily="18" charset="0"/>
              </a:rPr>
              <a:t>you</a:t>
            </a:r>
            <a:r>
              <a:rPr lang="pt-BR" sz="3600" b="1" dirty="0" smtClean="0">
                <a:latin typeface="Bookman Old Style" pitchFamily="18" charset="0"/>
              </a:rPr>
              <a:t> </a:t>
            </a:r>
            <a:r>
              <a:rPr lang="pt-BR" sz="3600" b="1" dirty="0" err="1" smtClean="0">
                <a:latin typeface="Bookman Old Style" pitchFamily="18" charset="0"/>
              </a:rPr>
              <a:t>ever</a:t>
            </a:r>
            <a:r>
              <a:rPr lang="pt-BR" sz="3600" b="1" dirty="0" smtClean="0">
                <a:latin typeface="Bookman Old Style" pitchFamily="18" charset="0"/>
              </a:rPr>
              <a:t>...?</a:t>
            </a:r>
            <a:endParaRPr lang="pt-BR" sz="3600" b="1" dirty="0">
              <a:latin typeface="Bookman Old Style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1520" y="1916832"/>
            <a:ext cx="52725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Foco linguístico: Uso de estrutura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perfect</a:t>
            </a: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Foco social: discutir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bullying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cyberbullying</a:t>
            </a: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Foco crítico: promover ações em ambiente digital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75048" y="3212976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Entrevistas realizadas por áudio WhatsApp</a:t>
            </a:r>
          </a:p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Exemplos de questões: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1 -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Have you ever suffered bullying? 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Você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alguma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vez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sofreu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bullying?); 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2 - Have you ever witnessed bullying? 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Você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já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testemunhou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bullying?)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23528" y="5877272"/>
            <a:ext cx="6373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A prática social contou com produção de infográficos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45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</TotalTime>
  <Words>554</Words>
  <Application>Microsoft Macintosh PowerPoint</Application>
  <PresentationFormat>Apresentação na tela (4:3)</PresentationFormat>
  <Paragraphs>60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21" baseType="lpstr">
      <vt:lpstr>Agency FB</vt:lpstr>
      <vt:lpstr>Arabic Typesetting</vt:lpstr>
      <vt:lpstr>Berlin Sans FB</vt:lpstr>
      <vt:lpstr>Bookman Old Style</vt:lpstr>
      <vt:lpstr>Calibri</vt:lpstr>
      <vt:lpstr>Eras Light ITC</vt:lpstr>
      <vt:lpstr>Tahoma</vt:lpstr>
      <vt:lpstr>Times New Roman</vt:lpstr>
      <vt:lpstr>Arial</vt:lpstr>
      <vt:lpstr>Tema do Office</vt:lpstr>
      <vt:lpstr>Apresentação do PowerPoint</vt:lpstr>
      <vt:lpstr>Apresentação do PowerPoint</vt:lpstr>
      <vt:lpstr>Apresentação do PowerPoint</vt:lpstr>
      <vt:lpstr>Pensando sobre Letramento</vt:lpstr>
      <vt:lpstr>Letramentos e educação linguística</vt:lpstr>
      <vt:lpstr>Alfabetização x Letramentos</vt:lpstr>
      <vt:lpstr>Alfabetização x Letramentos</vt:lpstr>
      <vt:lpstr>Proposta 1: emoji</vt:lpstr>
      <vt:lpstr>Proposta 2: Have you ever...?</vt:lpstr>
      <vt:lpstr>Algumas considerações</vt:lpstr>
      <vt:lpstr>Referências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Usuário do Microsoft Office</cp:lastModifiedBy>
  <cp:revision>28</cp:revision>
  <cp:lastPrinted>2017-08-16T19:28:34Z</cp:lastPrinted>
  <dcterms:created xsi:type="dcterms:W3CDTF">2014-07-31T15:12:21Z</dcterms:created>
  <dcterms:modified xsi:type="dcterms:W3CDTF">2017-09-18T03:43:08Z</dcterms:modified>
</cp:coreProperties>
</file>