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78" r:id="rId5"/>
    <p:sldId id="279" r:id="rId6"/>
    <p:sldId id="259" r:id="rId7"/>
    <p:sldId id="260" r:id="rId8"/>
    <p:sldId id="261" r:id="rId9"/>
    <p:sldId id="262" r:id="rId10"/>
    <p:sldId id="263" r:id="rId11"/>
    <p:sldId id="264" r:id="rId12"/>
    <p:sldId id="272" r:id="rId13"/>
    <p:sldId id="273" r:id="rId14"/>
    <p:sldId id="274" r:id="rId15"/>
    <p:sldId id="275" r:id="rId16"/>
    <p:sldId id="276" r:id="rId17"/>
    <p:sldId id="268" r:id="rId18"/>
    <p:sldId id="269" r:id="rId19"/>
    <p:sldId id="270" r:id="rId20"/>
    <p:sldId id="271" r:id="rId21"/>
    <p:sldId id="265" r:id="rId22"/>
    <p:sldId id="266" r:id="rId23"/>
    <p:sldId id="280" r:id="rId24"/>
    <p:sldId id="277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7DD4-CBC4-4E33-B564-92D9732DECAE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2A91-FD33-4B38-8CCB-2B9E45E7CC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1105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7DD4-CBC4-4E33-B564-92D9732DECAE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2A91-FD33-4B38-8CCB-2B9E45E7CC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3917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7DD4-CBC4-4E33-B564-92D9732DECAE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2A91-FD33-4B38-8CCB-2B9E45E7CC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9468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7DD4-CBC4-4E33-B564-92D9732DECAE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2A91-FD33-4B38-8CCB-2B9E45E7CC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3611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7DD4-CBC4-4E33-B564-92D9732DECAE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2A91-FD33-4B38-8CCB-2B9E45E7CC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9237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7DD4-CBC4-4E33-B564-92D9732DECAE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2A91-FD33-4B38-8CCB-2B9E45E7CC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7637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7DD4-CBC4-4E33-B564-92D9732DECAE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2A91-FD33-4B38-8CCB-2B9E45E7CC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6470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7DD4-CBC4-4E33-B564-92D9732DECAE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2A91-FD33-4B38-8CCB-2B9E45E7CC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577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7DD4-CBC4-4E33-B564-92D9732DECAE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2A91-FD33-4B38-8CCB-2B9E45E7CC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5900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7DD4-CBC4-4E33-B564-92D9732DECAE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2A91-FD33-4B38-8CCB-2B9E45E7CC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1274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7DD4-CBC4-4E33-B564-92D9732DECAE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2A91-FD33-4B38-8CCB-2B9E45E7CC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6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B7DD4-CBC4-4E33-B564-92D9732DECAE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12A91-FD33-4B38-8CCB-2B9E45E7CC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619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ed.org.br/congresso2008/tc/55200872051PM.pdf" TargetMode="External"/><Relationship Id="rId2" Type="http://schemas.openxmlformats.org/officeDocument/2006/relationships/hyperlink" Target="http://www.abed.org.br/censoead2014/CensoEAD2014_portugues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ufpe.br/ce/images/Graduacao_pedagogia/pdf/2009.1/educao%20a%20distncia%20uma%20viso%20dos%20alunos%20sobre%20os%20conceitos.pdf" TargetMode="External"/><Relationship Id="rId4" Type="http://schemas.openxmlformats.org/officeDocument/2006/relationships/hyperlink" Target="http://www.abed.org.br/congresso2013/cd/76.doc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istemas3.sead.ufscar.br/ojs/Trabalhos/244-836-1-ED.pdf" TargetMode="External"/><Relationship Id="rId2" Type="http://schemas.openxmlformats.org/officeDocument/2006/relationships/hyperlink" Target="http://www.portalanpedsul.com.br/admin/uploads/2012/Educacao_Comunicacao_e_Tecnologias/Trabalho/06_08_27_370-7527-1-PB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bed.org.br/congresso2004/por/htm/143-TC-D2.htm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m">
            <a:extLst>
              <a:ext uri="{FF2B5EF4-FFF2-40B4-BE49-F238E27FC236}">
                <a16:creationId xmlns:a16="http://schemas.microsoft.com/office/drawing/2014/main" id="{8B5EB9DE-E22D-400D-B5CC-00B05AC05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0717" y="4911365"/>
            <a:ext cx="3141090" cy="19466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499042F-9957-459B-9411-094C386E4493}"/>
              </a:ext>
            </a:extLst>
          </p:cNvPr>
          <p:cNvSpPr/>
          <p:nvPr/>
        </p:nvSpPr>
        <p:spPr>
          <a:xfrm>
            <a:off x="461914" y="2421869"/>
            <a:ext cx="8220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Comic Sans MS" pitchFamily="66" charset="0"/>
                <a:cs typeface="Arial" panose="020B0604020202020204" pitchFamily="34" charset="0"/>
              </a:rPr>
              <a:t>APLICAÇÃO DE METODOLOGIAS ATIVAS NO ENSINO-APRENDIZAGEM DA FARMACOLOGIA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2631594-017A-4917-936C-4C783E00481A}"/>
              </a:ext>
            </a:extLst>
          </p:cNvPr>
          <p:cNvSpPr/>
          <p:nvPr/>
        </p:nvSpPr>
        <p:spPr>
          <a:xfrm>
            <a:off x="2824647" y="4036185"/>
            <a:ext cx="3749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Prof. Dr. João Luiz Coelho Ribas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joao.ribas@up.edu.br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59871C4-6A33-4DE1-A3E2-6564A12CF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26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34447BC-A88F-4330-AF8A-504740387EE1}"/>
              </a:ext>
            </a:extLst>
          </p:cNvPr>
          <p:cNvSpPr txBox="1"/>
          <p:nvPr/>
        </p:nvSpPr>
        <p:spPr>
          <a:xfrm>
            <a:off x="604793" y="1845446"/>
            <a:ext cx="7502262" cy="1569917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1" dirty="0">
                <a:solidFill>
                  <a:srgbClr val="660066"/>
                </a:solidFill>
                <a:latin typeface="Arial Black" pitchFamily="34" charset="0"/>
              </a:rPr>
              <a:t>RESULTADOS E</a:t>
            </a:r>
          </a:p>
          <a:p>
            <a:pPr algn="ctr"/>
            <a:r>
              <a:rPr lang="pt-BR" sz="4801" dirty="0">
                <a:solidFill>
                  <a:srgbClr val="660066"/>
                </a:solidFill>
                <a:latin typeface="Arial Black" pitchFamily="34" charset="0"/>
              </a:rPr>
              <a:t>DISCUSSÕES</a:t>
            </a:r>
          </a:p>
        </p:txBody>
      </p:sp>
    </p:spTree>
    <p:extLst>
      <p:ext uri="{BB962C8B-B14F-4D97-AF65-F5344CB8AC3E}">
        <p14:creationId xmlns:p14="http://schemas.microsoft.com/office/powerpoint/2010/main" val="730718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15CA125-A9BB-4CAE-950E-EF79B11C8F20}"/>
              </a:ext>
            </a:extLst>
          </p:cNvPr>
          <p:cNvSpPr/>
          <p:nvPr/>
        </p:nvSpPr>
        <p:spPr>
          <a:xfrm>
            <a:off x="301657" y="2349534"/>
            <a:ext cx="86160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latin typeface="Arial" pitchFamily="34" charset="0"/>
                <a:cs typeface="Arial" pitchFamily="34" charset="0"/>
              </a:rPr>
              <a:t> Observou-se aumento estatisticamente significativo nas notas do 3º. e 4º. bimestre em relação às do 1º. e 2º. bimestres (p&lt;0,0001).</a:t>
            </a:r>
          </a:p>
          <a:p>
            <a:pPr algn="ctr"/>
            <a:r>
              <a:rPr lang="pt-BR" sz="2800" dirty="0">
                <a:latin typeface="Arial" pitchFamily="34" charset="0"/>
                <a:cs typeface="Arial" pitchFamily="34" charset="0"/>
              </a:rPr>
              <a:t>       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534973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DE6D62B-C619-4922-8282-2ACE46C03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66" y="1688090"/>
            <a:ext cx="4915159" cy="3489762"/>
          </a:xfrm>
          <a:prstGeom prst="rect">
            <a:avLst/>
          </a:prstGeom>
        </p:spPr>
      </p:pic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44818F58-5A8F-48A4-B40E-1F3DC9069E19}"/>
              </a:ext>
            </a:extLst>
          </p:cNvPr>
          <p:cNvSpPr txBox="1"/>
          <p:nvPr/>
        </p:nvSpPr>
        <p:spPr>
          <a:xfrm>
            <a:off x="348792" y="914400"/>
            <a:ext cx="3044857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Biomedicina</a:t>
            </a:r>
            <a:endParaRPr lang="en-US" sz="4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Seta: para Cima 9">
            <a:extLst>
              <a:ext uri="{FF2B5EF4-FFF2-40B4-BE49-F238E27FC236}">
                <a16:creationId xmlns:a16="http://schemas.microsoft.com/office/drawing/2014/main" id="{D8F92883-4428-40DF-8E25-DF5E2D03C736}"/>
              </a:ext>
            </a:extLst>
          </p:cNvPr>
          <p:cNvSpPr/>
          <p:nvPr/>
        </p:nvSpPr>
        <p:spPr>
          <a:xfrm>
            <a:off x="7626285" y="584462"/>
            <a:ext cx="1517715" cy="161198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7A4BD12-1D01-42C1-9BD6-56EBC5592339}"/>
              </a:ext>
            </a:extLst>
          </p:cNvPr>
          <p:cNvSpPr txBox="1"/>
          <p:nvPr/>
        </p:nvSpPr>
        <p:spPr>
          <a:xfrm>
            <a:off x="7946795" y="914400"/>
            <a:ext cx="102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22,2%</a:t>
            </a:r>
          </a:p>
        </p:txBody>
      </p:sp>
    </p:spTree>
    <p:extLst>
      <p:ext uri="{BB962C8B-B14F-4D97-AF65-F5344CB8AC3E}">
        <p14:creationId xmlns:p14="http://schemas.microsoft.com/office/powerpoint/2010/main" val="887992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2412774-948C-49F5-BDA8-D227074B2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66" y="1657370"/>
            <a:ext cx="4915159" cy="3551202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E4468C61-EBB5-476E-B81D-4793CD6C513C}"/>
              </a:ext>
            </a:extLst>
          </p:cNvPr>
          <p:cNvSpPr txBox="1"/>
          <p:nvPr/>
        </p:nvSpPr>
        <p:spPr>
          <a:xfrm>
            <a:off x="449115" y="914400"/>
            <a:ext cx="2996214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Enfermagem</a:t>
            </a:r>
            <a:endParaRPr lang="en-US" sz="4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eta: para Cima 4">
            <a:extLst>
              <a:ext uri="{FF2B5EF4-FFF2-40B4-BE49-F238E27FC236}">
                <a16:creationId xmlns:a16="http://schemas.microsoft.com/office/drawing/2014/main" id="{B8DD5083-8226-460D-BAED-41784179CD69}"/>
              </a:ext>
            </a:extLst>
          </p:cNvPr>
          <p:cNvSpPr/>
          <p:nvPr/>
        </p:nvSpPr>
        <p:spPr>
          <a:xfrm>
            <a:off x="7626285" y="584462"/>
            <a:ext cx="1517715" cy="161198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8C4F8D4-B4ED-4D2B-A492-0067AAB4D658}"/>
              </a:ext>
            </a:extLst>
          </p:cNvPr>
          <p:cNvSpPr txBox="1"/>
          <p:nvPr/>
        </p:nvSpPr>
        <p:spPr>
          <a:xfrm>
            <a:off x="7946795" y="914400"/>
            <a:ext cx="102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11,9%</a:t>
            </a:r>
          </a:p>
        </p:txBody>
      </p:sp>
    </p:spTree>
    <p:extLst>
      <p:ext uri="{BB962C8B-B14F-4D97-AF65-F5344CB8AC3E}">
        <p14:creationId xmlns:p14="http://schemas.microsoft.com/office/powerpoint/2010/main" val="2314545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6DDD4A-FB97-488A-9FA3-A471DD607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66" y="1688090"/>
            <a:ext cx="4915159" cy="3489762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3AE2DB6B-640B-4F6F-93D3-4B44744E82A6}"/>
              </a:ext>
            </a:extLst>
          </p:cNvPr>
          <p:cNvSpPr txBox="1"/>
          <p:nvPr/>
        </p:nvSpPr>
        <p:spPr>
          <a:xfrm>
            <a:off x="505677" y="914400"/>
            <a:ext cx="27432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Nutrição</a:t>
            </a:r>
          </a:p>
        </p:txBody>
      </p:sp>
      <p:sp>
        <p:nvSpPr>
          <p:cNvPr id="8" name="Seta: para Cima 7">
            <a:extLst>
              <a:ext uri="{FF2B5EF4-FFF2-40B4-BE49-F238E27FC236}">
                <a16:creationId xmlns:a16="http://schemas.microsoft.com/office/drawing/2014/main" id="{1410A0EF-B617-4493-BAF6-D5DD6D15DFA2}"/>
              </a:ext>
            </a:extLst>
          </p:cNvPr>
          <p:cNvSpPr/>
          <p:nvPr/>
        </p:nvSpPr>
        <p:spPr>
          <a:xfrm>
            <a:off x="7626285" y="584462"/>
            <a:ext cx="1517715" cy="161198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0BADC04-D969-4268-A136-1F6847749D99}"/>
              </a:ext>
            </a:extLst>
          </p:cNvPr>
          <p:cNvSpPr txBox="1"/>
          <p:nvPr/>
        </p:nvSpPr>
        <p:spPr>
          <a:xfrm>
            <a:off x="7946795" y="914400"/>
            <a:ext cx="102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12,6%</a:t>
            </a:r>
          </a:p>
        </p:txBody>
      </p:sp>
    </p:spTree>
    <p:extLst>
      <p:ext uri="{BB962C8B-B14F-4D97-AF65-F5344CB8AC3E}">
        <p14:creationId xmlns:p14="http://schemas.microsoft.com/office/powerpoint/2010/main" val="2710709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8F22C63-9C04-4D5B-A97F-AD29E3899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66" y="1688090"/>
            <a:ext cx="4915159" cy="3489762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BAE0D861-95D8-4DDD-AE4D-6799B3FF957B}"/>
              </a:ext>
            </a:extLst>
          </p:cNvPr>
          <p:cNvSpPr txBox="1"/>
          <p:nvPr/>
        </p:nvSpPr>
        <p:spPr>
          <a:xfrm>
            <a:off x="505677" y="914400"/>
            <a:ext cx="27432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Fisioterapia </a:t>
            </a:r>
          </a:p>
        </p:txBody>
      </p:sp>
      <p:sp>
        <p:nvSpPr>
          <p:cNvPr id="8" name="Seta: para Cima 7">
            <a:extLst>
              <a:ext uri="{FF2B5EF4-FFF2-40B4-BE49-F238E27FC236}">
                <a16:creationId xmlns:a16="http://schemas.microsoft.com/office/drawing/2014/main" id="{B717D24D-A1F4-4429-8A17-65F50D2F156E}"/>
              </a:ext>
            </a:extLst>
          </p:cNvPr>
          <p:cNvSpPr/>
          <p:nvPr/>
        </p:nvSpPr>
        <p:spPr>
          <a:xfrm>
            <a:off x="7626285" y="584462"/>
            <a:ext cx="1517715" cy="161198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7C26210-AC2C-48A1-BEBB-24FC8CF32CE9}"/>
              </a:ext>
            </a:extLst>
          </p:cNvPr>
          <p:cNvSpPr txBox="1"/>
          <p:nvPr/>
        </p:nvSpPr>
        <p:spPr>
          <a:xfrm>
            <a:off x="7946795" y="914400"/>
            <a:ext cx="102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22,2%</a:t>
            </a:r>
          </a:p>
        </p:txBody>
      </p:sp>
    </p:spTree>
    <p:extLst>
      <p:ext uri="{BB962C8B-B14F-4D97-AF65-F5344CB8AC3E}">
        <p14:creationId xmlns:p14="http://schemas.microsoft.com/office/powerpoint/2010/main" val="846257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28C7261-6349-4CA3-BD61-44579253B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66" y="1688090"/>
            <a:ext cx="4915159" cy="3489762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8EF77F77-4FFC-409B-BC68-09545C1F10F3}"/>
              </a:ext>
            </a:extLst>
          </p:cNvPr>
          <p:cNvSpPr txBox="1"/>
          <p:nvPr/>
        </p:nvSpPr>
        <p:spPr>
          <a:xfrm>
            <a:off x="505677" y="914400"/>
            <a:ext cx="27432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Medicina</a:t>
            </a:r>
          </a:p>
        </p:txBody>
      </p:sp>
      <p:sp>
        <p:nvSpPr>
          <p:cNvPr id="8" name="Seta: para Cima 7">
            <a:extLst>
              <a:ext uri="{FF2B5EF4-FFF2-40B4-BE49-F238E27FC236}">
                <a16:creationId xmlns:a16="http://schemas.microsoft.com/office/drawing/2014/main" id="{C9E1582F-1660-49CB-967D-657392EA4C54}"/>
              </a:ext>
            </a:extLst>
          </p:cNvPr>
          <p:cNvSpPr/>
          <p:nvPr/>
        </p:nvSpPr>
        <p:spPr>
          <a:xfrm>
            <a:off x="7626285" y="584462"/>
            <a:ext cx="1517715" cy="161198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62E21DE-445A-4639-AC2A-E3C43CB42E66}"/>
              </a:ext>
            </a:extLst>
          </p:cNvPr>
          <p:cNvSpPr txBox="1"/>
          <p:nvPr/>
        </p:nvSpPr>
        <p:spPr>
          <a:xfrm>
            <a:off x="7946795" y="914400"/>
            <a:ext cx="102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17,0%</a:t>
            </a:r>
          </a:p>
        </p:txBody>
      </p:sp>
    </p:spTree>
    <p:extLst>
      <p:ext uri="{BB962C8B-B14F-4D97-AF65-F5344CB8AC3E}">
        <p14:creationId xmlns:p14="http://schemas.microsoft.com/office/powerpoint/2010/main" val="3548998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A833471-1D01-4F68-8B9C-50DADB88C1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r="30227" b="-1"/>
          <a:stretch/>
        </p:blipFill>
        <p:spPr>
          <a:xfrm>
            <a:off x="4606291" y="321732"/>
            <a:ext cx="4296410" cy="62145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FFABB73-B1F3-4613-A6FB-3FB72A15E0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1"/>
          <a:stretch/>
        </p:blipFill>
        <p:spPr>
          <a:xfrm>
            <a:off x="241298" y="321732"/>
            <a:ext cx="4296411" cy="307919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0F5A7B9-B37E-4685-A422-0657AE5FC4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0" b="936"/>
          <a:stretch/>
        </p:blipFill>
        <p:spPr>
          <a:xfrm>
            <a:off x="241297" y="3489158"/>
            <a:ext cx="4296411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66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DE18F2A-4F30-4D5C-8F54-7E577936A4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2" b="-3"/>
          <a:stretch/>
        </p:blipFill>
        <p:spPr>
          <a:xfrm>
            <a:off x="3871539" y="3272588"/>
            <a:ext cx="4579036" cy="358541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D5DCEA2-8981-4C6D-B381-E659B65A32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876"/>
          <a:stretch/>
        </p:blipFill>
        <p:spPr>
          <a:xfrm>
            <a:off x="20" y="9"/>
            <a:ext cx="5459914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67928" y="0"/>
            <a:ext cx="5760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4AB9CD6-4615-461B-BA9F-D734778FCA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8" r="11874" b="-1"/>
          <a:stretch/>
        </p:blipFill>
        <p:spPr>
          <a:xfrm>
            <a:off x="5593726" y="-22547"/>
            <a:ext cx="2856849" cy="313953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C98679E-CB48-4CBC-8EF8-0693FEE515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" r="-2" b="-2"/>
          <a:stretch/>
        </p:blipFill>
        <p:spPr>
          <a:xfrm>
            <a:off x="20" y="4065775"/>
            <a:ext cx="3750870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51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6D6DA08-4AD1-4AFE-9738-ECA28B343F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" b="1280"/>
          <a:stretch/>
        </p:blipFill>
        <p:spPr>
          <a:xfrm>
            <a:off x="4606289" y="321731"/>
            <a:ext cx="4296410" cy="307919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6B9CDB5-3F28-4333-A9F9-06DB8D1231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1"/>
          <a:stretch/>
        </p:blipFill>
        <p:spPr>
          <a:xfrm>
            <a:off x="241298" y="321731"/>
            <a:ext cx="4296411" cy="307919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5CA41F3-83BE-4FED-BB68-2596D7A97E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7"/>
          <a:stretch/>
        </p:blipFill>
        <p:spPr>
          <a:xfrm>
            <a:off x="241297" y="3489159"/>
            <a:ext cx="4296411" cy="304710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EB2A6F4-F0F7-4678-8C4A-195C7283B7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7"/>
          <a:stretch/>
        </p:blipFill>
        <p:spPr>
          <a:xfrm>
            <a:off x="4606288" y="3489159"/>
            <a:ext cx="4296410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95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F50F94C-F19A-465E-9CCA-80EB9B372FD0}"/>
              </a:ext>
            </a:extLst>
          </p:cNvPr>
          <p:cNvSpPr txBox="1"/>
          <p:nvPr/>
        </p:nvSpPr>
        <p:spPr>
          <a:xfrm>
            <a:off x="222956" y="2011052"/>
            <a:ext cx="8622427" cy="857098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1" dirty="0">
                <a:solidFill>
                  <a:srgbClr val="660066"/>
                </a:solidFill>
                <a:latin typeface="Arial Black" pitchFamily="34" charset="0"/>
              </a:rPr>
              <a:t>INTRODUÇÃO</a:t>
            </a:r>
          </a:p>
        </p:txBody>
      </p:sp>
    </p:spTree>
    <p:extLst>
      <p:ext uri="{BB962C8B-B14F-4D97-AF65-F5344CB8AC3E}">
        <p14:creationId xmlns:p14="http://schemas.microsoft.com/office/powerpoint/2010/main" val="3135733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30EB48F-F159-448D-B7EC-30BCCCCFA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" b="3"/>
          <a:stretch/>
        </p:blipFill>
        <p:spPr>
          <a:xfrm>
            <a:off x="4760347" y="3511054"/>
            <a:ext cx="4381433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588B431-1A64-4143-9D0F-F15CE8AC7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6" r="2" b="4022"/>
          <a:stretch/>
        </p:blipFill>
        <p:spPr>
          <a:xfrm>
            <a:off x="20" y="3511295"/>
            <a:ext cx="5773903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20BA58E-7D9E-47A0-B48E-79EAF717C2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0" r="1" b="4358"/>
          <a:stretch/>
        </p:blipFill>
        <p:spPr>
          <a:xfrm>
            <a:off x="3370077" y="243"/>
            <a:ext cx="5773923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686EFF-2F8E-439F-A6F5-ABC622774F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r="3" b="3"/>
          <a:stretch/>
        </p:blipFill>
        <p:spPr>
          <a:xfrm>
            <a:off x="-11533" y="243"/>
            <a:ext cx="4394847" cy="334670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6781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D39C117-19CE-4DF7-BF21-F1C78D596FCF}"/>
              </a:ext>
            </a:extLst>
          </p:cNvPr>
          <p:cNvSpPr txBox="1"/>
          <p:nvPr/>
        </p:nvSpPr>
        <p:spPr>
          <a:xfrm>
            <a:off x="633546" y="2603261"/>
            <a:ext cx="7498745" cy="1569917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1" dirty="0">
                <a:solidFill>
                  <a:srgbClr val="660066"/>
                </a:solidFill>
                <a:latin typeface="Arial Black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:p14="http://schemas.microsoft.com/office/powerpoint/2010/main" val="3918006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443B763-93FA-4691-915E-B334774771EF}"/>
              </a:ext>
            </a:extLst>
          </p:cNvPr>
          <p:cNvSpPr/>
          <p:nvPr/>
        </p:nvSpPr>
        <p:spPr>
          <a:xfrm>
            <a:off x="626882" y="1687474"/>
            <a:ext cx="80740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Arial" pitchFamily="34" charset="0"/>
                <a:cs typeface="Arial" pitchFamily="34" charset="0"/>
              </a:rPr>
              <a:t>Os alunos se mostraram mais empolgados com as estratégias pedagógicas inovadoras, tornando-se mais participativos e interessados, atuando como protagonistas na construção do conhecimento.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799502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D39C117-19CE-4DF7-BF21-F1C78D596FCF}"/>
              </a:ext>
            </a:extLst>
          </p:cNvPr>
          <p:cNvSpPr txBox="1"/>
          <p:nvPr/>
        </p:nvSpPr>
        <p:spPr>
          <a:xfrm>
            <a:off x="633546" y="2603261"/>
            <a:ext cx="7498745" cy="831125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1" dirty="0">
                <a:solidFill>
                  <a:srgbClr val="660066"/>
                </a:solidFill>
                <a:latin typeface="Arial Black" pitchFamily="34" charset="0"/>
              </a:rPr>
              <a:t>REFERÊNCIAS</a:t>
            </a:r>
          </a:p>
        </p:txBody>
      </p:sp>
    </p:spTree>
    <p:extLst>
      <p:ext uri="{BB962C8B-B14F-4D97-AF65-F5344CB8AC3E}">
        <p14:creationId xmlns:p14="http://schemas.microsoft.com/office/powerpoint/2010/main" val="1911706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850229A-C583-42F8-A971-252D6FFDDE97}"/>
              </a:ext>
            </a:extLst>
          </p:cNvPr>
          <p:cNvSpPr txBox="1"/>
          <p:nvPr/>
        </p:nvSpPr>
        <p:spPr>
          <a:xfrm>
            <a:off x="367646" y="169683"/>
            <a:ext cx="819189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pt-BR" dirty="0"/>
          </a:p>
          <a:p>
            <a:pPr algn="just"/>
            <a:r>
              <a:rPr lang="pt-BR" dirty="0"/>
              <a:t>ABED. Associação Brasileira de Ensino a Distância. Censo EAD.BR: Relatório Analítico da Aprendizagem a Distância no Brasil 2014. Curitiba: </a:t>
            </a:r>
            <a:r>
              <a:rPr lang="pt-BR" dirty="0" err="1"/>
              <a:t>IBPEx</a:t>
            </a:r>
            <a:r>
              <a:rPr lang="pt-BR" dirty="0"/>
              <a:t>, 2015. Disponível em: &lt; </a:t>
            </a:r>
            <a:r>
              <a:rPr lang="pt-BR" u="sng" dirty="0">
                <a:hlinkClick r:id="rId2"/>
              </a:rPr>
              <a:t>http://www.abed.org.br/censoead2014/CensoEAD2014_portugues.pdf</a:t>
            </a:r>
            <a:r>
              <a:rPr lang="pt-BR" dirty="0"/>
              <a:t> &gt; Acesso em: 20 de janeiro de 2017. </a:t>
            </a:r>
          </a:p>
          <a:p>
            <a:pPr algn="just"/>
            <a:r>
              <a:rPr lang="pt-BR" dirty="0"/>
              <a:t>BRITO, N.D.; MILL, D. Estudo sobre a aprendizagem da docência na atuação na educação a distância: uma análise da percepção dos professores. In: SEMINÁRIO INTERNACIONAL DE EDUCAÇÃO A DISTÂNCIA, 5., 2013, Belo Horizonte. </a:t>
            </a:r>
            <a:r>
              <a:rPr lang="pt-BR" b="1" dirty="0"/>
              <a:t>Anais eletrônicos.... </a:t>
            </a:r>
            <a:r>
              <a:rPr lang="pt-BR" dirty="0"/>
              <a:t>Belo Horizonte: UFMG, 2013. Disponível em: &lt; </a:t>
            </a:r>
            <a:r>
              <a:rPr lang="pt-BR" u="sng" dirty="0">
                <a:hlinkClick r:id="rId3"/>
              </a:rPr>
              <a:t>http://www.abed.org.br/congresso2008/tc/55200872051PM.pdf</a:t>
            </a:r>
            <a:r>
              <a:rPr lang="pt-BR" dirty="0"/>
              <a:t> &gt; Acesso em: 03 de fevereiro de 2017</a:t>
            </a:r>
          </a:p>
          <a:p>
            <a:pPr algn="just"/>
            <a:r>
              <a:rPr lang="pt-BR" dirty="0"/>
              <a:t>COSTA, R.F.S. A influência das ferramentas tecnológicas da EAD no ensino superior presencial. In: CONGRESSO INTERNACIONAL DE EDUCAÇÃO À DISTÂNCIA. 2013, Cascavel. </a:t>
            </a:r>
            <a:r>
              <a:rPr lang="pt-BR" b="1" dirty="0"/>
              <a:t>Anais eletrônicos.... </a:t>
            </a:r>
            <a:r>
              <a:rPr lang="pt-BR" dirty="0"/>
              <a:t>Cascavel: </a:t>
            </a:r>
            <a:r>
              <a:rPr lang="pt-BR" dirty="0" err="1"/>
              <a:t>Univel</a:t>
            </a:r>
            <a:r>
              <a:rPr lang="pt-BR" dirty="0"/>
              <a:t>, 2013. Disponível em: &lt; </a:t>
            </a:r>
            <a:r>
              <a:rPr lang="pt-BR" u="sng" dirty="0">
                <a:hlinkClick r:id="rId4"/>
              </a:rPr>
              <a:t>http://www.abed.org.br/congresso2013/cd/76.doc</a:t>
            </a:r>
            <a:r>
              <a:rPr lang="pt-BR" dirty="0"/>
              <a:t> &gt; Acesso em: 25 de janeiro de 2017.</a:t>
            </a:r>
          </a:p>
          <a:p>
            <a:pPr algn="just"/>
            <a:r>
              <a:rPr lang="pt-BR" dirty="0"/>
              <a:t>CRUZ, F.A.; LIMA, T.N.; PADILHA, M.A.S. Educação a Distância: uma visão dos alunos sobre os conceitos de EAD e autonomia no Ambiente Virtual de Aprendizagem (AVA). 2009. Disponível em: &lt; </a:t>
            </a:r>
            <a:r>
              <a:rPr lang="pt-BR" u="sng" dirty="0">
                <a:hlinkClick r:id="rId5"/>
              </a:rPr>
              <a:t>https://www.ufpe.br/ce/images/Graduacao_pedagogia/pdf/2009.1/educao%20a%20distncia%20uma%20viso%20dos%20alunos%20sobre%20os%20conceitos.pdf</a:t>
            </a:r>
            <a:r>
              <a:rPr lang="pt-BR" dirty="0"/>
              <a:t> &gt; Acesso em: 06 de fevereiro de 2017</a:t>
            </a:r>
          </a:p>
        </p:txBody>
      </p:sp>
    </p:spTree>
    <p:extLst>
      <p:ext uri="{BB962C8B-B14F-4D97-AF65-F5344CB8AC3E}">
        <p14:creationId xmlns:p14="http://schemas.microsoft.com/office/powerpoint/2010/main" val="1665541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850229A-C583-42F8-A971-252D6FFDDE97}"/>
              </a:ext>
            </a:extLst>
          </p:cNvPr>
          <p:cNvSpPr txBox="1"/>
          <p:nvPr/>
        </p:nvSpPr>
        <p:spPr>
          <a:xfrm>
            <a:off x="103695" y="169683"/>
            <a:ext cx="895546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FEY, A.F.  Dificuldades na transposição do ensino presencial para o ensino </a:t>
            </a:r>
            <a:r>
              <a:rPr lang="pt-BR" i="1" dirty="0"/>
              <a:t>on-line</a:t>
            </a:r>
            <a:r>
              <a:rPr lang="pt-BR" dirty="0"/>
              <a:t>. In: SEMINÁRIO DE PESQUISA EM EDUCAÇÃO DA REGIÃO SUL. 2012, Caxias do Sul. </a:t>
            </a:r>
            <a:r>
              <a:rPr lang="pt-BR" b="1" dirty="0"/>
              <a:t>Anais eletrônicos....</a:t>
            </a:r>
            <a:r>
              <a:rPr lang="pt-BR" dirty="0"/>
              <a:t> Caxias do Sul: UCS, 2012. Disponível em: &lt; </a:t>
            </a:r>
            <a:r>
              <a:rPr lang="pt-BR" u="sng" dirty="0">
                <a:hlinkClick r:id="rId2"/>
              </a:rPr>
              <a:t>http://www.portalanpedsul.com.br/admin/uploads/2012/Educacao_Comunicacao_e_Tecnologias/Trabalho/06_08_27_370-7527-1-PB.pdf</a:t>
            </a:r>
            <a:r>
              <a:rPr lang="pt-BR" dirty="0"/>
              <a:t> &gt; Acesso em: 25 de janeiro de 2017. </a:t>
            </a:r>
          </a:p>
          <a:p>
            <a:pPr algn="just"/>
            <a:r>
              <a:rPr lang="pt-BR" dirty="0"/>
              <a:t>SOUSA, A.F; CORDEIRO, B.M.P; MACHADO, M.J. A percepção do professor sobre a atuação paralela nas modalidades presencial e a distância. In: CONGRESSO INTERNACIONAL DE EDUCAÇÃO À DISTÂNCIA. 2011, Manaus. </a:t>
            </a:r>
            <a:r>
              <a:rPr lang="pt-BR" b="1" dirty="0"/>
              <a:t>Anais eletrônicos.... </a:t>
            </a:r>
            <a:r>
              <a:rPr lang="pt-BR" dirty="0"/>
              <a:t>Manaus: Tropical Manaus, 2011. Disponível em: &lt; </a:t>
            </a:r>
            <a:r>
              <a:rPr lang="pt-BR" u="sng" dirty="0"/>
              <a:t>http://www.abed.org.br/congresso2011/cd/159.pdf</a:t>
            </a:r>
            <a:r>
              <a:rPr lang="pt-BR" dirty="0"/>
              <a:t> &gt; Acesso em: 25 de janeiro de 2017</a:t>
            </a:r>
          </a:p>
          <a:p>
            <a:pPr algn="just"/>
            <a:r>
              <a:rPr lang="pt-BR" dirty="0"/>
              <a:t>SOUZA, J.C.; NUNES, M.N.C. Considerações acerca da função docente na Educação a Distância. In: SIMPÓSIO INTERNACIONAL DE EDUCAÇÃO A DISTÂNCIA.1., 2012, São Carlos. </a:t>
            </a:r>
            <a:r>
              <a:rPr lang="pt-BR" b="1" dirty="0"/>
              <a:t>Anais eletrônicos.... </a:t>
            </a:r>
            <a:r>
              <a:rPr lang="pt-BR" dirty="0"/>
              <a:t>São Carlos: UFSCar, 2012. Disponível em: &lt; </a:t>
            </a:r>
            <a:r>
              <a:rPr lang="pt-BR" u="sng" dirty="0">
                <a:hlinkClick r:id="rId3"/>
              </a:rPr>
              <a:t>http://sistemas3.sead.ufscar.br/ojs/Trabalhos/244-836-1-ED.pdf</a:t>
            </a:r>
            <a:r>
              <a:rPr lang="pt-BR" dirty="0"/>
              <a:t> &gt; Acesso em:  28 de janeiro de 2017.</a:t>
            </a:r>
          </a:p>
          <a:p>
            <a:pPr algn="just"/>
            <a:r>
              <a:rPr lang="x-none" dirty="0"/>
              <a:t>VOIGT, P.C.G.; LEITE, L.S. </a:t>
            </a:r>
            <a:r>
              <a:rPr lang="pt-BR" dirty="0"/>
              <a:t>Investigando </a:t>
            </a:r>
            <a:r>
              <a:rPr lang="x-none" dirty="0"/>
              <a:t>o papel do professor em cursos de </a:t>
            </a:r>
            <a:r>
              <a:rPr lang="pt-BR" dirty="0"/>
              <a:t>Educação a Distância. In: CONGRESSO </a:t>
            </a:r>
            <a:r>
              <a:rPr lang="x-none" dirty="0"/>
              <a:t>INTERNACIONAL DE EDUCAÇÃO A DISTÂNCIA</a:t>
            </a:r>
            <a:r>
              <a:rPr lang="pt-BR" dirty="0"/>
              <a:t>. 2004, Salvador. </a:t>
            </a:r>
            <a:r>
              <a:rPr lang="x-none" b="1" dirty="0"/>
              <a:t>Anais eletrônicos....</a:t>
            </a:r>
            <a:r>
              <a:rPr lang="pt-BR" dirty="0"/>
              <a:t> Salvador: Bahia Othon Palace, 2004. Disponível em: &lt; </a:t>
            </a:r>
            <a:r>
              <a:rPr lang="pt-BR" u="sng" dirty="0">
                <a:hlinkClick r:id="rId4"/>
              </a:rPr>
              <a:t>http://www.abed.org.br/congresso2004/por/htm/143-TC-D2.htm</a:t>
            </a:r>
            <a:r>
              <a:rPr lang="pt-BR" dirty="0"/>
              <a:t> &gt; Acesso em: 19 de fevereiro de 2017.</a:t>
            </a:r>
            <a:endParaRPr lang="pt-BR" b="1" dirty="0"/>
          </a:p>
          <a:p>
            <a:pPr algn="just"/>
            <a:r>
              <a:rPr lang="pt-BR" dirty="0"/>
              <a:t> PUERTA, A. A.; AMARAL, R. M. . Comparação da educação presencial com a educação à distância através de uma pesquisa aplicada. In: Seminário Nacional de Bibliotecas Universitárias, 2008, São Paulo. Seminário Nacional de Bibliotecas Universitárias, 2008.</a:t>
            </a:r>
            <a:endParaRPr lang="pt-BR" b="1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7141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m">
            <a:extLst>
              <a:ext uri="{FF2B5EF4-FFF2-40B4-BE49-F238E27FC236}">
                <a16:creationId xmlns:a16="http://schemas.microsoft.com/office/drawing/2014/main" id="{8B5EB9DE-E22D-400D-B5CC-00B05AC05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0717" y="4911365"/>
            <a:ext cx="3141090" cy="19466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499042F-9957-459B-9411-094C386E4493}"/>
              </a:ext>
            </a:extLst>
          </p:cNvPr>
          <p:cNvSpPr/>
          <p:nvPr/>
        </p:nvSpPr>
        <p:spPr>
          <a:xfrm>
            <a:off x="461914" y="2110784"/>
            <a:ext cx="8220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Comic Sans MS" pitchFamily="66" charset="0"/>
                <a:cs typeface="Arial" panose="020B0604020202020204" pitchFamily="34" charset="0"/>
              </a:rPr>
              <a:t>APLICAÇÃO DE METODOLOGIAS ATIVAS NO ENSINO-APRENDIZAGEM DA FARMACOLOGIA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2631594-017A-4917-936C-4C783E00481A}"/>
              </a:ext>
            </a:extLst>
          </p:cNvPr>
          <p:cNvSpPr/>
          <p:nvPr/>
        </p:nvSpPr>
        <p:spPr>
          <a:xfrm>
            <a:off x="2824647" y="4036185"/>
            <a:ext cx="3749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Prof. Dr. João Luiz Coelho Ribas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joao.ribas@up.edu.br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59871C4-6A33-4DE1-A3E2-6564A12CF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02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EB6998D-3B50-49EC-8D17-51751B6B56C4}"/>
              </a:ext>
            </a:extLst>
          </p:cNvPr>
          <p:cNvSpPr/>
          <p:nvPr/>
        </p:nvSpPr>
        <p:spPr>
          <a:xfrm>
            <a:off x="433633" y="653454"/>
            <a:ext cx="828616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Conhecimento está em constante evolução e transformação</a:t>
            </a:r>
          </a:p>
          <a:p>
            <a:pPr algn="just"/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Necessidade de centralizar os alunos como responsáveis por seu processo ensino-aprendizagem.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Farmacologia é uma das disciplinas que compõem os anos iniciais de estudo dos profissionais da área da saúde e seu conhecimento é de grande importância devido a sua abrangência na prática clínica.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No entanto, nem sempre existe a convergência em conhecimento para a utilização na sua futura prática profissional.</a:t>
            </a:r>
          </a:p>
        </p:txBody>
      </p:sp>
    </p:spTree>
    <p:extLst>
      <p:ext uri="{BB962C8B-B14F-4D97-AF65-F5344CB8AC3E}">
        <p14:creationId xmlns:p14="http://schemas.microsoft.com/office/powerpoint/2010/main" val="3921798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9148F24-9791-4675-A67C-E622AAE01441}"/>
              </a:ext>
            </a:extLst>
          </p:cNvPr>
          <p:cNvSpPr txBox="1"/>
          <p:nvPr/>
        </p:nvSpPr>
        <p:spPr>
          <a:xfrm>
            <a:off x="222956" y="2011052"/>
            <a:ext cx="8622427" cy="857098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1" dirty="0">
                <a:solidFill>
                  <a:srgbClr val="660066"/>
                </a:solidFill>
                <a:latin typeface="Arial Black" pitchFamily="34" charset="0"/>
              </a:rPr>
              <a:t>OBJETIVO</a:t>
            </a:r>
          </a:p>
        </p:txBody>
      </p:sp>
    </p:spTree>
    <p:extLst>
      <p:ext uri="{BB962C8B-B14F-4D97-AF65-F5344CB8AC3E}">
        <p14:creationId xmlns:p14="http://schemas.microsoft.com/office/powerpoint/2010/main" val="3609339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430D04F-02D0-4378-960D-32B49379B186}"/>
              </a:ext>
            </a:extLst>
          </p:cNvPr>
          <p:cNvSpPr/>
          <p:nvPr/>
        </p:nvSpPr>
        <p:spPr>
          <a:xfrm>
            <a:off x="749431" y="2118204"/>
            <a:ext cx="78760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Arial" pitchFamily="34" charset="0"/>
                <a:cs typeface="Arial" pitchFamily="34" charset="0"/>
              </a:rPr>
              <a:t>Aplicar metodologias ativas no ensino-aprendizagem de Farmacologia visando verificar o impacto no desempenho dos discentes da disciplina após dois bimestres de implantação das mesmas. </a:t>
            </a:r>
          </a:p>
        </p:txBody>
      </p:sp>
    </p:spTree>
    <p:extLst>
      <p:ext uri="{BB962C8B-B14F-4D97-AF65-F5344CB8AC3E}">
        <p14:creationId xmlns:p14="http://schemas.microsoft.com/office/powerpoint/2010/main" val="3017098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0001DDB-3CBD-4D70-ACD8-8BBF3599753E}"/>
              </a:ext>
            </a:extLst>
          </p:cNvPr>
          <p:cNvSpPr txBox="1"/>
          <p:nvPr/>
        </p:nvSpPr>
        <p:spPr>
          <a:xfrm>
            <a:off x="0" y="2796383"/>
            <a:ext cx="9144000" cy="830997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rgbClr val="660066"/>
                </a:solidFill>
                <a:latin typeface="Arial Black" pitchFamily="34" charset="0"/>
              </a:rPr>
              <a:t>MATERIAL E MÉTODOS</a:t>
            </a:r>
          </a:p>
        </p:txBody>
      </p:sp>
    </p:spTree>
    <p:extLst>
      <p:ext uri="{BB962C8B-B14F-4D97-AF65-F5344CB8AC3E}">
        <p14:creationId xmlns:p14="http://schemas.microsoft.com/office/powerpoint/2010/main" val="530103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207">
            <a:extLst>
              <a:ext uri="{FF2B5EF4-FFF2-40B4-BE49-F238E27FC236}">
                <a16:creationId xmlns:a16="http://schemas.microsoft.com/office/drawing/2014/main" id="{85442FBA-078A-4AE2-BC64-1886F67437BA}"/>
              </a:ext>
            </a:extLst>
          </p:cNvPr>
          <p:cNvGrpSpPr/>
          <p:nvPr/>
        </p:nvGrpSpPr>
        <p:grpSpPr>
          <a:xfrm>
            <a:off x="936497" y="718008"/>
            <a:ext cx="6833419" cy="5476435"/>
            <a:chOff x="1057169" y="18445153"/>
            <a:chExt cx="13644658" cy="11351005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FC2F10CF-14D2-4D69-8648-B66084D38A1E}"/>
                </a:ext>
              </a:extLst>
            </p:cNvPr>
            <p:cNvSpPr/>
            <p:nvPr/>
          </p:nvSpPr>
          <p:spPr>
            <a:xfrm>
              <a:off x="4129003" y="23069573"/>
              <a:ext cx="7358114" cy="1428760"/>
            </a:xfrm>
            <a:prstGeom prst="ellipse">
              <a:avLst/>
            </a:prstGeom>
            <a:solidFill>
              <a:srgbClr val="CC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 dirty="0">
                <a:solidFill>
                  <a:schemeClr val="tx1"/>
                </a:solidFill>
              </a:endParaRPr>
            </a:p>
          </p:txBody>
        </p:sp>
        <p:pic>
          <p:nvPicPr>
            <p:cNvPr id="22" name="Picture 16" descr="Resultado de imagem">
              <a:extLst>
                <a:ext uri="{FF2B5EF4-FFF2-40B4-BE49-F238E27FC236}">
                  <a16:creationId xmlns:a16="http://schemas.microsoft.com/office/drawing/2014/main" id="{1321F16A-23B7-4622-A832-1DA1DA5A9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00771" y="18445153"/>
              <a:ext cx="2857520" cy="285752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3" name="Picture 20" descr="Imagem relacionada">
              <a:extLst>
                <a:ext uri="{FF2B5EF4-FFF2-40B4-BE49-F238E27FC236}">
                  <a16:creationId xmlns:a16="http://schemas.microsoft.com/office/drawing/2014/main" id="{800D68A4-DA3E-407C-A5A4-19BC47010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86721" y="26011087"/>
              <a:ext cx="3032909" cy="3785071"/>
            </a:xfrm>
            <a:prstGeom prst="rect">
              <a:avLst/>
            </a:prstGeom>
            <a:noFill/>
          </p:spPr>
        </p:pic>
        <p:pic>
          <p:nvPicPr>
            <p:cNvPr id="24" name="Picture 28" descr="Resultado de imagem para logo medicina png">
              <a:extLst>
                <a:ext uri="{FF2B5EF4-FFF2-40B4-BE49-F238E27FC236}">
                  <a16:creationId xmlns:a16="http://schemas.microsoft.com/office/drawing/2014/main" id="{98415584-7144-436D-B26C-0657E8113F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86061" y="26017581"/>
              <a:ext cx="3398175" cy="371477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5" name="Picture 32" descr="Resultado de imagem para logo biomedicina png">
              <a:extLst>
                <a:ext uri="{FF2B5EF4-FFF2-40B4-BE49-F238E27FC236}">
                  <a16:creationId xmlns:a16="http://schemas.microsoft.com/office/drawing/2014/main" id="{8862BE7B-C8C9-4543-9ED8-82B4E5F91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28607" y="18838207"/>
              <a:ext cx="3745102" cy="3250284"/>
            </a:xfrm>
            <a:prstGeom prst="rect">
              <a:avLst/>
            </a:prstGeom>
            <a:noFill/>
          </p:spPr>
        </p:pic>
        <p:pic>
          <p:nvPicPr>
            <p:cNvPr id="26" name="Picture 38" descr="Resultado de imagem para simbolo fisioterapia png">
              <a:extLst>
                <a:ext uri="{FF2B5EF4-FFF2-40B4-BE49-F238E27FC236}">
                  <a16:creationId xmlns:a16="http://schemas.microsoft.com/office/drawing/2014/main" id="{D5AD25D0-D992-43AA-B98D-819DC0F7E4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701431" y="18873781"/>
              <a:ext cx="2928958" cy="3413084"/>
            </a:xfrm>
            <a:prstGeom prst="rect">
              <a:avLst/>
            </a:prstGeom>
            <a:noFill/>
          </p:spPr>
        </p:pic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C1DC0351-3BFB-4876-9EC7-E90A2CC17D36}"/>
                </a:ext>
              </a:extLst>
            </p:cNvPr>
            <p:cNvSpPr txBox="1"/>
            <p:nvPr/>
          </p:nvSpPr>
          <p:spPr>
            <a:xfrm>
              <a:off x="3414623" y="23445815"/>
              <a:ext cx="8786875" cy="829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latin typeface="Arial" pitchFamily="34" charset="0"/>
                  <a:cs typeface="Arial" pitchFamily="34" charset="0"/>
                </a:rPr>
                <a:t>ALUNOS PARTICIPANTES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3CFBD5F-3559-42F9-BEEA-02B0F28AF27D}"/>
                </a:ext>
              </a:extLst>
            </p:cNvPr>
            <p:cNvSpPr txBox="1"/>
            <p:nvPr/>
          </p:nvSpPr>
          <p:spPr>
            <a:xfrm>
              <a:off x="1057169" y="22017053"/>
              <a:ext cx="3857653" cy="829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latin typeface="Comic Sans MS" pitchFamily="66" charset="0"/>
                </a:rPr>
                <a:t>n=62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D44DF2E5-3F2D-4993-BB0E-AB0AD3ADC417}"/>
                </a:ext>
              </a:extLst>
            </p:cNvPr>
            <p:cNvSpPr txBox="1"/>
            <p:nvPr/>
          </p:nvSpPr>
          <p:spPr>
            <a:xfrm>
              <a:off x="6272144" y="21302672"/>
              <a:ext cx="3857653" cy="829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latin typeface="Comic Sans MS" pitchFamily="66" charset="0"/>
                </a:rPr>
                <a:t>n=44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43988B06-B592-4503-8C5E-F1CC020B1DA2}"/>
                </a:ext>
              </a:extLst>
            </p:cNvPr>
            <p:cNvSpPr txBox="1"/>
            <p:nvPr/>
          </p:nvSpPr>
          <p:spPr>
            <a:xfrm>
              <a:off x="11629992" y="22262657"/>
              <a:ext cx="3071835" cy="829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latin typeface="Comic Sans MS" pitchFamily="66" charset="0"/>
                </a:rPr>
                <a:t>n=66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A96B0600-A5E6-4974-A0F2-C2D6D6ED1862}"/>
                </a:ext>
              </a:extLst>
            </p:cNvPr>
            <p:cNvSpPr txBox="1"/>
            <p:nvPr/>
          </p:nvSpPr>
          <p:spPr>
            <a:xfrm>
              <a:off x="8058093" y="25374640"/>
              <a:ext cx="3857653" cy="829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latin typeface="Comic Sans MS" pitchFamily="66" charset="0"/>
                </a:rPr>
                <a:t>n=59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760B9CCF-4CED-4D22-8DF0-58DD1737234B}"/>
                </a:ext>
              </a:extLst>
            </p:cNvPr>
            <p:cNvSpPr txBox="1"/>
            <p:nvPr/>
          </p:nvSpPr>
          <p:spPr>
            <a:xfrm>
              <a:off x="3271747" y="25381134"/>
              <a:ext cx="3857653" cy="829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latin typeface="Comic Sans MS" pitchFamily="66" charset="0"/>
                </a:rPr>
                <a:t>n=100</a:t>
              </a:r>
            </a:p>
          </p:txBody>
        </p:sp>
        <p:sp>
          <p:nvSpPr>
            <p:cNvPr id="33" name="Seta para a esquerda 201">
              <a:extLst>
                <a:ext uri="{FF2B5EF4-FFF2-40B4-BE49-F238E27FC236}">
                  <a16:creationId xmlns:a16="http://schemas.microsoft.com/office/drawing/2014/main" id="{F4421A01-609B-4229-9A3E-B10DECBE781C}"/>
                </a:ext>
              </a:extLst>
            </p:cNvPr>
            <p:cNvSpPr/>
            <p:nvPr/>
          </p:nvSpPr>
          <p:spPr>
            <a:xfrm rot="5400000">
              <a:off x="7772341" y="22088491"/>
              <a:ext cx="857256" cy="714380"/>
            </a:xfrm>
            <a:prstGeom prst="leftArrow">
              <a:avLst/>
            </a:prstGeom>
            <a:solidFill>
              <a:srgbClr val="CC99FF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>
                <a:solidFill>
                  <a:schemeClr val="tx1"/>
                </a:solidFill>
              </a:endParaRPr>
            </a:p>
          </p:txBody>
        </p:sp>
        <p:sp>
          <p:nvSpPr>
            <p:cNvPr id="34" name="Seta para a esquerda 202">
              <a:extLst>
                <a:ext uri="{FF2B5EF4-FFF2-40B4-BE49-F238E27FC236}">
                  <a16:creationId xmlns:a16="http://schemas.microsoft.com/office/drawing/2014/main" id="{9496D5AF-38B9-4F7E-A581-FAA5DF135223}"/>
                </a:ext>
              </a:extLst>
            </p:cNvPr>
            <p:cNvSpPr/>
            <p:nvPr/>
          </p:nvSpPr>
          <p:spPr>
            <a:xfrm rot="3498926">
              <a:off x="3528479" y="22783721"/>
              <a:ext cx="857256" cy="714380"/>
            </a:xfrm>
            <a:prstGeom prst="leftArrow">
              <a:avLst/>
            </a:prstGeom>
            <a:solidFill>
              <a:srgbClr val="CC99FF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>
                <a:solidFill>
                  <a:schemeClr val="tx1"/>
                </a:solidFill>
              </a:endParaRPr>
            </a:p>
          </p:txBody>
        </p:sp>
        <p:sp>
          <p:nvSpPr>
            <p:cNvPr id="35" name="Seta para a esquerda 203">
              <a:extLst>
                <a:ext uri="{FF2B5EF4-FFF2-40B4-BE49-F238E27FC236}">
                  <a16:creationId xmlns:a16="http://schemas.microsoft.com/office/drawing/2014/main" id="{4D7AB8D6-9ED6-4771-93B0-022B2500BC18}"/>
                </a:ext>
              </a:extLst>
            </p:cNvPr>
            <p:cNvSpPr/>
            <p:nvPr/>
          </p:nvSpPr>
          <p:spPr>
            <a:xfrm rot="7833881">
              <a:off x="11344241" y="22887913"/>
              <a:ext cx="857256" cy="714380"/>
            </a:xfrm>
            <a:prstGeom prst="leftArrow">
              <a:avLst/>
            </a:prstGeom>
            <a:solidFill>
              <a:srgbClr val="CC99FF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>
                <a:solidFill>
                  <a:schemeClr val="tx1"/>
                </a:solidFill>
              </a:endParaRPr>
            </a:p>
          </p:txBody>
        </p:sp>
        <p:sp>
          <p:nvSpPr>
            <p:cNvPr id="36" name="Seta para a esquerda 204">
              <a:extLst>
                <a:ext uri="{FF2B5EF4-FFF2-40B4-BE49-F238E27FC236}">
                  <a16:creationId xmlns:a16="http://schemas.microsoft.com/office/drawing/2014/main" id="{4A892139-DCE8-42A1-BB84-1072E34A2B35}"/>
                </a:ext>
              </a:extLst>
            </p:cNvPr>
            <p:cNvSpPr/>
            <p:nvPr/>
          </p:nvSpPr>
          <p:spPr>
            <a:xfrm rot="15841858">
              <a:off x="9229902" y="24623642"/>
              <a:ext cx="857256" cy="714380"/>
            </a:xfrm>
            <a:prstGeom prst="leftArrow">
              <a:avLst/>
            </a:prstGeom>
            <a:solidFill>
              <a:srgbClr val="CC99FF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>
                <a:solidFill>
                  <a:schemeClr val="tx1"/>
                </a:solidFill>
              </a:endParaRPr>
            </a:p>
          </p:txBody>
        </p:sp>
        <p:sp>
          <p:nvSpPr>
            <p:cNvPr id="37" name="Seta para a esquerda 205">
              <a:extLst>
                <a:ext uri="{FF2B5EF4-FFF2-40B4-BE49-F238E27FC236}">
                  <a16:creationId xmlns:a16="http://schemas.microsoft.com/office/drawing/2014/main" id="{D31020DF-DEBC-46EC-8454-914A19BEB656}"/>
                </a:ext>
              </a:extLst>
            </p:cNvPr>
            <p:cNvSpPr/>
            <p:nvPr/>
          </p:nvSpPr>
          <p:spPr>
            <a:xfrm rot="17228301">
              <a:off x="4953831" y="24603607"/>
              <a:ext cx="857256" cy="714380"/>
            </a:xfrm>
            <a:prstGeom prst="leftArrow">
              <a:avLst/>
            </a:prstGeom>
            <a:solidFill>
              <a:srgbClr val="CC99FF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8857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34">
            <a:extLst>
              <a:ext uri="{FF2B5EF4-FFF2-40B4-BE49-F238E27FC236}">
                <a16:creationId xmlns:a16="http://schemas.microsoft.com/office/drawing/2014/main" id="{C95B8225-BF0E-412B-A169-D4D97F7B601D}"/>
              </a:ext>
            </a:extLst>
          </p:cNvPr>
          <p:cNvGrpSpPr/>
          <p:nvPr/>
        </p:nvGrpSpPr>
        <p:grpSpPr>
          <a:xfrm>
            <a:off x="117984" y="924233"/>
            <a:ext cx="8711380" cy="4915021"/>
            <a:chOff x="-336776" y="29413568"/>
            <a:chExt cx="17067903" cy="10035404"/>
          </a:xfrm>
        </p:grpSpPr>
        <p:grpSp>
          <p:nvGrpSpPr>
            <p:cNvPr id="3" name="Grupo 232">
              <a:extLst>
                <a:ext uri="{FF2B5EF4-FFF2-40B4-BE49-F238E27FC236}">
                  <a16:creationId xmlns:a16="http://schemas.microsoft.com/office/drawing/2014/main" id="{EEE4B2D5-284C-4CD1-AF50-D34FD5CEEE7A}"/>
                </a:ext>
              </a:extLst>
            </p:cNvPr>
            <p:cNvGrpSpPr/>
            <p:nvPr/>
          </p:nvGrpSpPr>
          <p:grpSpPr>
            <a:xfrm>
              <a:off x="-336776" y="29413568"/>
              <a:ext cx="17067903" cy="9305959"/>
              <a:chOff x="-336776" y="29904527"/>
              <a:chExt cx="17067903" cy="9305959"/>
            </a:xfrm>
          </p:grpSpPr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2C074657-A09D-4355-9DF7-1FBB473AA041}"/>
                  </a:ext>
                </a:extLst>
              </p:cNvPr>
              <p:cNvSpPr txBox="1"/>
              <p:nvPr/>
            </p:nvSpPr>
            <p:spPr>
              <a:xfrm>
                <a:off x="2105025" y="29904527"/>
                <a:ext cx="2743200" cy="471309"/>
              </a:xfrm>
              <a:prstGeom prst="rect">
                <a:avLst/>
              </a:prstGeom>
            </p:spPr>
            <p:txBody>
              <a:bodyPr rtlCol="0">
                <a:spAutoFit/>
              </a:bodyPr>
              <a:lstStyle/>
              <a:p>
                <a:pPr algn="ctr"/>
                <a:endParaRPr lang="pt-BR" sz="900" dirty="0"/>
              </a:p>
            </p:txBody>
          </p:sp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CFE2611B-787D-4673-997B-B17F5274FAC7}"/>
                  </a:ext>
                </a:extLst>
              </p:cNvPr>
              <p:cNvSpPr txBox="1"/>
              <p:nvPr/>
            </p:nvSpPr>
            <p:spPr>
              <a:xfrm>
                <a:off x="5343449" y="36876157"/>
                <a:ext cx="5572164" cy="691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i="1" dirty="0">
                    <a:latin typeface="Arial" pitchFamily="34" charset="0"/>
                    <a:cs typeface="Arial" pitchFamily="34" charset="0"/>
                  </a:rPr>
                  <a:t>PEER INSTRUCTION</a:t>
                </a:r>
                <a:endParaRPr lang="pt-BR" sz="1600" dirty="0"/>
              </a:p>
            </p:txBody>
          </p:sp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44F2BC0B-F75B-4494-BEF8-657168492F86}"/>
                  </a:ext>
                </a:extLst>
              </p:cNvPr>
              <p:cNvSpPr txBox="1"/>
              <p:nvPr/>
            </p:nvSpPr>
            <p:spPr>
              <a:xfrm rot="19368288">
                <a:off x="-336776" y="33305675"/>
                <a:ext cx="5414888" cy="691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i="1" dirty="0">
                    <a:latin typeface="Arial" pitchFamily="34" charset="0"/>
                    <a:cs typeface="Arial" pitchFamily="34" charset="0"/>
                  </a:rPr>
                  <a:t>CLASS ROTATION</a:t>
                </a:r>
                <a:endParaRPr lang="pt-BR" sz="1600" dirty="0"/>
              </a:p>
            </p:txBody>
          </p:sp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D0A809BE-DD44-4632-902A-D57B93C56708}"/>
                  </a:ext>
                </a:extLst>
              </p:cNvPr>
              <p:cNvSpPr txBox="1"/>
              <p:nvPr/>
            </p:nvSpPr>
            <p:spPr>
              <a:xfrm>
                <a:off x="1057169" y="30661050"/>
                <a:ext cx="5857917" cy="691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>
                    <a:latin typeface="Arial" pitchFamily="34" charset="0"/>
                    <a:cs typeface="Arial" pitchFamily="34" charset="0"/>
                  </a:rPr>
                  <a:t>MAPA CONCEITUAL</a:t>
                </a:r>
                <a:endParaRPr lang="pt-BR" sz="1600" dirty="0"/>
              </a:p>
            </p:txBody>
          </p:sp>
          <p:grpSp>
            <p:nvGrpSpPr>
              <p:cNvPr id="9" name="Grupo 216">
                <a:extLst>
                  <a:ext uri="{FF2B5EF4-FFF2-40B4-BE49-F238E27FC236}">
                    <a16:creationId xmlns:a16="http://schemas.microsoft.com/office/drawing/2014/main" id="{693D5965-A26A-4626-9903-C857B2DEE726}"/>
                  </a:ext>
                </a:extLst>
              </p:cNvPr>
              <p:cNvGrpSpPr/>
              <p:nvPr/>
            </p:nvGrpSpPr>
            <p:grpSpPr>
              <a:xfrm>
                <a:off x="3771813" y="33590009"/>
                <a:ext cx="7858180" cy="2286016"/>
                <a:chOff x="3771813" y="33375695"/>
                <a:chExt cx="8858312" cy="2571768"/>
              </a:xfrm>
            </p:grpSpPr>
            <p:sp>
              <p:nvSpPr>
                <p:cNvPr id="23" name="Fluxograma: Processo alternativo 215">
                  <a:extLst>
                    <a:ext uri="{FF2B5EF4-FFF2-40B4-BE49-F238E27FC236}">
                      <a16:creationId xmlns:a16="http://schemas.microsoft.com/office/drawing/2014/main" id="{A358B66D-69AB-410F-B961-996CA2CD28E1}"/>
                    </a:ext>
                  </a:extLst>
                </p:cNvPr>
                <p:cNvSpPr/>
                <p:nvPr/>
              </p:nvSpPr>
              <p:spPr>
                <a:xfrm>
                  <a:off x="4200442" y="33375695"/>
                  <a:ext cx="8143932" cy="2571768"/>
                </a:xfrm>
                <a:prstGeom prst="flowChartAlternateProcess">
                  <a:avLst/>
                </a:prstGeom>
                <a:solidFill>
                  <a:srgbClr val="CC99FF"/>
                </a:solidFill>
                <a:ln>
                  <a:solidFill>
                    <a:srgbClr val="66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CaixaDeTexto 23">
                  <a:extLst>
                    <a:ext uri="{FF2B5EF4-FFF2-40B4-BE49-F238E27FC236}">
                      <a16:creationId xmlns:a16="http://schemas.microsoft.com/office/drawing/2014/main" id="{0F8A171C-E319-4B02-B40B-2FFC52E9EB9D}"/>
                    </a:ext>
                  </a:extLst>
                </p:cNvPr>
                <p:cNvSpPr txBox="1"/>
                <p:nvPr/>
              </p:nvSpPr>
              <p:spPr>
                <a:xfrm>
                  <a:off x="3771813" y="33804323"/>
                  <a:ext cx="8858312" cy="1908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400" b="1" dirty="0">
                      <a:latin typeface="Comic Sans MS" pitchFamily="66" charset="0"/>
                    </a:rPr>
                    <a:t>METODOLOGIAS</a:t>
                  </a:r>
                </a:p>
                <a:p>
                  <a:pPr algn="ctr"/>
                  <a:r>
                    <a:rPr lang="pt-BR" sz="2400" b="1" dirty="0">
                      <a:latin typeface="Comic Sans MS" pitchFamily="66" charset="0"/>
                    </a:rPr>
                    <a:t>ATIVAS*</a:t>
                  </a:r>
                </a:p>
              </p:txBody>
            </p:sp>
          </p:grp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F0FA3318-6DAC-4EA9-9636-58F382EAE561}"/>
                  </a:ext>
                </a:extLst>
              </p:cNvPr>
              <p:cNvSpPr txBox="1"/>
              <p:nvPr/>
            </p:nvSpPr>
            <p:spPr>
              <a:xfrm>
                <a:off x="9558291" y="30596107"/>
                <a:ext cx="4486192" cy="691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dirty="0">
                    <a:latin typeface="Arial" pitchFamily="34" charset="0"/>
                    <a:cs typeface="Arial" pitchFamily="34" charset="0"/>
                  </a:rPr>
                  <a:t> GAMIFICAÇÃO</a:t>
                </a:r>
                <a:endParaRPr lang="pt-BR" sz="1600" dirty="0"/>
              </a:p>
            </p:txBody>
          </p: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1E22463C-0A50-4BB7-B1C9-6F8F4A12DA79}"/>
                  </a:ext>
                </a:extLst>
              </p:cNvPr>
              <p:cNvSpPr txBox="1"/>
              <p:nvPr/>
            </p:nvSpPr>
            <p:spPr>
              <a:xfrm>
                <a:off x="9058225" y="38519232"/>
                <a:ext cx="7000925" cy="691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>
                    <a:latin typeface="Arial" pitchFamily="34" charset="0"/>
                    <a:cs typeface="Arial" pitchFamily="34" charset="0"/>
                  </a:rPr>
                  <a:t>SALA DE AULA INVERTIDA</a:t>
                </a:r>
              </a:p>
            </p:txBody>
          </p:sp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F7957C53-E2AB-4559-AB92-AE4C6ACE57DD}"/>
                  </a:ext>
                </a:extLst>
              </p:cNvPr>
              <p:cNvSpPr txBox="1"/>
              <p:nvPr/>
            </p:nvSpPr>
            <p:spPr>
              <a:xfrm>
                <a:off x="142876" y="38519230"/>
                <a:ext cx="5914953" cy="691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>
                    <a:latin typeface="Arial" pitchFamily="34" charset="0"/>
                    <a:cs typeface="Arial" pitchFamily="34" charset="0"/>
                  </a:rPr>
                  <a:t>PROBLEMATIZAÇÃO</a:t>
                </a:r>
                <a:endParaRPr lang="pt-BR" sz="1600" dirty="0"/>
              </a:p>
            </p:txBody>
          </p:sp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D72EC329-DC7C-4E84-8F05-9475C5059F96}"/>
                  </a:ext>
                </a:extLst>
              </p:cNvPr>
              <p:cNvSpPr txBox="1"/>
              <p:nvPr/>
            </p:nvSpPr>
            <p:spPr>
              <a:xfrm>
                <a:off x="5986392" y="31875496"/>
                <a:ext cx="3857652" cy="691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dirty="0">
                    <a:latin typeface="Arial" pitchFamily="34" charset="0"/>
                    <a:cs typeface="Arial" pitchFamily="34" charset="0"/>
                  </a:rPr>
                  <a:t>SEMINÁRIOS</a:t>
                </a:r>
                <a:endParaRPr lang="pt-BR" sz="1600" dirty="0"/>
              </a:p>
            </p:txBody>
          </p: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A39178FD-12C6-41B4-9EFB-205488AB676A}"/>
                  </a:ext>
                </a:extLst>
              </p:cNvPr>
              <p:cNvSpPr txBox="1"/>
              <p:nvPr/>
            </p:nvSpPr>
            <p:spPr>
              <a:xfrm rot="2250089">
                <a:off x="10087392" y="33832957"/>
                <a:ext cx="6643735" cy="691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dirty="0">
                    <a:latin typeface="Arial" pitchFamily="34" charset="0"/>
                    <a:cs typeface="Arial" pitchFamily="34" charset="0"/>
                  </a:rPr>
                  <a:t>ENSINO POR TIMES</a:t>
                </a:r>
                <a:endParaRPr lang="pt-BR" sz="1600" dirty="0"/>
              </a:p>
            </p:txBody>
          </p:sp>
          <p:sp>
            <p:nvSpPr>
              <p:cNvPr id="15" name="Seta para a esquerda 224">
                <a:extLst>
                  <a:ext uri="{FF2B5EF4-FFF2-40B4-BE49-F238E27FC236}">
                    <a16:creationId xmlns:a16="http://schemas.microsoft.com/office/drawing/2014/main" id="{141BFAAD-D517-4D98-82D2-36D004B0BF2F}"/>
                  </a:ext>
                </a:extLst>
              </p:cNvPr>
              <p:cNvSpPr/>
              <p:nvPr/>
            </p:nvSpPr>
            <p:spPr>
              <a:xfrm rot="5400000">
                <a:off x="7305043" y="32628547"/>
                <a:ext cx="765538" cy="688199"/>
              </a:xfrm>
              <a:prstGeom prst="leftArrow">
                <a:avLst/>
              </a:prstGeom>
              <a:solidFill>
                <a:srgbClr val="CC99FF"/>
              </a:solidFill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Seta para a esquerda 225">
                <a:extLst>
                  <a:ext uri="{FF2B5EF4-FFF2-40B4-BE49-F238E27FC236}">
                    <a16:creationId xmlns:a16="http://schemas.microsoft.com/office/drawing/2014/main" id="{2F7A5912-837D-4620-BB07-2453E6D6DFC9}"/>
                  </a:ext>
                </a:extLst>
              </p:cNvPr>
              <p:cNvSpPr/>
              <p:nvPr/>
            </p:nvSpPr>
            <p:spPr>
              <a:xfrm rot="6619421">
                <a:off x="9943865" y="31973367"/>
                <a:ext cx="1689096" cy="712207"/>
              </a:xfrm>
              <a:prstGeom prst="leftArrow">
                <a:avLst/>
              </a:prstGeom>
              <a:solidFill>
                <a:srgbClr val="CC99FF"/>
              </a:solidFill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Seta para a esquerda 226">
                <a:extLst>
                  <a:ext uri="{FF2B5EF4-FFF2-40B4-BE49-F238E27FC236}">
                    <a16:creationId xmlns:a16="http://schemas.microsoft.com/office/drawing/2014/main" id="{1CAC72B1-01F3-465C-8097-ACB3B6081791}"/>
                  </a:ext>
                </a:extLst>
              </p:cNvPr>
              <p:cNvSpPr/>
              <p:nvPr/>
            </p:nvSpPr>
            <p:spPr>
              <a:xfrm rot="4056248">
                <a:off x="3951177" y="31962062"/>
                <a:ext cx="1878112" cy="718188"/>
              </a:xfrm>
              <a:prstGeom prst="leftArrow">
                <a:avLst/>
              </a:prstGeom>
              <a:solidFill>
                <a:srgbClr val="CC99FF"/>
              </a:solidFill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Seta para a esquerda 227">
                <a:extLst>
                  <a:ext uri="{FF2B5EF4-FFF2-40B4-BE49-F238E27FC236}">
                    <a16:creationId xmlns:a16="http://schemas.microsoft.com/office/drawing/2014/main" id="{E4EE6094-8B56-439F-AEFE-1EF6D4AAEA8F}"/>
                  </a:ext>
                </a:extLst>
              </p:cNvPr>
              <p:cNvSpPr/>
              <p:nvPr/>
            </p:nvSpPr>
            <p:spPr>
              <a:xfrm rot="2668932">
                <a:off x="2741516" y="34007066"/>
                <a:ext cx="1229698" cy="678023"/>
              </a:xfrm>
              <a:prstGeom prst="leftArrow">
                <a:avLst/>
              </a:prstGeom>
              <a:solidFill>
                <a:srgbClr val="CC99FF"/>
              </a:solidFill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Seta para a esquerda 228">
                <a:extLst>
                  <a:ext uri="{FF2B5EF4-FFF2-40B4-BE49-F238E27FC236}">
                    <a16:creationId xmlns:a16="http://schemas.microsoft.com/office/drawing/2014/main" id="{7700EF71-A40B-4A03-8BC8-FA9C58DE34FA}"/>
                  </a:ext>
                </a:extLst>
              </p:cNvPr>
              <p:cNvSpPr/>
              <p:nvPr/>
            </p:nvSpPr>
            <p:spPr>
              <a:xfrm rot="8449285">
                <a:off x="11530154" y="34001229"/>
                <a:ext cx="1084650" cy="660663"/>
              </a:xfrm>
              <a:prstGeom prst="leftArrow">
                <a:avLst/>
              </a:prstGeom>
              <a:solidFill>
                <a:srgbClr val="CC99FF"/>
              </a:solidFill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Seta para a esquerda 229">
                <a:extLst>
                  <a:ext uri="{FF2B5EF4-FFF2-40B4-BE49-F238E27FC236}">
                    <a16:creationId xmlns:a16="http://schemas.microsoft.com/office/drawing/2014/main" id="{AEA33CFE-C488-4360-A771-6A0471193980}"/>
                  </a:ext>
                </a:extLst>
              </p:cNvPr>
              <p:cNvSpPr/>
              <p:nvPr/>
            </p:nvSpPr>
            <p:spPr>
              <a:xfrm rot="16200000">
                <a:off x="7305043" y="36129009"/>
                <a:ext cx="765538" cy="688199"/>
              </a:xfrm>
              <a:prstGeom prst="leftArrow">
                <a:avLst/>
              </a:prstGeom>
              <a:solidFill>
                <a:srgbClr val="CC99FF"/>
              </a:solidFill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Seta para a esquerda 230">
                <a:extLst>
                  <a:ext uri="{FF2B5EF4-FFF2-40B4-BE49-F238E27FC236}">
                    <a16:creationId xmlns:a16="http://schemas.microsoft.com/office/drawing/2014/main" id="{15947607-C984-42DB-8FFE-18A5D63FF00C}"/>
                  </a:ext>
                </a:extLst>
              </p:cNvPr>
              <p:cNvSpPr/>
              <p:nvPr/>
            </p:nvSpPr>
            <p:spPr>
              <a:xfrm rot="17837943">
                <a:off x="3135082" y="36921811"/>
                <a:ext cx="2397952" cy="712612"/>
              </a:xfrm>
              <a:prstGeom prst="leftArrow">
                <a:avLst/>
              </a:prstGeom>
              <a:solidFill>
                <a:srgbClr val="CC99FF"/>
              </a:solidFill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Seta para a esquerda 231">
                <a:extLst>
                  <a:ext uri="{FF2B5EF4-FFF2-40B4-BE49-F238E27FC236}">
                    <a16:creationId xmlns:a16="http://schemas.microsoft.com/office/drawing/2014/main" id="{4423A760-555B-40BD-BF3C-CF5B817B6BBA}"/>
                  </a:ext>
                </a:extLst>
              </p:cNvPr>
              <p:cNvSpPr/>
              <p:nvPr/>
            </p:nvSpPr>
            <p:spPr>
              <a:xfrm rot="14118870">
                <a:off x="9950872" y="36858934"/>
                <a:ext cx="2641441" cy="732004"/>
              </a:xfrm>
              <a:prstGeom prst="leftArrow">
                <a:avLst/>
              </a:prstGeom>
              <a:solidFill>
                <a:srgbClr val="CC99FF"/>
              </a:solidFill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0656442C-717E-4091-B6ED-3B128E13C7D7}"/>
                </a:ext>
              </a:extLst>
            </p:cNvPr>
            <p:cNvSpPr txBox="1"/>
            <p:nvPr/>
          </p:nvSpPr>
          <p:spPr>
            <a:xfrm>
              <a:off x="0" y="38914821"/>
              <a:ext cx="16130589" cy="534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pt-BR" sz="105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475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2B0F905-81B6-4417-93BE-04FFA6751C79}"/>
              </a:ext>
            </a:extLst>
          </p:cNvPr>
          <p:cNvSpPr/>
          <p:nvPr/>
        </p:nvSpPr>
        <p:spPr>
          <a:xfrm>
            <a:off x="563278" y="1707047"/>
            <a:ext cx="81902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 Avaliação da progressão: comparação das médias do 3º. e 4º bimestres com as médias do 1º. e 2º. Bimestres</a:t>
            </a:r>
          </a:p>
          <a:p>
            <a:pPr algn="just">
              <a:buFont typeface="Arial" pitchFamily="34" charset="0"/>
              <a:buChar char="•"/>
            </a:pPr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Análises estatísticas: </a:t>
            </a:r>
            <a:r>
              <a:rPr lang="pt-BR" sz="2400" i="1" dirty="0">
                <a:latin typeface="Arial" pitchFamily="34" charset="0"/>
                <a:cs typeface="Arial" pitchFamily="34" charset="0"/>
              </a:rPr>
              <a:t>teste t de </a:t>
            </a:r>
            <a:r>
              <a:rPr lang="pt-BR" sz="2400" i="1" dirty="0" err="1">
                <a:latin typeface="Arial" pitchFamily="34" charset="0"/>
                <a:cs typeface="Arial" pitchFamily="34" charset="0"/>
              </a:rPr>
              <a:t>student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15013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188</TotalTime>
  <Words>956</Words>
  <Application>Microsoft Office PowerPoint</Application>
  <PresentationFormat>Apresentação na tela (4:3)</PresentationFormat>
  <Paragraphs>63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Comic Sans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jlcribas</dc:creator>
  <cp:lastModifiedBy>jlcribas</cp:lastModifiedBy>
  <cp:revision>8</cp:revision>
  <dcterms:created xsi:type="dcterms:W3CDTF">2017-09-18T00:22:11Z</dcterms:created>
  <dcterms:modified xsi:type="dcterms:W3CDTF">2017-09-18T16:56:06Z</dcterms:modified>
</cp:coreProperties>
</file>