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7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0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0" r:id="rId2"/>
    <p:sldId id="283" r:id="rId3"/>
    <p:sldId id="328" r:id="rId4"/>
    <p:sldId id="286" r:id="rId5"/>
    <p:sldId id="291" r:id="rId6"/>
    <p:sldId id="292" r:id="rId7"/>
    <p:sldId id="295" r:id="rId8"/>
    <p:sldId id="297" r:id="rId9"/>
    <p:sldId id="302" r:id="rId10"/>
    <p:sldId id="329" r:id="rId11"/>
    <p:sldId id="305" r:id="rId12"/>
    <p:sldId id="307" r:id="rId13"/>
    <p:sldId id="308" r:id="rId14"/>
    <p:sldId id="309" r:id="rId15"/>
    <p:sldId id="311" r:id="rId16"/>
    <p:sldId id="312" r:id="rId17"/>
    <p:sldId id="314" r:id="rId18"/>
    <p:sldId id="315" r:id="rId19"/>
    <p:sldId id="468" r:id="rId20"/>
    <p:sldId id="321" r:id="rId21"/>
    <p:sldId id="322" r:id="rId22"/>
    <p:sldId id="326" r:id="rId23"/>
    <p:sldId id="334" r:id="rId24"/>
    <p:sldId id="339" r:id="rId25"/>
    <p:sldId id="342" r:id="rId26"/>
    <p:sldId id="338" r:id="rId27"/>
    <p:sldId id="469" r:id="rId28"/>
    <p:sldId id="470" r:id="rId29"/>
    <p:sldId id="351" r:id="rId30"/>
    <p:sldId id="352" r:id="rId31"/>
    <p:sldId id="357" r:id="rId32"/>
    <p:sldId id="373" r:id="rId33"/>
    <p:sldId id="391" r:id="rId34"/>
    <p:sldId id="467" r:id="rId35"/>
    <p:sldId id="400" r:id="rId36"/>
    <p:sldId id="376" r:id="rId37"/>
    <p:sldId id="472" r:id="rId38"/>
    <p:sldId id="473" r:id="rId39"/>
    <p:sldId id="474" r:id="rId40"/>
    <p:sldId id="475" r:id="rId41"/>
    <p:sldId id="476" r:id="rId42"/>
    <p:sldId id="477" r:id="rId43"/>
    <p:sldId id="478" r:id="rId44"/>
    <p:sldId id="479" r:id="rId45"/>
    <p:sldId id="480" r:id="rId46"/>
    <p:sldId id="272" r:id="rId4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FA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87567" autoAdjust="0"/>
  </p:normalViewPr>
  <p:slideViewPr>
    <p:cSldViewPr>
      <p:cViewPr varScale="1">
        <p:scale>
          <a:sx n="84" d="100"/>
          <a:sy n="84" d="100"/>
        </p:scale>
        <p:origin x="107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7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788"/>
    </p:cViewPr>
  </p:sorterViewPr>
  <p:notesViewPr>
    <p:cSldViewPr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0741D-C1BF-4996-998C-87829452AD2E}" type="doc">
      <dgm:prSet loTypeId="urn:microsoft.com/office/officeart/2008/layout/RadialCluster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BBF0CC6B-C9FF-498C-AF93-6AE9E1C6222A}">
      <dgm:prSet phldrT="[Texto]"/>
      <dgm:spPr/>
      <dgm:t>
        <a:bodyPr/>
        <a:lstStyle/>
        <a:p>
          <a:r>
            <a:rPr lang="pt-BR" spc="-10" dirty="0">
              <a:latin typeface="Calibri"/>
              <a:cs typeface="Calibri"/>
            </a:rPr>
            <a:t>Educação</a:t>
          </a:r>
          <a:r>
            <a:rPr lang="pt-BR" spc="10" dirty="0">
              <a:latin typeface="Calibri"/>
              <a:cs typeface="Calibri"/>
            </a:rPr>
            <a:t> </a:t>
          </a:r>
          <a:r>
            <a:rPr lang="pt-BR" spc="-5" dirty="0">
              <a:latin typeface="Calibri"/>
              <a:cs typeface="Calibri"/>
            </a:rPr>
            <a:t>3</a:t>
          </a:r>
          <a:r>
            <a:rPr lang="pt-BR" spc="20" dirty="0">
              <a:latin typeface="Calibri"/>
              <a:cs typeface="Calibri"/>
            </a:rPr>
            <a:t>.</a:t>
          </a:r>
          <a:r>
            <a:rPr lang="pt-BR" spc="-5" dirty="0">
              <a:latin typeface="Calibri"/>
              <a:cs typeface="Calibri"/>
            </a:rPr>
            <a:t>0</a:t>
          </a:r>
          <a:endParaRPr lang="pt-BR" dirty="0"/>
        </a:p>
      </dgm:t>
    </dgm:pt>
    <dgm:pt modelId="{8A589B4C-DB11-4A4E-9804-22E858A7055D}" type="parTrans" cxnId="{4A25FA10-677D-40E4-BE23-29F3491F180C}">
      <dgm:prSet/>
      <dgm:spPr/>
      <dgm:t>
        <a:bodyPr/>
        <a:lstStyle/>
        <a:p>
          <a:endParaRPr lang="pt-BR"/>
        </a:p>
      </dgm:t>
    </dgm:pt>
    <dgm:pt modelId="{46271465-E67D-46CF-BDEC-FEF05B83A7E2}" type="sibTrans" cxnId="{4A25FA10-677D-40E4-BE23-29F3491F180C}">
      <dgm:prSet/>
      <dgm:spPr/>
      <dgm:t>
        <a:bodyPr/>
        <a:lstStyle/>
        <a:p>
          <a:endParaRPr lang="pt-BR"/>
        </a:p>
      </dgm:t>
    </dgm:pt>
    <dgm:pt modelId="{5851B132-496E-499D-A029-C3029C3AA716}">
      <dgm:prSet phldrT="[Texto]"/>
      <dgm:spPr/>
      <dgm:t>
        <a:bodyPr/>
        <a:lstStyle/>
        <a:p>
          <a:r>
            <a:rPr lang="pt-BR" spc="-25">
              <a:latin typeface="Calibri"/>
              <a:cs typeface="Calibri"/>
            </a:rPr>
            <a:t>F</a:t>
          </a:r>
          <a:r>
            <a:rPr lang="pt-BR">
              <a:latin typeface="Calibri"/>
              <a:cs typeface="Calibri"/>
            </a:rPr>
            <a:t>o</a:t>
          </a:r>
          <a:r>
            <a:rPr lang="pt-BR" spc="-5">
              <a:latin typeface="Calibri"/>
              <a:cs typeface="Calibri"/>
            </a:rPr>
            <a:t>rm</a:t>
          </a:r>
          <a:r>
            <a:rPr lang="pt-BR">
              <a:latin typeface="Calibri"/>
              <a:cs typeface="Calibri"/>
            </a:rPr>
            <a:t>a</a:t>
          </a:r>
          <a:r>
            <a:rPr lang="pt-BR" spc="-10">
              <a:latin typeface="Calibri"/>
              <a:cs typeface="Calibri"/>
            </a:rPr>
            <a:t> </a:t>
          </a:r>
          <a:r>
            <a:rPr lang="pt-BR" spc="-5">
              <a:latin typeface="Calibri"/>
              <a:cs typeface="Calibri"/>
            </a:rPr>
            <a:t>p</a:t>
          </a:r>
          <a:r>
            <a:rPr lang="pt-BR" spc="-30">
              <a:latin typeface="Calibri"/>
              <a:cs typeface="Calibri"/>
            </a:rPr>
            <a:t>r</a:t>
          </a:r>
          <a:r>
            <a:rPr lang="pt-BR">
              <a:latin typeface="Calibri"/>
              <a:cs typeface="Calibri"/>
            </a:rPr>
            <a:t>o</a:t>
          </a:r>
          <a:r>
            <a:rPr lang="pt-BR" spc="-5">
              <a:latin typeface="Calibri"/>
              <a:cs typeface="Calibri"/>
            </a:rPr>
            <a:t>du</a:t>
          </a:r>
          <a:r>
            <a:rPr lang="pt-BR" spc="-15">
              <a:latin typeface="Calibri"/>
              <a:cs typeface="Calibri"/>
            </a:rPr>
            <a:t>t</a:t>
          </a:r>
          <a:r>
            <a:rPr lang="pt-BR">
              <a:latin typeface="Calibri"/>
              <a:cs typeface="Calibri"/>
            </a:rPr>
            <a:t>o</a:t>
          </a:r>
          <a:r>
            <a:rPr lang="pt-BR" spc="-20">
              <a:latin typeface="Calibri"/>
              <a:cs typeface="Calibri"/>
            </a:rPr>
            <a:t>r</a:t>
          </a:r>
          <a:r>
            <a:rPr lang="pt-BR" spc="-5">
              <a:latin typeface="Calibri"/>
              <a:cs typeface="Calibri"/>
            </a:rPr>
            <a:t>e</a:t>
          </a:r>
          <a:r>
            <a:rPr lang="pt-BR">
              <a:latin typeface="Calibri"/>
              <a:cs typeface="Calibri"/>
            </a:rPr>
            <a:t>s </a:t>
          </a:r>
          <a:r>
            <a:rPr lang="pt-BR" spc="-5">
              <a:latin typeface="Calibri"/>
              <a:cs typeface="Calibri"/>
            </a:rPr>
            <a:t>d</a:t>
          </a:r>
          <a:r>
            <a:rPr lang="pt-BR">
              <a:latin typeface="Calibri"/>
              <a:cs typeface="Calibri"/>
            </a:rPr>
            <a:t>e </a:t>
          </a:r>
          <a:r>
            <a:rPr lang="pt-BR" spc="-10">
              <a:latin typeface="Calibri"/>
              <a:cs typeface="Calibri"/>
            </a:rPr>
            <a:t>c</a:t>
          </a:r>
          <a:r>
            <a:rPr lang="pt-BR">
              <a:latin typeface="Calibri"/>
              <a:cs typeface="Calibri"/>
            </a:rPr>
            <a:t>o</a:t>
          </a:r>
          <a:r>
            <a:rPr lang="pt-BR" spc="-5">
              <a:latin typeface="Calibri"/>
              <a:cs typeface="Calibri"/>
            </a:rPr>
            <a:t>nhe</a:t>
          </a:r>
          <a:r>
            <a:rPr lang="pt-BR">
              <a:latin typeface="Calibri"/>
              <a:cs typeface="Calibri"/>
            </a:rPr>
            <a:t>ci</a:t>
          </a:r>
          <a:r>
            <a:rPr lang="pt-BR" spc="-5">
              <a:latin typeface="Calibri"/>
              <a:cs typeface="Calibri"/>
            </a:rPr>
            <a:t>me</a:t>
          </a:r>
          <a:r>
            <a:rPr lang="pt-BR" spc="-20">
              <a:latin typeface="Calibri"/>
              <a:cs typeface="Calibri"/>
            </a:rPr>
            <a:t>n</a:t>
          </a:r>
          <a:r>
            <a:rPr lang="pt-BR" spc="-15">
              <a:latin typeface="Calibri"/>
              <a:cs typeface="Calibri"/>
            </a:rPr>
            <a:t>t</a:t>
          </a:r>
          <a:r>
            <a:rPr lang="pt-BR">
              <a:latin typeface="Calibri"/>
              <a:cs typeface="Calibri"/>
            </a:rPr>
            <a:t>o</a:t>
          </a:r>
          <a:endParaRPr lang="pt-BR" dirty="0"/>
        </a:p>
      </dgm:t>
    </dgm:pt>
    <dgm:pt modelId="{0594556A-80C1-4B2C-82DB-82C75F3D9337}" type="parTrans" cxnId="{28D8F6B2-A95E-42DE-8493-43D8CEF969CF}">
      <dgm:prSet/>
      <dgm:spPr/>
      <dgm:t>
        <a:bodyPr/>
        <a:lstStyle/>
        <a:p>
          <a:endParaRPr lang="pt-BR"/>
        </a:p>
      </dgm:t>
    </dgm:pt>
    <dgm:pt modelId="{8945E224-600A-40D8-942E-6A5F8E0C238D}" type="sibTrans" cxnId="{28D8F6B2-A95E-42DE-8493-43D8CEF969CF}">
      <dgm:prSet/>
      <dgm:spPr/>
      <dgm:t>
        <a:bodyPr/>
        <a:lstStyle/>
        <a:p>
          <a:endParaRPr lang="pt-BR"/>
        </a:p>
      </dgm:t>
    </dgm:pt>
    <dgm:pt modelId="{475B1536-8D12-49FD-A3AA-5CD6374CF92C}">
      <dgm:prSet phldrT="[Texto]"/>
      <dgm:spPr/>
      <dgm:t>
        <a:bodyPr/>
        <a:lstStyle/>
        <a:p>
          <a:r>
            <a:rPr lang="pt-BR" spc="5">
              <a:latin typeface="Calibri"/>
              <a:cs typeface="Calibri"/>
            </a:rPr>
            <a:t>A</a:t>
          </a:r>
          <a:r>
            <a:rPr lang="pt-BR" spc="-10">
              <a:latin typeface="Calibri"/>
              <a:cs typeface="Calibri"/>
            </a:rPr>
            <a:t>b</a:t>
          </a:r>
          <a:r>
            <a:rPr lang="pt-BR" spc="-30">
              <a:latin typeface="Calibri"/>
              <a:cs typeface="Calibri"/>
            </a:rPr>
            <a:t>r</a:t>
          </a:r>
          <a:r>
            <a:rPr lang="pt-BR">
              <a:latin typeface="Calibri"/>
              <a:cs typeface="Calibri"/>
            </a:rPr>
            <a:t>a</a:t>
          </a:r>
          <a:r>
            <a:rPr lang="pt-BR" spc="-10">
              <a:latin typeface="Calibri"/>
              <a:cs typeface="Calibri"/>
            </a:rPr>
            <a:t>ç</a:t>
          </a:r>
          <a:r>
            <a:rPr lang="pt-BR">
              <a:latin typeface="Calibri"/>
              <a:cs typeface="Calibri"/>
            </a:rPr>
            <a:t>a</a:t>
          </a:r>
          <a:r>
            <a:rPr lang="pt-BR" spc="-10">
              <a:latin typeface="Calibri"/>
              <a:cs typeface="Calibri"/>
            </a:rPr>
            <a:t> </a:t>
          </a:r>
          <a:r>
            <a:rPr lang="pt-BR">
              <a:latin typeface="Calibri"/>
              <a:cs typeface="Calibri"/>
            </a:rPr>
            <a:t>as</a:t>
          </a:r>
          <a:r>
            <a:rPr lang="pt-BR" spc="5">
              <a:latin typeface="Calibri"/>
              <a:cs typeface="Calibri"/>
            </a:rPr>
            <a:t> </a:t>
          </a:r>
          <a:r>
            <a:rPr lang="pt-BR">
              <a:latin typeface="Calibri"/>
              <a:cs typeface="Calibri"/>
            </a:rPr>
            <a:t>m</a:t>
          </a:r>
          <a:r>
            <a:rPr lang="pt-BR" spc="-10">
              <a:latin typeface="Calibri"/>
              <a:cs typeface="Calibri"/>
            </a:rPr>
            <a:t>ud</a:t>
          </a:r>
          <a:r>
            <a:rPr lang="pt-BR">
              <a:latin typeface="Calibri"/>
              <a:cs typeface="Calibri"/>
            </a:rPr>
            <a:t>a</a:t>
          </a:r>
          <a:r>
            <a:rPr lang="pt-BR" spc="-10">
              <a:latin typeface="Calibri"/>
              <a:cs typeface="Calibri"/>
            </a:rPr>
            <a:t>nç</a:t>
          </a:r>
          <a:r>
            <a:rPr lang="pt-BR">
              <a:latin typeface="Calibri"/>
              <a:cs typeface="Calibri"/>
            </a:rPr>
            <a:t>as a</a:t>
          </a:r>
          <a:r>
            <a:rPr lang="pt-BR" spc="5">
              <a:latin typeface="Calibri"/>
              <a:cs typeface="Calibri"/>
            </a:rPr>
            <a:t>c</a:t>
          </a:r>
          <a:r>
            <a:rPr lang="pt-BR">
              <a:latin typeface="Calibri"/>
              <a:cs typeface="Calibri"/>
            </a:rPr>
            <a:t>e</a:t>
          </a:r>
          <a:r>
            <a:rPr lang="pt-BR" spc="-5">
              <a:latin typeface="Calibri"/>
              <a:cs typeface="Calibri"/>
            </a:rPr>
            <a:t>l</a:t>
          </a:r>
          <a:r>
            <a:rPr lang="pt-BR">
              <a:latin typeface="Calibri"/>
              <a:cs typeface="Calibri"/>
            </a:rPr>
            <a:t>e</a:t>
          </a:r>
          <a:r>
            <a:rPr lang="pt-BR" spc="-30">
              <a:latin typeface="Calibri"/>
              <a:cs typeface="Calibri"/>
            </a:rPr>
            <a:t>r</a:t>
          </a:r>
          <a:r>
            <a:rPr lang="pt-BR">
              <a:latin typeface="Calibri"/>
              <a:cs typeface="Calibri"/>
            </a:rPr>
            <a:t>a</a:t>
          </a:r>
          <a:r>
            <a:rPr lang="pt-BR" spc="-10">
              <a:latin typeface="Calibri"/>
              <a:cs typeface="Calibri"/>
            </a:rPr>
            <a:t>d</a:t>
          </a:r>
          <a:r>
            <a:rPr lang="pt-BR">
              <a:latin typeface="Calibri"/>
              <a:cs typeface="Calibri"/>
            </a:rPr>
            <a:t>as</a:t>
          </a:r>
          <a:endParaRPr lang="pt-BR" dirty="0"/>
        </a:p>
      </dgm:t>
    </dgm:pt>
    <dgm:pt modelId="{F9C8374E-CD17-47DE-91C0-BE6FD627476B}" type="parTrans" cxnId="{9D0FA6C8-F439-4972-BF7A-8E46CD935ED2}">
      <dgm:prSet/>
      <dgm:spPr/>
      <dgm:t>
        <a:bodyPr/>
        <a:lstStyle/>
        <a:p>
          <a:endParaRPr lang="pt-BR"/>
        </a:p>
      </dgm:t>
    </dgm:pt>
    <dgm:pt modelId="{B3618603-86A5-4A1E-8FCC-C2615611C18B}" type="sibTrans" cxnId="{9D0FA6C8-F439-4972-BF7A-8E46CD935ED2}">
      <dgm:prSet/>
      <dgm:spPr/>
      <dgm:t>
        <a:bodyPr/>
        <a:lstStyle/>
        <a:p>
          <a:endParaRPr lang="pt-BR"/>
        </a:p>
      </dgm:t>
    </dgm:pt>
    <dgm:pt modelId="{771281ED-8C1F-4FCE-B542-C1F913FFBC1F}">
      <dgm:prSet phldrT="[Texto]"/>
      <dgm:spPr/>
      <dgm:t>
        <a:bodyPr/>
        <a:lstStyle/>
        <a:p>
          <a:r>
            <a:rPr lang="pt-BR" spc="-5" dirty="0">
              <a:latin typeface="Calibri"/>
              <a:cs typeface="Calibri"/>
            </a:rPr>
            <a:t>C</a:t>
          </a:r>
          <a:r>
            <a:rPr lang="pt-BR" spc="5" dirty="0">
              <a:latin typeface="Calibri"/>
              <a:cs typeface="Calibri"/>
            </a:rPr>
            <a:t>om</a:t>
          </a:r>
          <a:r>
            <a:rPr lang="pt-BR" spc="-5" dirty="0">
              <a:latin typeface="Calibri"/>
              <a:cs typeface="Calibri"/>
            </a:rPr>
            <a:t>par</a:t>
          </a:r>
          <a:r>
            <a:rPr lang="pt-BR" dirty="0">
              <a:latin typeface="Calibri"/>
              <a:cs typeface="Calibri"/>
            </a:rPr>
            <a:t>t</a:t>
          </a:r>
          <a:r>
            <a:rPr lang="pt-BR" spc="-5" dirty="0">
              <a:latin typeface="Calibri"/>
              <a:cs typeface="Calibri"/>
            </a:rPr>
            <a:t>ilha</a:t>
          </a:r>
          <a:r>
            <a:rPr lang="pt-BR" dirty="0">
              <a:latin typeface="Calibri"/>
              <a:cs typeface="Calibri"/>
            </a:rPr>
            <a:t>,</a:t>
          </a:r>
          <a:r>
            <a:rPr lang="pt-BR" spc="-20" dirty="0">
              <a:latin typeface="Calibri"/>
              <a:cs typeface="Calibri"/>
            </a:rPr>
            <a:t> </a:t>
          </a:r>
          <a:r>
            <a:rPr lang="pt-BR" spc="5" dirty="0">
              <a:latin typeface="Calibri"/>
              <a:cs typeface="Calibri"/>
            </a:rPr>
            <a:t>m</a:t>
          </a:r>
          <a:r>
            <a:rPr lang="pt-BR" spc="-5" dirty="0">
              <a:latin typeface="Calibri"/>
              <a:cs typeface="Calibri"/>
            </a:rPr>
            <a:t>i</a:t>
          </a:r>
          <a:r>
            <a:rPr lang="pt-BR" spc="-15" dirty="0">
              <a:latin typeface="Calibri"/>
              <a:cs typeface="Calibri"/>
            </a:rPr>
            <a:t>s</a:t>
          </a:r>
          <a:r>
            <a:rPr lang="pt-BR" dirty="0">
              <a:latin typeface="Calibri"/>
              <a:cs typeface="Calibri"/>
            </a:rPr>
            <a:t>t</a:t>
          </a:r>
          <a:r>
            <a:rPr lang="pt-BR" spc="-5" dirty="0">
              <a:latin typeface="Calibri"/>
              <a:cs typeface="Calibri"/>
            </a:rPr>
            <a:t>u</a:t>
          </a:r>
          <a:r>
            <a:rPr lang="pt-BR" spc="-25" dirty="0">
              <a:latin typeface="Calibri"/>
              <a:cs typeface="Calibri"/>
            </a:rPr>
            <a:t>r</a:t>
          </a:r>
          <a:r>
            <a:rPr lang="pt-BR" dirty="0">
              <a:latin typeface="Calibri"/>
              <a:cs typeface="Calibri"/>
            </a:rPr>
            <a:t>a</a:t>
          </a:r>
          <a:r>
            <a:rPr lang="pt-BR" spc="-10" dirty="0">
              <a:latin typeface="Calibri"/>
              <a:cs typeface="Calibri"/>
            </a:rPr>
            <a:t> </a:t>
          </a:r>
          <a:r>
            <a:rPr lang="pt-BR" dirty="0">
              <a:latin typeface="Calibri"/>
              <a:cs typeface="Calibri"/>
            </a:rPr>
            <a:t>e e</a:t>
          </a:r>
          <a:r>
            <a:rPr lang="pt-BR" spc="-5" dirty="0">
              <a:latin typeface="Calibri"/>
              <a:cs typeface="Calibri"/>
            </a:rPr>
            <a:t>nriqu</a:t>
          </a:r>
          <a:r>
            <a:rPr lang="pt-BR" dirty="0">
              <a:latin typeface="Calibri"/>
              <a:cs typeface="Calibri"/>
            </a:rPr>
            <a:t>ece</a:t>
          </a:r>
          <a:r>
            <a:rPr lang="pt-BR" spc="-10" dirty="0">
              <a:latin typeface="Calibri"/>
              <a:cs typeface="Calibri"/>
            </a:rPr>
            <a:t> </a:t>
          </a:r>
          <a:r>
            <a:rPr lang="pt-BR" spc="-5" dirty="0">
              <a:latin typeface="Calibri"/>
              <a:cs typeface="Calibri"/>
            </a:rPr>
            <a:t>n</a:t>
          </a:r>
          <a:r>
            <a:rPr lang="pt-BR" spc="5" dirty="0">
              <a:latin typeface="Calibri"/>
              <a:cs typeface="Calibri"/>
            </a:rPr>
            <a:t>o</a:t>
          </a:r>
          <a:r>
            <a:rPr lang="pt-BR" spc="-10" dirty="0">
              <a:latin typeface="Calibri"/>
              <a:cs typeface="Calibri"/>
            </a:rPr>
            <a:t>v</a:t>
          </a:r>
          <a:r>
            <a:rPr lang="pt-BR" spc="-5" dirty="0">
              <a:latin typeface="Calibri"/>
              <a:cs typeface="Calibri"/>
            </a:rPr>
            <a:t>a</a:t>
          </a:r>
          <a:r>
            <a:rPr lang="pt-BR" dirty="0">
              <a:latin typeface="Calibri"/>
              <a:cs typeface="Calibri"/>
            </a:rPr>
            <a:t>s</a:t>
          </a:r>
          <a:r>
            <a:rPr lang="pt-BR" spc="-35" dirty="0">
              <a:latin typeface="Calibri"/>
              <a:cs typeface="Calibri"/>
            </a:rPr>
            <a:t> </a:t>
          </a:r>
          <a:r>
            <a:rPr lang="pt-BR" spc="-5" dirty="0">
              <a:latin typeface="Calibri"/>
              <a:cs typeface="Calibri"/>
            </a:rPr>
            <a:t>ideia</a:t>
          </a:r>
          <a:r>
            <a:rPr lang="pt-BR" dirty="0">
              <a:latin typeface="Calibri"/>
              <a:cs typeface="Calibri"/>
            </a:rPr>
            <a:t>s.</a:t>
          </a:r>
          <a:endParaRPr lang="pt-BR" dirty="0"/>
        </a:p>
      </dgm:t>
    </dgm:pt>
    <dgm:pt modelId="{4DAC19E6-9AC8-4BCD-834C-DDE4C765082B}" type="parTrans" cxnId="{7C38CEB4-9A44-406C-B64F-4FA30483DF6F}">
      <dgm:prSet/>
      <dgm:spPr/>
      <dgm:t>
        <a:bodyPr/>
        <a:lstStyle/>
        <a:p>
          <a:endParaRPr lang="pt-BR"/>
        </a:p>
      </dgm:t>
    </dgm:pt>
    <dgm:pt modelId="{CE861DB3-8147-479F-BFE1-A76B48E8D680}" type="sibTrans" cxnId="{7C38CEB4-9A44-406C-B64F-4FA30483DF6F}">
      <dgm:prSet/>
      <dgm:spPr/>
      <dgm:t>
        <a:bodyPr/>
        <a:lstStyle/>
        <a:p>
          <a:endParaRPr lang="pt-BR"/>
        </a:p>
      </dgm:t>
    </dgm:pt>
    <dgm:pt modelId="{DB7BD7F1-3942-4637-B9AA-3A0BB953FC06}" type="pres">
      <dgm:prSet presAssocID="{5CA0741D-C1BF-4996-998C-87829452AD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0823175-F22A-4F0B-A550-B206C49084E0}" type="pres">
      <dgm:prSet presAssocID="{BBF0CC6B-C9FF-498C-AF93-6AE9E1C6222A}" presName="singleCycle" presStyleCnt="0"/>
      <dgm:spPr/>
    </dgm:pt>
    <dgm:pt modelId="{F264984F-BFAE-4751-8461-0C68342EE7C5}" type="pres">
      <dgm:prSet presAssocID="{BBF0CC6B-C9FF-498C-AF93-6AE9E1C6222A}" presName="singleCenter" presStyleLbl="node1" presStyleIdx="0" presStyleCnt="4">
        <dgm:presLayoutVars>
          <dgm:chMax val="7"/>
          <dgm:chPref val="7"/>
        </dgm:presLayoutVars>
      </dgm:prSet>
      <dgm:spPr/>
    </dgm:pt>
    <dgm:pt modelId="{4385D5D6-D137-4CFA-A72C-CB1BFFE79EF7}" type="pres">
      <dgm:prSet presAssocID="{0594556A-80C1-4B2C-82DB-82C75F3D9337}" presName="Name56" presStyleLbl="parChTrans1D2" presStyleIdx="0" presStyleCnt="3"/>
      <dgm:spPr/>
    </dgm:pt>
    <dgm:pt modelId="{EA44FD04-44E1-44D0-948A-222703B00E51}" type="pres">
      <dgm:prSet presAssocID="{5851B132-496E-499D-A029-C3029C3AA716}" presName="text0" presStyleLbl="node1" presStyleIdx="1" presStyleCnt="4" custScaleX="234976" custScaleY="157920" custRadScaleRad="98723" custRadScaleInc="1277">
        <dgm:presLayoutVars>
          <dgm:bulletEnabled val="1"/>
        </dgm:presLayoutVars>
      </dgm:prSet>
      <dgm:spPr/>
    </dgm:pt>
    <dgm:pt modelId="{F400B25D-7C76-4459-B3C2-7AD229ECE2B5}" type="pres">
      <dgm:prSet presAssocID="{F9C8374E-CD17-47DE-91C0-BE6FD627476B}" presName="Name56" presStyleLbl="parChTrans1D2" presStyleIdx="1" presStyleCnt="3"/>
      <dgm:spPr/>
    </dgm:pt>
    <dgm:pt modelId="{3D5CB8D3-EF09-4A68-B66C-BBBFDCA877F2}" type="pres">
      <dgm:prSet presAssocID="{475B1536-8D12-49FD-A3AA-5CD6374CF92C}" presName="text0" presStyleLbl="node1" presStyleIdx="2" presStyleCnt="4" custScaleX="249332" custScaleY="134475" custRadScaleRad="129750" custRadScaleInc="-11509">
        <dgm:presLayoutVars>
          <dgm:bulletEnabled val="1"/>
        </dgm:presLayoutVars>
      </dgm:prSet>
      <dgm:spPr/>
    </dgm:pt>
    <dgm:pt modelId="{E8309862-E2D8-4BC1-92D1-5CD863FA3200}" type="pres">
      <dgm:prSet presAssocID="{4DAC19E6-9AC8-4BCD-834C-DDE4C765082B}" presName="Name56" presStyleLbl="parChTrans1D2" presStyleIdx="2" presStyleCnt="3"/>
      <dgm:spPr/>
    </dgm:pt>
    <dgm:pt modelId="{03809B1B-A04D-44AA-ADB3-75EB3B77B494}" type="pres">
      <dgm:prSet presAssocID="{771281ED-8C1F-4FCE-B542-C1F913FFBC1F}" presName="text0" presStyleLbl="node1" presStyleIdx="3" presStyleCnt="4" custScaleX="221514" custScaleY="134082" custRadScaleRad="115472" custRadScaleInc="6493">
        <dgm:presLayoutVars>
          <dgm:bulletEnabled val="1"/>
        </dgm:presLayoutVars>
      </dgm:prSet>
      <dgm:spPr/>
    </dgm:pt>
  </dgm:ptLst>
  <dgm:cxnLst>
    <dgm:cxn modelId="{90CE3500-2BE3-4123-B769-A4B46F1EAD61}" type="presOf" srcId="{F9C8374E-CD17-47DE-91C0-BE6FD627476B}" destId="{F400B25D-7C76-4459-B3C2-7AD229ECE2B5}" srcOrd="0" destOrd="0" presId="urn:microsoft.com/office/officeart/2008/layout/RadialCluster"/>
    <dgm:cxn modelId="{4A25FA10-677D-40E4-BE23-29F3491F180C}" srcId="{5CA0741D-C1BF-4996-998C-87829452AD2E}" destId="{BBF0CC6B-C9FF-498C-AF93-6AE9E1C6222A}" srcOrd="0" destOrd="0" parTransId="{8A589B4C-DB11-4A4E-9804-22E858A7055D}" sibTransId="{46271465-E67D-46CF-BDEC-FEF05B83A7E2}"/>
    <dgm:cxn modelId="{D7D37613-37E7-4280-A940-9C0437B0C11D}" type="presOf" srcId="{771281ED-8C1F-4FCE-B542-C1F913FFBC1F}" destId="{03809B1B-A04D-44AA-ADB3-75EB3B77B494}" srcOrd="0" destOrd="0" presId="urn:microsoft.com/office/officeart/2008/layout/RadialCluster"/>
    <dgm:cxn modelId="{7AF83C21-1DFD-4C37-B7CA-CDB7F173B5BF}" type="presOf" srcId="{BBF0CC6B-C9FF-498C-AF93-6AE9E1C6222A}" destId="{F264984F-BFAE-4751-8461-0C68342EE7C5}" srcOrd="0" destOrd="0" presId="urn:microsoft.com/office/officeart/2008/layout/RadialCluster"/>
    <dgm:cxn modelId="{03605E3C-D79E-41E8-938D-D0B0D1E7F3A7}" type="presOf" srcId="{5CA0741D-C1BF-4996-998C-87829452AD2E}" destId="{DB7BD7F1-3942-4637-B9AA-3A0BB953FC06}" srcOrd="0" destOrd="0" presId="urn:microsoft.com/office/officeart/2008/layout/RadialCluster"/>
    <dgm:cxn modelId="{7C612362-4DA5-4AA0-86DD-569CEAB6D541}" type="presOf" srcId="{5851B132-496E-499D-A029-C3029C3AA716}" destId="{EA44FD04-44E1-44D0-948A-222703B00E51}" srcOrd="0" destOrd="0" presId="urn:microsoft.com/office/officeart/2008/layout/RadialCluster"/>
    <dgm:cxn modelId="{18A1E0B0-9E31-484C-88D7-7C985D37BD62}" type="presOf" srcId="{0594556A-80C1-4B2C-82DB-82C75F3D9337}" destId="{4385D5D6-D137-4CFA-A72C-CB1BFFE79EF7}" srcOrd="0" destOrd="0" presId="urn:microsoft.com/office/officeart/2008/layout/RadialCluster"/>
    <dgm:cxn modelId="{F99D53B2-3BD9-4C7D-9040-42DCFDD493F6}" type="presOf" srcId="{475B1536-8D12-49FD-A3AA-5CD6374CF92C}" destId="{3D5CB8D3-EF09-4A68-B66C-BBBFDCA877F2}" srcOrd="0" destOrd="0" presId="urn:microsoft.com/office/officeart/2008/layout/RadialCluster"/>
    <dgm:cxn modelId="{28D8F6B2-A95E-42DE-8493-43D8CEF969CF}" srcId="{BBF0CC6B-C9FF-498C-AF93-6AE9E1C6222A}" destId="{5851B132-496E-499D-A029-C3029C3AA716}" srcOrd="0" destOrd="0" parTransId="{0594556A-80C1-4B2C-82DB-82C75F3D9337}" sibTransId="{8945E224-600A-40D8-942E-6A5F8E0C238D}"/>
    <dgm:cxn modelId="{7C38CEB4-9A44-406C-B64F-4FA30483DF6F}" srcId="{BBF0CC6B-C9FF-498C-AF93-6AE9E1C6222A}" destId="{771281ED-8C1F-4FCE-B542-C1F913FFBC1F}" srcOrd="2" destOrd="0" parTransId="{4DAC19E6-9AC8-4BCD-834C-DDE4C765082B}" sibTransId="{CE861DB3-8147-479F-BFE1-A76B48E8D680}"/>
    <dgm:cxn modelId="{3F10E0C2-E675-4948-A8CF-608F72E7074D}" type="presOf" srcId="{4DAC19E6-9AC8-4BCD-834C-DDE4C765082B}" destId="{E8309862-E2D8-4BC1-92D1-5CD863FA3200}" srcOrd="0" destOrd="0" presId="urn:microsoft.com/office/officeart/2008/layout/RadialCluster"/>
    <dgm:cxn modelId="{9D0FA6C8-F439-4972-BF7A-8E46CD935ED2}" srcId="{BBF0CC6B-C9FF-498C-AF93-6AE9E1C6222A}" destId="{475B1536-8D12-49FD-A3AA-5CD6374CF92C}" srcOrd="1" destOrd="0" parTransId="{F9C8374E-CD17-47DE-91C0-BE6FD627476B}" sibTransId="{B3618603-86A5-4A1E-8FCC-C2615611C18B}"/>
    <dgm:cxn modelId="{7DF22D2A-AF11-4F23-A332-68DCE7DD16E8}" type="presParOf" srcId="{DB7BD7F1-3942-4637-B9AA-3A0BB953FC06}" destId="{E0823175-F22A-4F0B-A550-B206C49084E0}" srcOrd="0" destOrd="0" presId="urn:microsoft.com/office/officeart/2008/layout/RadialCluster"/>
    <dgm:cxn modelId="{D5458A70-D37D-4128-AAE8-B8DE083AA97F}" type="presParOf" srcId="{E0823175-F22A-4F0B-A550-B206C49084E0}" destId="{F264984F-BFAE-4751-8461-0C68342EE7C5}" srcOrd="0" destOrd="0" presId="urn:microsoft.com/office/officeart/2008/layout/RadialCluster"/>
    <dgm:cxn modelId="{F22EAF53-5196-44EE-A5FA-F4F27F06FF1D}" type="presParOf" srcId="{E0823175-F22A-4F0B-A550-B206C49084E0}" destId="{4385D5D6-D137-4CFA-A72C-CB1BFFE79EF7}" srcOrd="1" destOrd="0" presId="urn:microsoft.com/office/officeart/2008/layout/RadialCluster"/>
    <dgm:cxn modelId="{058B4A6A-50B1-4624-BCF4-60D97B9302C9}" type="presParOf" srcId="{E0823175-F22A-4F0B-A550-B206C49084E0}" destId="{EA44FD04-44E1-44D0-948A-222703B00E51}" srcOrd="2" destOrd="0" presId="urn:microsoft.com/office/officeart/2008/layout/RadialCluster"/>
    <dgm:cxn modelId="{B930B6B5-AFDF-41F8-8C8D-F4AB634F7449}" type="presParOf" srcId="{E0823175-F22A-4F0B-A550-B206C49084E0}" destId="{F400B25D-7C76-4459-B3C2-7AD229ECE2B5}" srcOrd="3" destOrd="0" presId="urn:microsoft.com/office/officeart/2008/layout/RadialCluster"/>
    <dgm:cxn modelId="{60BA73D8-4012-489C-8734-2A864DDF022A}" type="presParOf" srcId="{E0823175-F22A-4F0B-A550-B206C49084E0}" destId="{3D5CB8D3-EF09-4A68-B66C-BBBFDCA877F2}" srcOrd="4" destOrd="0" presId="urn:microsoft.com/office/officeart/2008/layout/RadialCluster"/>
    <dgm:cxn modelId="{1C0F03D6-B3E0-45D1-9CC6-38B6B78DE650}" type="presParOf" srcId="{E0823175-F22A-4F0B-A550-B206C49084E0}" destId="{E8309862-E2D8-4BC1-92D1-5CD863FA3200}" srcOrd="5" destOrd="0" presId="urn:microsoft.com/office/officeart/2008/layout/RadialCluster"/>
    <dgm:cxn modelId="{038EA627-AE0C-4EF9-810D-A0996DEE4435}" type="presParOf" srcId="{E0823175-F22A-4F0B-A550-B206C49084E0}" destId="{03809B1B-A04D-44AA-ADB3-75EB3B77B49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4984F-BFAE-4751-8461-0C68342EE7C5}">
      <dsp:nvSpPr>
        <dsp:cNvPr id="0" name=""/>
        <dsp:cNvSpPr/>
      </dsp:nvSpPr>
      <dsp:spPr>
        <a:xfrm>
          <a:off x="2381591" y="1938590"/>
          <a:ext cx="1219200" cy="1219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spc="-10" dirty="0">
              <a:latin typeface="Calibri"/>
              <a:cs typeface="Calibri"/>
            </a:rPr>
            <a:t>Educação</a:t>
          </a:r>
          <a:r>
            <a:rPr lang="pt-BR" sz="2000" kern="1200" spc="10" dirty="0">
              <a:latin typeface="Calibri"/>
              <a:cs typeface="Calibri"/>
            </a:rPr>
            <a:t> </a:t>
          </a:r>
          <a:r>
            <a:rPr lang="pt-BR" sz="2000" kern="1200" spc="-5" dirty="0">
              <a:latin typeface="Calibri"/>
              <a:cs typeface="Calibri"/>
            </a:rPr>
            <a:t>3</a:t>
          </a:r>
          <a:r>
            <a:rPr lang="pt-BR" sz="2000" kern="1200" spc="20" dirty="0">
              <a:latin typeface="Calibri"/>
              <a:cs typeface="Calibri"/>
            </a:rPr>
            <a:t>.</a:t>
          </a:r>
          <a:r>
            <a:rPr lang="pt-BR" sz="2000" kern="1200" spc="-5" dirty="0">
              <a:latin typeface="Calibri"/>
              <a:cs typeface="Calibri"/>
            </a:rPr>
            <a:t>0</a:t>
          </a:r>
          <a:endParaRPr lang="pt-BR" sz="2000" kern="1200" dirty="0"/>
        </a:p>
      </dsp:txBody>
      <dsp:txXfrm>
        <a:off x="2441107" y="1998106"/>
        <a:ext cx="1100168" cy="1100168"/>
      </dsp:txXfrm>
    </dsp:sp>
    <dsp:sp modelId="{4385D5D6-D137-4CFA-A72C-CB1BFFE79EF7}">
      <dsp:nvSpPr>
        <dsp:cNvPr id="0" name=""/>
        <dsp:cNvSpPr/>
      </dsp:nvSpPr>
      <dsp:spPr>
        <a:xfrm rot="16245972">
          <a:off x="2706009" y="1641307"/>
          <a:ext cx="5946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4620" y="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4FD04-44E1-44D0-948A-222703B00E51}">
      <dsp:nvSpPr>
        <dsp:cNvPr id="0" name=""/>
        <dsp:cNvSpPr/>
      </dsp:nvSpPr>
      <dsp:spPr>
        <a:xfrm>
          <a:off x="2056203" y="54031"/>
          <a:ext cx="1919434" cy="12899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spc="-25">
              <a:latin typeface="Calibri"/>
              <a:cs typeface="Calibri"/>
            </a:rPr>
            <a:t>F</a:t>
          </a:r>
          <a:r>
            <a:rPr lang="pt-BR" sz="2200" kern="1200">
              <a:latin typeface="Calibri"/>
              <a:cs typeface="Calibri"/>
            </a:rPr>
            <a:t>o</a:t>
          </a:r>
          <a:r>
            <a:rPr lang="pt-BR" sz="2200" kern="1200" spc="-5">
              <a:latin typeface="Calibri"/>
              <a:cs typeface="Calibri"/>
            </a:rPr>
            <a:t>rm</a:t>
          </a:r>
          <a:r>
            <a:rPr lang="pt-BR" sz="2200" kern="1200">
              <a:latin typeface="Calibri"/>
              <a:cs typeface="Calibri"/>
            </a:rPr>
            <a:t>a</a:t>
          </a:r>
          <a:r>
            <a:rPr lang="pt-BR" sz="2200" kern="1200" spc="-10">
              <a:latin typeface="Calibri"/>
              <a:cs typeface="Calibri"/>
            </a:rPr>
            <a:t> </a:t>
          </a:r>
          <a:r>
            <a:rPr lang="pt-BR" sz="2200" kern="1200" spc="-5">
              <a:latin typeface="Calibri"/>
              <a:cs typeface="Calibri"/>
            </a:rPr>
            <a:t>p</a:t>
          </a:r>
          <a:r>
            <a:rPr lang="pt-BR" sz="2200" kern="1200" spc="-30">
              <a:latin typeface="Calibri"/>
              <a:cs typeface="Calibri"/>
            </a:rPr>
            <a:t>r</a:t>
          </a:r>
          <a:r>
            <a:rPr lang="pt-BR" sz="2200" kern="1200">
              <a:latin typeface="Calibri"/>
              <a:cs typeface="Calibri"/>
            </a:rPr>
            <a:t>o</a:t>
          </a:r>
          <a:r>
            <a:rPr lang="pt-BR" sz="2200" kern="1200" spc="-5">
              <a:latin typeface="Calibri"/>
              <a:cs typeface="Calibri"/>
            </a:rPr>
            <a:t>du</a:t>
          </a:r>
          <a:r>
            <a:rPr lang="pt-BR" sz="2200" kern="1200" spc="-15">
              <a:latin typeface="Calibri"/>
              <a:cs typeface="Calibri"/>
            </a:rPr>
            <a:t>t</a:t>
          </a:r>
          <a:r>
            <a:rPr lang="pt-BR" sz="2200" kern="1200">
              <a:latin typeface="Calibri"/>
              <a:cs typeface="Calibri"/>
            </a:rPr>
            <a:t>o</a:t>
          </a:r>
          <a:r>
            <a:rPr lang="pt-BR" sz="2200" kern="1200" spc="-20">
              <a:latin typeface="Calibri"/>
              <a:cs typeface="Calibri"/>
            </a:rPr>
            <a:t>r</a:t>
          </a:r>
          <a:r>
            <a:rPr lang="pt-BR" sz="2200" kern="1200" spc="-5">
              <a:latin typeface="Calibri"/>
              <a:cs typeface="Calibri"/>
            </a:rPr>
            <a:t>e</a:t>
          </a:r>
          <a:r>
            <a:rPr lang="pt-BR" sz="2200" kern="1200">
              <a:latin typeface="Calibri"/>
              <a:cs typeface="Calibri"/>
            </a:rPr>
            <a:t>s </a:t>
          </a:r>
          <a:r>
            <a:rPr lang="pt-BR" sz="2200" kern="1200" spc="-5">
              <a:latin typeface="Calibri"/>
              <a:cs typeface="Calibri"/>
            </a:rPr>
            <a:t>d</a:t>
          </a:r>
          <a:r>
            <a:rPr lang="pt-BR" sz="2200" kern="1200">
              <a:latin typeface="Calibri"/>
              <a:cs typeface="Calibri"/>
            </a:rPr>
            <a:t>e </a:t>
          </a:r>
          <a:r>
            <a:rPr lang="pt-BR" sz="2200" kern="1200" spc="-10">
              <a:latin typeface="Calibri"/>
              <a:cs typeface="Calibri"/>
            </a:rPr>
            <a:t>c</a:t>
          </a:r>
          <a:r>
            <a:rPr lang="pt-BR" sz="2200" kern="1200">
              <a:latin typeface="Calibri"/>
              <a:cs typeface="Calibri"/>
            </a:rPr>
            <a:t>o</a:t>
          </a:r>
          <a:r>
            <a:rPr lang="pt-BR" sz="2200" kern="1200" spc="-5">
              <a:latin typeface="Calibri"/>
              <a:cs typeface="Calibri"/>
            </a:rPr>
            <a:t>nhe</a:t>
          </a:r>
          <a:r>
            <a:rPr lang="pt-BR" sz="2200" kern="1200">
              <a:latin typeface="Calibri"/>
              <a:cs typeface="Calibri"/>
            </a:rPr>
            <a:t>ci</a:t>
          </a:r>
          <a:r>
            <a:rPr lang="pt-BR" sz="2200" kern="1200" spc="-5">
              <a:latin typeface="Calibri"/>
              <a:cs typeface="Calibri"/>
            </a:rPr>
            <a:t>me</a:t>
          </a:r>
          <a:r>
            <a:rPr lang="pt-BR" sz="2200" kern="1200" spc="-20">
              <a:latin typeface="Calibri"/>
              <a:cs typeface="Calibri"/>
            </a:rPr>
            <a:t>n</a:t>
          </a:r>
          <a:r>
            <a:rPr lang="pt-BR" sz="2200" kern="1200" spc="-15">
              <a:latin typeface="Calibri"/>
              <a:cs typeface="Calibri"/>
            </a:rPr>
            <a:t>t</a:t>
          </a:r>
          <a:r>
            <a:rPr lang="pt-BR" sz="2200" kern="1200">
              <a:latin typeface="Calibri"/>
              <a:cs typeface="Calibri"/>
            </a:rPr>
            <a:t>o</a:t>
          </a:r>
          <a:endParaRPr lang="pt-BR" sz="2200" kern="1200" dirty="0"/>
        </a:p>
      </dsp:txBody>
      <dsp:txXfrm>
        <a:off x="2119175" y="117003"/>
        <a:ext cx="1793490" cy="1164047"/>
      </dsp:txXfrm>
    </dsp:sp>
    <dsp:sp modelId="{F400B25D-7C76-4459-B3C2-7AD229ECE2B5}">
      <dsp:nvSpPr>
        <dsp:cNvPr id="0" name=""/>
        <dsp:cNvSpPr/>
      </dsp:nvSpPr>
      <dsp:spPr>
        <a:xfrm rot="1473447">
          <a:off x="3577991" y="2931494"/>
          <a:ext cx="5041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4104" y="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CB8D3-EF09-4A68-B66C-BBBFDCA877F2}">
      <dsp:nvSpPr>
        <dsp:cNvPr id="0" name=""/>
        <dsp:cNvSpPr/>
      </dsp:nvSpPr>
      <dsp:spPr>
        <a:xfrm>
          <a:off x="4059296" y="2952333"/>
          <a:ext cx="2036703" cy="10984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spc="5">
              <a:latin typeface="Calibri"/>
              <a:cs typeface="Calibri"/>
            </a:rPr>
            <a:t>A</a:t>
          </a:r>
          <a:r>
            <a:rPr lang="pt-BR" sz="2100" kern="1200" spc="-10">
              <a:latin typeface="Calibri"/>
              <a:cs typeface="Calibri"/>
            </a:rPr>
            <a:t>b</a:t>
          </a:r>
          <a:r>
            <a:rPr lang="pt-BR" sz="2100" kern="1200" spc="-30">
              <a:latin typeface="Calibri"/>
              <a:cs typeface="Calibri"/>
            </a:rPr>
            <a:t>r</a:t>
          </a:r>
          <a:r>
            <a:rPr lang="pt-BR" sz="2100" kern="1200">
              <a:latin typeface="Calibri"/>
              <a:cs typeface="Calibri"/>
            </a:rPr>
            <a:t>a</a:t>
          </a:r>
          <a:r>
            <a:rPr lang="pt-BR" sz="2100" kern="1200" spc="-10">
              <a:latin typeface="Calibri"/>
              <a:cs typeface="Calibri"/>
            </a:rPr>
            <a:t>ç</a:t>
          </a:r>
          <a:r>
            <a:rPr lang="pt-BR" sz="2100" kern="1200">
              <a:latin typeface="Calibri"/>
              <a:cs typeface="Calibri"/>
            </a:rPr>
            <a:t>a</a:t>
          </a:r>
          <a:r>
            <a:rPr lang="pt-BR" sz="2100" kern="1200" spc="-10">
              <a:latin typeface="Calibri"/>
              <a:cs typeface="Calibri"/>
            </a:rPr>
            <a:t> </a:t>
          </a:r>
          <a:r>
            <a:rPr lang="pt-BR" sz="2100" kern="1200">
              <a:latin typeface="Calibri"/>
              <a:cs typeface="Calibri"/>
            </a:rPr>
            <a:t>as</a:t>
          </a:r>
          <a:r>
            <a:rPr lang="pt-BR" sz="2100" kern="1200" spc="5">
              <a:latin typeface="Calibri"/>
              <a:cs typeface="Calibri"/>
            </a:rPr>
            <a:t> </a:t>
          </a:r>
          <a:r>
            <a:rPr lang="pt-BR" sz="2100" kern="1200">
              <a:latin typeface="Calibri"/>
              <a:cs typeface="Calibri"/>
            </a:rPr>
            <a:t>m</a:t>
          </a:r>
          <a:r>
            <a:rPr lang="pt-BR" sz="2100" kern="1200" spc="-10">
              <a:latin typeface="Calibri"/>
              <a:cs typeface="Calibri"/>
            </a:rPr>
            <a:t>ud</a:t>
          </a:r>
          <a:r>
            <a:rPr lang="pt-BR" sz="2100" kern="1200">
              <a:latin typeface="Calibri"/>
              <a:cs typeface="Calibri"/>
            </a:rPr>
            <a:t>a</a:t>
          </a:r>
          <a:r>
            <a:rPr lang="pt-BR" sz="2100" kern="1200" spc="-10">
              <a:latin typeface="Calibri"/>
              <a:cs typeface="Calibri"/>
            </a:rPr>
            <a:t>nç</a:t>
          </a:r>
          <a:r>
            <a:rPr lang="pt-BR" sz="2100" kern="1200">
              <a:latin typeface="Calibri"/>
              <a:cs typeface="Calibri"/>
            </a:rPr>
            <a:t>as a</a:t>
          </a:r>
          <a:r>
            <a:rPr lang="pt-BR" sz="2100" kern="1200" spc="5">
              <a:latin typeface="Calibri"/>
              <a:cs typeface="Calibri"/>
            </a:rPr>
            <a:t>c</a:t>
          </a:r>
          <a:r>
            <a:rPr lang="pt-BR" sz="2100" kern="1200">
              <a:latin typeface="Calibri"/>
              <a:cs typeface="Calibri"/>
            </a:rPr>
            <a:t>e</a:t>
          </a:r>
          <a:r>
            <a:rPr lang="pt-BR" sz="2100" kern="1200" spc="-5">
              <a:latin typeface="Calibri"/>
              <a:cs typeface="Calibri"/>
            </a:rPr>
            <a:t>l</a:t>
          </a:r>
          <a:r>
            <a:rPr lang="pt-BR" sz="2100" kern="1200">
              <a:latin typeface="Calibri"/>
              <a:cs typeface="Calibri"/>
            </a:rPr>
            <a:t>e</a:t>
          </a:r>
          <a:r>
            <a:rPr lang="pt-BR" sz="2100" kern="1200" spc="-30">
              <a:latin typeface="Calibri"/>
              <a:cs typeface="Calibri"/>
            </a:rPr>
            <a:t>r</a:t>
          </a:r>
          <a:r>
            <a:rPr lang="pt-BR" sz="2100" kern="1200">
              <a:latin typeface="Calibri"/>
              <a:cs typeface="Calibri"/>
            </a:rPr>
            <a:t>a</a:t>
          </a:r>
          <a:r>
            <a:rPr lang="pt-BR" sz="2100" kern="1200" spc="-10">
              <a:latin typeface="Calibri"/>
              <a:cs typeface="Calibri"/>
            </a:rPr>
            <a:t>d</a:t>
          </a:r>
          <a:r>
            <a:rPr lang="pt-BR" sz="2100" kern="1200">
              <a:latin typeface="Calibri"/>
              <a:cs typeface="Calibri"/>
            </a:rPr>
            <a:t>as</a:t>
          </a:r>
          <a:endParaRPr lang="pt-BR" sz="2100" kern="1200" dirty="0"/>
        </a:p>
      </dsp:txBody>
      <dsp:txXfrm>
        <a:off x="4112919" y="3005956"/>
        <a:ext cx="1929457" cy="991231"/>
      </dsp:txXfrm>
    </dsp:sp>
    <dsp:sp modelId="{E8309862-E2D8-4BC1-92D1-5CD863FA3200}">
      <dsp:nvSpPr>
        <dsp:cNvPr id="0" name=""/>
        <dsp:cNvSpPr/>
      </dsp:nvSpPr>
      <dsp:spPr>
        <a:xfrm rot="9233748">
          <a:off x="1929175" y="2951768"/>
          <a:ext cx="4767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729" y="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09B1B-A04D-44AA-ADB3-75EB3B77B494}">
      <dsp:nvSpPr>
        <dsp:cNvPr id="0" name=""/>
        <dsp:cNvSpPr/>
      </dsp:nvSpPr>
      <dsp:spPr>
        <a:xfrm>
          <a:off x="144022" y="2952322"/>
          <a:ext cx="1809468" cy="10952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spc="-5" dirty="0">
              <a:latin typeface="Calibri"/>
              <a:cs typeface="Calibri"/>
            </a:rPr>
            <a:t>C</a:t>
          </a:r>
          <a:r>
            <a:rPr lang="pt-BR" sz="1600" kern="1200" spc="5" dirty="0">
              <a:latin typeface="Calibri"/>
              <a:cs typeface="Calibri"/>
            </a:rPr>
            <a:t>om</a:t>
          </a:r>
          <a:r>
            <a:rPr lang="pt-BR" sz="1600" kern="1200" spc="-5" dirty="0">
              <a:latin typeface="Calibri"/>
              <a:cs typeface="Calibri"/>
            </a:rPr>
            <a:t>par</a:t>
          </a:r>
          <a:r>
            <a:rPr lang="pt-BR" sz="1600" kern="1200" dirty="0">
              <a:latin typeface="Calibri"/>
              <a:cs typeface="Calibri"/>
            </a:rPr>
            <a:t>t</a:t>
          </a:r>
          <a:r>
            <a:rPr lang="pt-BR" sz="1600" kern="1200" spc="-5" dirty="0">
              <a:latin typeface="Calibri"/>
              <a:cs typeface="Calibri"/>
            </a:rPr>
            <a:t>ilha</a:t>
          </a:r>
          <a:r>
            <a:rPr lang="pt-BR" sz="1600" kern="1200" dirty="0">
              <a:latin typeface="Calibri"/>
              <a:cs typeface="Calibri"/>
            </a:rPr>
            <a:t>,</a:t>
          </a:r>
          <a:r>
            <a:rPr lang="pt-BR" sz="1600" kern="1200" spc="-20" dirty="0">
              <a:latin typeface="Calibri"/>
              <a:cs typeface="Calibri"/>
            </a:rPr>
            <a:t> </a:t>
          </a:r>
          <a:r>
            <a:rPr lang="pt-BR" sz="1600" kern="1200" spc="5" dirty="0">
              <a:latin typeface="Calibri"/>
              <a:cs typeface="Calibri"/>
            </a:rPr>
            <a:t>m</a:t>
          </a:r>
          <a:r>
            <a:rPr lang="pt-BR" sz="1600" kern="1200" spc="-5" dirty="0">
              <a:latin typeface="Calibri"/>
              <a:cs typeface="Calibri"/>
            </a:rPr>
            <a:t>i</a:t>
          </a:r>
          <a:r>
            <a:rPr lang="pt-BR" sz="1600" kern="1200" spc="-15" dirty="0">
              <a:latin typeface="Calibri"/>
              <a:cs typeface="Calibri"/>
            </a:rPr>
            <a:t>s</a:t>
          </a:r>
          <a:r>
            <a:rPr lang="pt-BR" sz="1600" kern="1200" dirty="0">
              <a:latin typeface="Calibri"/>
              <a:cs typeface="Calibri"/>
            </a:rPr>
            <a:t>t</a:t>
          </a:r>
          <a:r>
            <a:rPr lang="pt-BR" sz="1600" kern="1200" spc="-5" dirty="0">
              <a:latin typeface="Calibri"/>
              <a:cs typeface="Calibri"/>
            </a:rPr>
            <a:t>u</a:t>
          </a:r>
          <a:r>
            <a:rPr lang="pt-BR" sz="1600" kern="1200" spc="-25" dirty="0">
              <a:latin typeface="Calibri"/>
              <a:cs typeface="Calibri"/>
            </a:rPr>
            <a:t>r</a:t>
          </a:r>
          <a:r>
            <a:rPr lang="pt-BR" sz="1600" kern="1200" dirty="0">
              <a:latin typeface="Calibri"/>
              <a:cs typeface="Calibri"/>
            </a:rPr>
            <a:t>a</a:t>
          </a:r>
          <a:r>
            <a:rPr lang="pt-BR" sz="1600" kern="1200" spc="-10" dirty="0">
              <a:latin typeface="Calibri"/>
              <a:cs typeface="Calibri"/>
            </a:rPr>
            <a:t> </a:t>
          </a:r>
          <a:r>
            <a:rPr lang="pt-BR" sz="1600" kern="1200" dirty="0">
              <a:latin typeface="Calibri"/>
              <a:cs typeface="Calibri"/>
            </a:rPr>
            <a:t>e e</a:t>
          </a:r>
          <a:r>
            <a:rPr lang="pt-BR" sz="1600" kern="1200" spc="-5" dirty="0">
              <a:latin typeface="Calibri"/>
              <a:cs typeface="Calibri"/>
            </a:rPr>
            <a:t>nriqu</a:t>
          </a:r>
          <a:r>
            <a:rPr lang="pt-BR" sz="1600" kern="1200" dirty="0">
              <a:latin typeface="Calibri"/>
              <a:cs typeface="Calibri"/>
            </a:rPr>
            <a:t>ece</a:t>
          </a:r>
          <a:r>
            <a:rPr lang="pt-BR" sz="1600" kern="1200" spc="-10" dirty="0">
              <a:latin typeface="Calibri"/>
              <a:cs typeface="Calibri"/>
            </a:rPr>
            <a:t> </a:t>
          </a:r>
          <a:r>
            <a:rPr lang="pt-BR" sz="1600" kern="1200" spc="-5" dirty="0">
              <a:latin typeface="Calibri"/>
              <a:cs typeface="Calibri"/>
            </a:rPr>
            <a:t>n</a:t>
          </a:r>
          <a:r>
            <a:rPr lang="pt-BR" sz="1600" kern="1200" spc="5" dirty="0">
              <a:latin typeface="Calibri"/>
              <a:cs typeface="Calibri"/>
            </a:rPr>
            <a:t>o</a:t>
          </a:r>
          <a:r>
            <a:rPr lang="pt-BR" sz="1600" kern="1200" spc="-10" dirty="0">
              <a:latin typeface="Calibri"/>
              <a:cs typeface="Calibri"/>
            </a:rPr>
            <a:t>v</a:t>
          </a:r>
          <a:r>
            <a:rPr lang="pt-BR" sz="1600" kern="1200" spc="-5" dirty="0">
              <a:latin typeface="Calibri"/>
              <a:cs typeface="Calibri"/>
            </a:rPr>
            <a:t>a</a:t>
          </a:r>
          <a:r>
            <a:rPr lang="pt-BR" sz="1600" kern="1200" dirty="0">
              <a:latin typeface="Calibri"/>
              <a:cs typeface="Calibri"/>
            </a:rPr>
            <a:t>s</a:t>
          </a:r>
          <a:r>
            <a:rPr lang="pt-BR" sz="1600" kern="1200" spc="-35" dirty="0">
              <a:latin typeface="Calibri"/>
              <a:cs typeface="Calibri"/>
            </a:rPr>
            <a:t> </a:t>
          </a:r>
          <a:r>
            <a:rPr lang="pt-BR" sz="1600" kern="1200" spc="-5" dirty="0">
              <a:latin typeface="Calibri"/>
              <a:cs typeface="Calibri"/>
            </a:rPr>
            <a:t>ideia</a:t>
          </a:r>
          <a:r>
            <a:rPr lang="pt-BR" sz="1600" kern="1200" dirty="0">
              <a:latin typeface="Calibri"/>
              <a:cs typeface="Calibri"/>
            </a:rPr>
            <a:t>s.</a:t>
          </a:r>
          <a:endParaRPr lang="pt-BR" sz="1600" kern="1200" dirty="0"/>
        </a:p>
      </dsp:txBody>
      <dsp:txXfrm>
        <a:off x="197489" y="3005789"/>
        <a:ext cx="1702534" cy="988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3EAC8-290D-4FEC-AC57-692D92773AE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62279-D43F-4233-B625-0D1C39922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630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98AA-901C-4807-BE41-96232E4443F7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68115-B85F-4E59-97E2-BD62354B05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74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Combina com a escola de </a:t>
            </a:r>
            <a:r>
              <a:rPr lang="pt-BR" dirty="0" err="1"/>
              <a:t>hj</a:t>
            </a:r>
            <a:r>
              <a:rPr lang="pt-BR" dirty="0"/>
              <a:t>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3793-FA85-43E4-88BF-79FCFE5D93D0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Se é que podemos afirmar que no nosso tempo, combinavam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3793-FA85-43E4-88BF-79FCFE5D93D0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443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76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7742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0575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46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6532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14292" y="5020592"/>
            <a:ext cx="1919605" cy="114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 i="0">
                <a:solidFill>
                  <a:srgbClr val="E46C0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125"/>
              </a:lnSpc>
            </a:pPr>
            <a:r>
              <a:rPr spc="-5" dirty="0"/>
              <a:t>N</a:t>
            </a:r>
            <a:r>
              <a:rPr dirty="0"/>
              <a:t>e</a:t>
            </a:r>
            <a:r>
              <a:rPr spc="-5" dirty="0"/>
              <a:t>t</a:t>
            </a:r>
            <a:r>
              <a:rPr dirty="0"/>
              <a:t>h</a:t>
            </a:r>
            <a:r>
              <a:rPr spc="-5" dirty="0"/>
              <a:t>i</a:t>
            </a:r>
            <a:r>
              <a:rPr dirty="0"/>
              <a:t>cs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Educaç</a:t>
            </a:r>
            <a:r>
              <a:rPr spc="-5" dirty="0"/>
              <a:t>ão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g</a:t>
            </a:r>
            <a:r>
              <a:rPr spc="-5" dirty="0"/>
              <a:t>ital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787680" y="5020592"/>
            <a:ext cx="2243454" cy="114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 i="0">
                <a:solidFill>
                  <a:srgbClr val="E46C0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125"/>
              </a:lnSpc>
            </a:pPr>
            <a:r>
              <a:rPr spc="-5" dirty="0"/>
              <a:t>al</a:t>
            </a:r>
            <a:r>
              <a:rPr dirty="0"/>
              <a:t>essandra@ne</a:t>
            </a:r>
            <a:r>
              <a:rPr spc="-5" dirty="0"/>
              <a:t>t</a:t>
            </a:r>
            <a:r>
              <a:rPr dirty="0"/>
              <a:t>h</a:t>
            </a:r>
            <a:r>
              <a:rPr spc="-5" dirty="0"/>
              <a:t>i</a:t>
            </a:r>
            <a:r>
              <a:rPr dirty="0"/>
              <a:t>csedu.c</a:t>
            </a:r>
            <a:r>
              <a:rPr spc="-5" dirty="0"/>
              <a:t>o</a:t>
            </a:r>
            <a:r>
              <a:rPr dirty="0"/>
              <a:t>m.br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1719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8D6ADA-308B-4147-ADD8-68D0BABA7A7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327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rgbClr val="E46C0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114292" y="5020592"/>
            <a:ext cx="1919605" cy="114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 i="0">
                <a:solidFill>
                  <a:srgbClr val="E46C0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125"/>
              </a:lnSpc>
            </a:pPr>
            <a:r>
              <a:rPr spc="-5" dirty="0"/>
              <a:t>N</a:t>
            </a:r>
            <a:r>
              <a:rPr dirty="0"/>
              <a:t>e</a:t>
            </a:r>
            <a:r>
              <a:rPr spc="-5" dirty="0"/>
              <a:t>t</a:t>
            </a:r>
            <a:r>
              <a:rPr dirty="0"/>
              <a:t>h</a:t>
            </a:r>
            <a:r>
              <a:rPr spc="-5" dirty="0"/>
              <a:t>i</a:t>
            </a:r>
            <a:r>
              <a:rPr dirty="0"/>
              <a:t>cs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Educaç</a:t>
            </a:r>
            <a:r>
              <a:rPr spc="-5" dirty="0"/>
              <a:t>ão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g</a:t>
            </a:r>
            <a:r>
              <a:rPr spc="-5" dirty="0"/>
              <a:t>ital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787680" y="5020592"/>
            <a:ext cx="2243454" cy="1143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1" i="0">
                <a:solidFill>
                  <a:srgbClr val="E46C0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125"/>
              </a:lnSpc>
            </a:pPr>
            <a:r>
              <a:rPr spc="-5" dirty="0"/>
              <a:t>al</a:t>
            </a:r>
            <a:r>
              <a:rPr dirty="0"/>
              <a:t>essandra@ne</a:t>
            </a:r>
            <a:r>
              <a:rPr spc="-5" dirty="0"/>
              <a:t>t</a:t>
            </a:r>
            <a:r>
              <a:rPr dirty="0"/>
              <a:t>h</a:t>
            </a:r>
            <a:r>
              <a:rPr spc="-5" dirty="0"/>
              <a:t>i</a:t>
            </a:r>
            <a:r>
              <a:rPr dirty="0"/>
              <a:t>csedu.c</a:t>
            </a:r>
            <a:r>
              <a:rPr spc="-5" dirty="0"/>
              <a:t>o</a:t>
            </a:r>
            <a:r>
              <a:rPr dirty="0"/>
              <a:t>m.br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7830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3C9193-154F-4A12-874E-0EC78D46208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23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477272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23478"/>
            <a:ext cx="908298" cy="5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SzPct val="80000"/>
              <a:buFont typeface="Calibri" panose="020F0502020204030204" pitchFamily="34" charset="0"/>
              <a:buChar char="◦"/>
              <a:defRPr/>
            </a:lvl2pPr>
            <a:lvl3pPr marL="1143000" indent="-228600">
              <a:buSzPct val="80000"/>
              <a:buFont typeface="Calibri" panose="020F0502020204030204" pitchFamily="34" charset="0"/>
              <a:buChar char="◦"/>
              <a:defRPr/>
            </a:lvl3pPr>
            <a:lvl4pPr marL="1600200" indent="-228600">
              <a:buFont typeface="Arial" panose="020B0604020202020204" pitchFamily="34" charset="0"/>
              <a:buChar char="◦"/>
              <a:defRPr/>
            </a:lvl4pPr>
            <a:lvl5pPr marL="2057400" indent="-228600">
              <a:buFont typeface="Arial" panose="020B0604020202020204" pitchFamily="34" charset="0"/>
              <a:buChar char="◦"/>
              <a:defRPr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9722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1766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3915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8FAEBB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8FAEBB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0484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20167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4077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8FAEBB"/>
                </a:solidFill>
                <a:latin typeface="ColaborateLight" pitchFamily="50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8FAEBB"/>
                </a:solidFill>
                <a:latin typeface="ColaborateLight" pitchFamily="50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8072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23478"/>
            <a:ext cx="908298" cy="5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1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8" r:id="rId1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1"/>
        </a:buBlip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◦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◦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7" Type="http://schemas.openxmlformats.org/officeDocument/2006/relationships/image" Target="../media/image46.png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tiff"/><Relationship Id="rId4" Type="http://schemas.openxmlformats.org/officeDocument/2006/relationships/image" Target="../media/image43.tif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cello@hoper.com.b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6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scoladavila.com.br/blog/wp-content/uploads/2010/03/blog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01683"/>
            <a:ext cx="3936740" cy="261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331640" y="4165541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#</a:t>
            </a:r>
            <a:r>
              <a:rPr lang="pt-BR" sz="2400" b="1" dirty="0" err="1"/>
              <a:t>tudojuntoemisturado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71550"/>
            <a:ext cx="3075806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42" y="383663"/>
            <a:ext cx="7458099" cy="411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6514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85786" y="1500180"/>
            <a:ext cx="7958166" cy="2316965"/>
          </a:xfrm>
        </p:spPr>
        <p:txBody>
          <a:bodyPr>
            <a:normAutofit/>
          </a:bodyPr>
          <a:lstStyle/>
          <a:p>
            <a:r>
              <a:rPr lang="pt-BR" dirty="0"/>
              <a:t>É este, o aluno que não aprende?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28794" y="857238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PROBLEMÁTICA</a:t>
            </a:r>
          </a:p>
        </p:txBody>
      </p:sp>
    </p:spTree>
    <p:extLst>
      <p:ext uri="{BB962C8B-B14F-4D97-AF65-F5344CB8AC3E}">
        <p14:creationId xmlns:p14="http://schemas.microsoft.com/office/powerpoint/2010/main" val="25516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14348" y="1214428"/>
            <a:ext cx="7958166" cy="2316965"/>
          </a:xfrm>
        </p:spPr>
        <p:txBody>
          <a:bodyPr>
            <a:normAutofit/>
          </a:bodyPr>
          <a:lstStyle/>
          <a:p>
            <a:r>
              <a:rPr lang="pt-BR" dirty="0"/>
              <a:t>Ou é a escola/faculdade que </a:t>
            </a:r>
            <a:br>
              <a:rPr lang="pt-BR" dirty="0"/>
            </a:br>
            <a:r>
              <a:rPr lang="pt-BR" dirty="0"/>
              <a:t>não ensina?</a:t>
            </a:r>
          </a:p>
        </p:txBody>
      </p:sp>
    </p:spTree>
    <p:extLst>
      <p:ext uri="{BB962C8B-B14F-4D97-AF65-F5344CB8AC3E}">
        <p14:creationId xmlns:p14="http://schemas.microsoft.com/office/powerpoint/2010/main" val="8459775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8029604" cy="1974063"/>
          </a:xfrm>
        </p:spPr>
        <p:txBody>
          <a:bodyPr>
            <a:normAutofit/>
          </a:bodyPr>
          <a:lstStyle/>
          <a:p>
            <a:r>
              <a:rPr lang="pt-BR" dirty="0"/>
              <a:t>Ou ainda, é o aluno e a escola/faculdade que não combinam (mais)?</a:t>
            </a:r>
          </a:p>
        </p:txBody>
      </p:sp>
    </p:spTree>
    <p:extLst>
      <p:ext uri="{BB962C8B-B14F-4D97-AF65-F5344CB8AC3E}">
        <p14:creationId xmlns:p14="http://schemas.microsoft.com/office/powerpoint/2010/main" val="7918987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71538" y="1500180"/>
            <a:ext cx="8072494" cy="207170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ester" pitchFamily="2" charset="0"/>
              </a:rPr>
              <a:t>     </a:t>
            </a:r>
            <a:r>
              <a:rPr lang="pt-BR" dirty="0">
                <a:ea typeface="+mj-ea"/>
                <a:cs typeface="+mj-cs"/>
              </a:rPr>
              <a:t>Os que não usam remédios novos  </a:t>
            </a:r>
          </a:p>
          <a:p>
            <a:pPr eaLnBrk="1" hangingPunct="1">
              <a:buFontTx/>
              <a:buNone/>
              <a:defRPr/>
            </a:pPr>
            <a:r>
              <a:rPr lang="pt-BR" dirty="0">
                <a:ea typeface="+mj-ea"/>
                <a:cs typeface="+mj-cs"/>
              </a:rPr>
              <a:t>  devem esperar males novos,     </a:t>
            </a:r>
          </a:p>
          <a:p>
            <a:pPr eaLnBrk="1" hangingPunct="1">
              <a:buFontTx/>
              <a:buNone/>
              <a:defRPr/>
            </a:pPr>
            <a:r>
              <a:rPr lang="pt-BR" dirty="0">
                <a:ea typeface="+mj-ea"/>
                <a:cs typeface="+mj-cs"/>
              </a:rPr>
              <a:t>  pois o tempo é o grande </a:t>
            </a:r>
            <a:r>
              <a:rPr lang="pt-BR" b="1" dirty="0">
                <a:solidFill>
                  <a:srgbClr val="FF0000"/>
                </a:solidFill>
                <a:ea typeface="+mj-ea"/>
                <a:cs typeface="+mj-cs"/>
              </a:rPr>
              <a:t>inovador</a:t>
            </a:r>
            <a:r>
              <a:rPr lang="pt-BR" dirty="0">
                <a:ea typeface="+mj-ea"/>
                <a:cs typeface="+mj-cs"/>
              </a:rPr>
              <a:t>.</a:t>
            </a:r>
          </a:p>
        </p:txBody>
      </p:sp>
      <p:pic>
        <p:nvPicPr>
          <p:cNvPr id="6147" name="Picture 5" descr="espiand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9" y="1383506"/>
            <a:ext cx="606425" cy="199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669716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93658" y="992074"/>
            <a:ext cx="6440216" cy="376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fontAlgn="base" hangingPunct="0">
              <a:spcBef>
                <a:spcPct val="0"/>
              </a:spcBef>
              <a:spcAft>
                <a:spcPct val="0"/>
              </a:spcAft>
              <a:buNone/>
              <a:defRPr sz="1200">
                <a:solidFill>
                  <a:srgbClr val="000000"/>
                </a:solidFill>
                <a:latin typeface="GothamBook"/>
                <a:ea typeface="+mn-ea"/>
                <a:cs typeface="GothamBook"/>
                <a:sym typeface="Helvetica" charset="0"/>
              </a:defRPr>
            </a:lvl1pPr>
            <a:lvl2pPr marL="457200" indent="0" algn="ctr" defTabSz="457200" rtl="0" fontAlgn="base" hangingPunct="0">
              <a:spcBef>
                <a:spcPct val="0"/>
              </a:spcBef>
              <a:spcAft>
                <a:spcPct val="0"/>
              </a:spcAft>
              <a:buNone/>
              <a:defRPr sz="1200">
                <a:solidFill>
                  <a:srgbClr val="000000"/>
                </a:solidFill>
                <a:latin typeface="GothamBook"/>
                <a:ea typeface="Helvetica" charset="0"/>
                <a:cs typeface="GothamBook"/>
                <a:sym typeface="Helvetica" charset="0"/>
              </a:defRPr>
            </a:lvl2pPr>
            <a:lvl3pPr marL="914400" indent="0" algn="ctr" defTabSz="457200" rtl="0" fontAlgn="base" hangingPunct="0">
              <a:spcBef>
                <a:spcPct val="0"/>
              </a:spcBef>
              <a:spcAft>
                <a:spcPct val="0"/>
              </a:spcAft>
              <a:buNone/>
              <a:defRPr sz="1200">
                <a:solidFill>
                  <a:srgbClr val="000000"/>
                </a:solidFill>
                <a:latin typeface="GothamBook"/>
                <a:ea typeface="Helvetica" charset="0"/>
                <a:cs typeface="GothamBook"/>
                <a:sym typeface="Helvetica" charset="0"/>
              </a:defRPr>
            </a:lvl3pPr>
            <a:lvl4pPr marL="1371600" indent="0" algn="ctr" defTabSz="457200" rtl="0" fontAlgn="base" hangingPunct="0">
              <a:spcBef>
                <a:spcPct val="0"/>
              </a:spcBef>
              <a:spcAft>
                <a:spcPct val="0"/>
              </a:spcAft>
              <a:buNone/>
              <a:defRPr sz="1200">
                <a:solidFill>
                  <a:srgbClr val="000000"/>
                </a:solidFill>
                <a:latin typeface="GothamBook"/>
                <a:ea typeface="Helvetica" charset="0"/>
                <a:cs typeface="GothamBook"/>
                <a:sym typeface="Helvetica" charset="0"/>
              </a:defRPr>
            </a:lvl4pPr>
            <a:lvl5pPr marL="1828800" indent="0" algn="ctr" defTabSz="457200" rtl="0" fontAlgn="base" hangingPunct="0">
              <a:spcBef>
                <a:spcPct val="0"/>
              </a:spcBef>
              <a:spcAft>
                <a:spcPct val="0"/>
              </a:spcAft>
              <a:buNone/>
              <a:defRPr sz="1200">
                <a:solidFill>
                  <a:srgbClr val="000000"/>
                </a:solidFill>
                <a:latin typeface="GothamBook"/>
                <a:ea typeface="Helvetica" charset="0"/>
                <a:cs typeface="GothamBook"/>
                <a:sym typeface="Helvetica" charset="0"/>
              </a:defRPr>
            </a:lvl5pPr>
            <a:lvl6pPr marL="2286000" indent="0" algn="ctr" defTabSz="457200" rtl="0" fontAlgn="base" hangingPunct="0">
              <a:spcBef>
                <a:spcPct val="0"/>
              </a:spcBef>
              <a:spcAft>
                <a:spcPct val="0"/>
              </a:spcAft>
              <a:buNone/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6pPr>
            <a:lvl7pPr marL="2743200" indent="0" algn="ctr" defTabSz="457200" rtl="0" fontAlgn="base" hangingPunct="0">
              <a:spcBef>
                <a:spcPct val="0"/>
              </a:spcBef>
              <a:spcAft>
                <a:spcPct val="0"/>
              </a:spcAft>
              <a:buNone/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7pPr>
            <a:lvl8pPr marL="3200400" indent="0" algn="ctr" defTabSz="457200" rtl="0" fontAlgn="base" hangingPunct="0">
              <a:spcBef>
                <a:spcPct val="0"/>
              </a:spcBef>
              <a:spcAft>
                <a:spcPct val="0"/>
              </a:spcAft>
              <a:buNone/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8pPr>
            <a:lvl9pPr marL="3657600" indent="0" algn="ctr" defTabSz="457200" rtl="0" fontAlgn="base" hangingPunct="0">
              <a:spcBef>
                <a:spcPct val="0"/>
              </a:spcBef>
              <a:spcAft>
                <a:spcPct val="0"/>
              </a:spcAft>
              <a:buNone/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9pPr>
          </a:lstStyle>
          <a:p>
            <a:pPr marL="205740" indent="-144018" fontAlgn="auto" hangingPunct="1">
              <a:spcAft>
                <a:spcPts val="0"/>
              </a:spcAft>
              <a:defRPr/>
            </a:pPr>
            <a:r>
              <a:rPr lang="pt-BR" sz="1100" b="1" kern="0" dirty="0"/>
              <a:t>N  O  V  O  S</a:t>
            </a:r>
          </a:p>
          <a:p>
            <a:pPr marL="205740" indent="-144018" fontAlgn="auto" hangingPunct="1">
              <a:spcAft>
                <a:spcPts val="0"/>
              </a:spcAft>
              <a:defRPr/>
            </a:pPr>
            <a:endParaRPr lang="pt-BR" sz="1100" b="1" kern="0" dirty="0"/>
          </a:p>
          <a:p>
            <a:pPr marL="205740" indent="-144018" fontAlgn="auto" hangingPunct="1">
              <a:spcAft>
                <a:spcPts val="0"/>
              </a:spcAft>
              <a:defRPr/>
            </a:pPr>
            <a:r>
              <a:rPr lang="pt-BR" sz="1800" b="1" u="sng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PROBLEMAS</a:t>
            </a:r>
            <a:r>
              <a:rPr lang="pt-BR" sz="2300" kern="0" dirty="0"/>
              <a:t>      </a:t>
            </a:r>
            <a:r>
              <a:rPr lang="pt-BR" sz="1800" b="1" kern="0" dirty="0"/>
              <a:t>E       </a:t>
            </a:r>
            <a:r>
              <a:rPr lang="pt-BR" sz="1800" b="1" u="sng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OPORTUNIDADES</a:t>
            </a:r>
          </a:p>
          <a:p>
            <a:pPr marL="205740" indent="-144018" fontAlgn="auto" hangingPunct="1">
              <a:spcAft>
                <a:spcPts val="0"/>
              </a:spcAft>
              <a:defRPr/>
            </a:pPr>
            <a:endParaRPr lang="pt-BR" sz="1800" b="1" u="sng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05740" indent="-144018" fontAlgn="auto" hangingPunct="1">
              <a:spcAft>
                <a:spcPts val="0"/>
              </a:spcAft>
              <a:defRPr/>
            </a:pPr>
            <a:r>
              <a:rPr lang="pt-BR" sz="7100" b="1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 X I G E M</a:t>
            </a:r>
          </a:p>
          <a:p>
            <a:pPr marL="205740" indent="-144018" fontAlgn="auto" hangingPunct="1">
              <a:spcAft>
                <a:spcPts val="0"/>
              </a:spcAft>
              <a:defRPr/>
            </a:pPr>
            <a:endParaRPr lang="pt-BR" sz="800" b="1" kern="0" dirty="0"/>
          </a:p>
          <a:p>
            <a:pPr marL="205740" indent="-144018" fontAlgn="auto" hangingPunct="1">
              <a:spcAft>
                <a:spcPts val="0"/>
              </a:spcAft>
              <a:defRPr/>
            </a:pPr>
            <a:endParaRPr lang="pt-BR" sz="1000" b="1" kern="0" dirty="0"/>
          </a:p>
          <a:p>
            <a:pPr marL="205740" indent="-144018" fontAlgn="auto" hangingPunct="1">
              <a:spcAft>
                <a:spcPts val="0"/>
              </a:spcAft>
              <a:defRPr/>
            </a:pPr>
            <a:r>
              <a:rPr lang="pt-BR" sz="1000" b="1" kern="0" dirty="0"/>
              <a:t>NOVAS MANEIRAS DE</a:t>
            </a:r>
          </a:p>
          <a:p>
            <a:pPr marL="205740" indent="-144018" fontAlgn="auto" hangingPunct="1">
              <a:spcAft>
                <a:spcPts val="0"/>
              </a:spcAft>
              <a:defRPr/>
            </a:pPr>
            <a:endParaRPr lang="pt-BR" sz="2700" b="1" u="sng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05740" indent="-144018" fontAlgn="auto" hangingPunct="1">
              <a:spcAft>
                <a:spcPts val="0"/>
              </a:spcAft>
              <a:defRPr/>
            </a:pPr>
            <a:r>
              <a:rPr lang="pt-BR" sz="2700" b="1" u="sng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E N S A R</a:t>
            </a:r>
          </a:p>
        </p:txBody>
      </p:sp>
    </p:spTree>
    <p:extLst>
      <p:ext uri="{BB962C8B-B14F-4D97-AF65-F5344CB8AC3E}">
        <p14:creationId xmlns:p14="http://schemas.microsoft.com/office/powerpoint/2010/main" val="4215964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642924"/>
            <a:ext cx="517193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426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642924"/>
            <a:ext cx="5265585" cy="393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82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422AAC1-70E5-425E-8A4D-CA6F24857B30}"/>
              </a:ext>
            </a:extLst>
          </p:cNvPr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/>
              <a:t>A Educação e a Ausência de Mudanças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DC8340-F852-4110-B8D6-7C085497B7CB}"/>
              </a:ext>
            </a:extLst>
          </p:cNvPr>
          <p:cNvSpPr txBox="1">
            <a:spLocks/>
          </p:cNvSpPr>
          <p:nvPr/>
        </p:nvSpPr>
        <p:spPr>
          <a:xfrm>
            <a:off x="251520" y="1238705"/>
            <a:ext cx="1913304" cy="32772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solidFill>
                  <a:schemeClr val="tx1"/>
                </a:solidFill>
              </a:rPr>
              <a:t>A forma em que trabalhamos em sala de aula tem idade bem superior a 100 anos.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917FA55-6ED7-47B9-8D5F-8B3E27026FA0}"/>
              </a:ext>
            </a:extLst>
          </p:cNvPr>
          <p:cNvSpPr/>
          <p:nvPr/>
        </p:nvSpPr>
        <p:spPr>
          <a:xfrm>
            <a:off x="2309986" y="627534"/>
            <a:ext cx="6654502" cy="4320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320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63638"/>
            <a:ext cx="7772400" cy="1766019"/>
          </a:xfrm>
        </p:spPr>
        <p:txBody>
          <a:bodyPr/>
          <a:lstStyle/>
          <a:p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Competências Essenciais do Professor Inovador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Marcello Paskulin, Prof. </a:t>
            </a:r>
            <a:r>
              <a:rPr lang="pt-BR" sz="2400" dirty="0" err="1"/>
              <a:t>Ms</a:t>
            </a:r>
            <a:r>
              <a:rPr lang="pt-BR" sz="2400" dirty="0"/>
              <a:t>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89904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138927"/>
            <a:ext cx="9144000" cy="4763"/>
          </a:xfrm>
          <a:custGeom>
            <a:avLst/>
            <a:gdLst/>
            <a:ahLst/>
            <a:cxnLst/>
            <a:rect l="l" t="t" r="r" b="b"/>
            <a:pathLst>
              <a:path w="12192000" h="6350">
                <a:moveTo>
                  <a:pt x="0" y="6091"/>
                </a:moveTo>
                <a:lnTo>
                  <a:pt x="12192000" y="6091"/>
                </a:lnTo>
                <a:lnTo>
                  <a:pt x="12192000" y="0"/>
                </a:lnTo>
                <a:lnTo>
                  <a:pt x="0" y="0"/>
                </a:lnTo>
                <a:lnTo>
                  <a:pt x="0" y="6091"/>
                </a:lnTo>
                <a:close/>
              </a:path>
            </a:pathLst>
          </a:custGeom>
          <a:solidFill>
            <a:srgbClr val="404040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Resultado de imagem para sala de aula tradi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5526"/>
            <a:ext cx="6678538" cy="41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93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sala de aula tradi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17" y="555526"/>
            <a:ext cx="6228691" cy="41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70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/>
          <p:nvPr/>
        </p:nvSpPr>
        <p:spPr>
          <a:xfrm>
            <a:off x="2071670" y="785820"/>
            <a:ext cx="4929222" cy="4214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7"/>
          <p:cNvSpPr txBox="1">
            <a:spLocks/>
          </p:cNvSpPr>
          <p:nvPr/>
        </p:nvSpPr>
        <p:spPr>
          <a:xfrm>
            <a:off x="107504" y="170266"/>
            <a:ext cx="806489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pt-BR" dirty="0"/>
              <a:t>Ace</a:t>
            </a:r>
            <a:r>
              <a:rPr lang="pt-BR" spc="-5" dirty="0"/>
              <a:t>l</a:t>
            </a:r>
            <a:r>
              <a:rPr lang="pt-BR" dirty="0"/>
              <a:t>er</a:t>
            </a:r>
            <a:r>
              <a:rPr lang="pt-BR" spc="-5" dirty="0"/>
              <a:t>a</a:t>
            </a:r>
            <a:r>
              <a:rPr lang="pt-BR" dirty="0"/>
              <a:t>ç</a:t>
            </a:r>
            <a:r>
              <a:rPr lang="pt-BR" spc="-5" dirty="0"/>
              <a:t>ão da </a:t>
            </a:r>
            <a:r>
              <a:rPr lang="pt-BR" dirty="0"/>
              <a:t>c</a:t>
            </a:r>
            <a:r>
              <a:rPr lang="pt-BR" spc="-5" dirty="0"/>
              <a:t>ultu</a:t>
            </a:r>
            <a:r>
              <a:rPr lang="pt-BR" dirty="0"/>
              <a:t>r</a:t>
            </a:r>
            <a:r>
              <a:rPr lang="pt-BR" spc="-5" dirty="0"/>
              <a:t>a t</a:t>
            </a:r>
            <a:r>
              <a:rPr lang="pt-BR" dirty="0"/>
              <a:t>ec</a:t>
            </a:r>
            <a:r>
              <a:rPr lang="pt-BR" spc="-5" dirty="0"/>
              <a:t>noló</a:t>
            </a:r>
            <a:r>
              <a:rPr lang="pt-BR" dirty="0"/>
              <a:t>g</a:t>
            </a:r>
            <a:r>
              <a:rPr lang="pt-BR" spc="-5" dirty="0"/>
              <a:t>i</a:t>
            </a:r>
            <a:r>
              <a:rPr lang="pt-BR" dirty="0"/>
              <a:t>c</a:t>
            </a:r>
            <a:r>
              <a:rPr lang="pt-BR" spc="-5" dirty="0"/>
              <a:t>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0151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bar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8" y="2139702"/>
            <a:ext cx="4003590" cy="21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8889" y="1203598"/>
            <a:ext cx="2026568" cy="85725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1997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5511E1-9804-47A7-84F9-E30F607E2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778522"/>
            <a:ext cx="4084160" cy="33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7FB9B5B-8E27-4CC0-9CE4-C6F139351DB5}"/>
              </a:ext>
            </a:extLst>
          </p:cNvPr>
          <p:cNvSpPr txBox="1">
            <a:spLocks/>
          </p:cNvSpPr>
          <p:nvPr/>
        </p:nvSpPr>
        <p:spPr>
          <a:xfrm>
            <a:off x="5016594" y="1203598"/>
            <a:ext cx="3682752" cy="857250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E46C0A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437846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2000232" y="4486275"/>
            <a:ext cx="4698522" cy="1314450"/>
          </a:xfrm>
        </p:spPr>
        <p:txBody>
          <a:bodyPr/>
          <a:lstStyle/>
          <a:p>
            <a:pPr algn="r"/>
            <a:r>
              <a:rPr lang="pt-BR" sz="1600" dirty="0"/>
              <a:t>Max </a:t>
            </a:r>
            <a:r>
              <a:rPr lang="pt-BR" sz="1600" dirty="0" err="1"/>
              <a:t>Gehringer</a:t>
            </a:r>
            <a:endParaRPr lang="pt-BR" sz="16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071670" y="1071552"/>
            <a:ext cx="5286412" cy="188863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t-BR" sz="2800" b="1" dirty="0"/>
              <a:t>Escolas - Séc. XIX</a:t>
            </a:r>
            <a:br>
              <a:rPr lang="pt-BR" sz="2800" b="1" dirty="0"/>
            </a:br>
            <a:r>
              <a:rPr lang="pt-BR" sz="2800" b="1" dirty="0"/>
              <a:t>Professores – Séc. XX </a:t>
            </a:r>
            <a:br>
              <a:rPr lang="pt-BR" sz="2800" b="1" dirty="0"/>
            </a:br>
            <a:r>
              <a:rPr lang="pt-BR" sz="2800" b="1" dirty="0"/>
              <a:t>Alunos – Séc. XXI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7093"/>
          <a:stretch/>
        </p:blipFill>
        <p:spPr>
          <a:xfrm>
            <a:off x="5197880" y="3143254"/>
            <a:ext cx="1535123" cy="128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03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sala de aula tradi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9502"/>
            <a:ext cx="6683896" cy="446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74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>
            <a:off x="2195736" y="1216339"/>
            <a:ext cx="4429156" cy="2714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224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75D2360-C337-4FB4-8A8B-19DC52A0A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205833"/>
              </p:ext>
            </p:extLst>
          </p:nvPr>
        </p:nvGraphicFramePr>
        <p:xfrm>
          <a:off x="1691680" y="4115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1764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9A3AF59-A479-4B74-A46C-A2320F5C2663}"/>
              </a:ext>
            </a:extLst>
          </p:cNvPr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Inovação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25DE1C0-E0F2-4435-9590-EEE2D01445F6}"/>
              </a:ext>
            </a:extLst>
          </p:cNvPr>
          <p:cNvSpPr/>
          <p:nvPr/>
        </p:nvSpPr>
        <p:spPr>
          <a:xfrm>
            <a:off x="571472" y="1142990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Inovação é um conjunto de intervenções, decisões e processos com certo grau de intencionalidade e sistematização, que tratam de modificar atitudes, idéias, culturas, conteúdos, modelos e práticas pedagógicas.</a:t>
            </a:r>
          </a:p>
        </p:txBody>
      </p:sp>
      <p:pic>
        <p:nvPicPr>
          <p:cNvPr id="6" name="Picture 2" descr="http://simplez.com.br/assets/images/programa_inovacao2.png">
            <a:extLst>
              <a:ext uri="{FF2B5EF4-FFF2-40B4-BE49-F238E27FC236}">
                <a16:creationId xmlns:a16="http://schemas.microsoft.com/office/drawing/2014/main" id="{77BE26F0-F597-495B-AD48-6A0FB77DE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502"/>
            <a:ext cx="4000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4934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pi.ning.com/files/d*xx8iAX09W8uxMI-QFq1fv4O2r3oijq8KAdpFQDFmLANiN9Kt0yati9TIkwIE-ZWii2ZNrqJYb1deg6LThhZPc2sPaG00*R/3gruposino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81" y="284489"/>
            <a:ext cx="6097171" cy="45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19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2530" y="483518"/>
            <a:ext cx="8465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Sujeitos Aprendentes  </a:t>
            </a:r>
          </a:p>
          <a:p>
            <a:pPr algn="ctr"/>
            <a:r>
              <a:rPr lang="pt-BR" sz="2800" dirty="0"/>
              <a:t>Quem são e onde estão?</a:t>
            </a:r>
          </a:p>
        </p:txBody>
      </p:sp>
      <p:pic>
        <p:nvPicPr>
          <p:cNvPr id="412676" name="Picture 4" descr="http://2.bp.blogspot.com/-eaMTEHN932A/T4rtLEg_yeI/AAAAAAAAB-Q/lCi9lbOed88/s1600/quino+tirinha+avalia%C3%A7%C3%A3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150" y="2139702"/>
            <a:ext cx="8495583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208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Inovação educativa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Conjunto de decisões</a:t>
            </a:r>
          </a:p>
          <a:p>
            <a:pPr algn="just"/>
            <a:r>
              <a:rPr lang="pt-BR" dirty="0"/>
              <a:t>Intervenções e processos orientados por uma </a:t>
            </a:r>
            <a:r>
              <a:rPr lang="pt-BR" b="1" u="sng" dirty="0"/>
              <a:t>intencionalidade</a:t>
            </a:r>
            <a:r>
              <a:rPr lang="pt-BR" dirty="0"/>
              <a:t> </a:t>
            </a:r>
          </a:p>
          <a:p>
            <a:pPr algn="just"/>
            <a:r>
              <a:rPr lang="pt-BR" dirty="0"/>
              <a:t>Se preocupa com </a:t>
            </a:r>
            <a:r>
              <a:rPr lang="pt-BR" dirty="0">
                <a:solidFill>
                  <a:srgbClr val="FF0000"/>
                </a:solidFill>
              </a:rPr>
              <a:t>aprendizagens</a:t>
            </a:r>
            <a:r>
              <a:rPr lang="pt-BR" dirty="0"/>
              <a:t> para </a:t>
            </a:r>
            <a:r>
              <a:rPr lang="pt-BR" b="1" u="sng" dirty="0"/>
              <a:t>modificar atitudes de professores e alunos, conteúdos, valores, currículo, práticas pedagógicas, estratégias de aprendizagem, dinâmica de classe, todas dentro de um novo planejamento estratégico.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5362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785800"/>
            <a:ext cx="5715040" cy="3394472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pt-BR" sz="3600" dirty="0">
                <a:ea typeface="+mj-ea"/>
                <a:cs typeface="+mj-cs"/>
              </a:rPr>
              <a:t>Escola </a:t>
            </a:r>
            <a:r>
              <a:rPr lang="pt-BR" sz="3600" dirty="0" err="1">
                <a:ea typeface="+mj-ea"/>
                <a:cs typeface="+mj-cs"/>
              </a:rPr>
              <a:t>Aprendente</a:t>
            </a:r>
            <a:endParaRPr lang="pt-BR" sz="3600" dirty="0">
              <a:ea typeface="+mj-ea"/>
              <a:cs typeface="+mj-cs"/>
            </a:endParaRPr>
          </a:p>
          <a:p>
            <a:pPr algn="ctr">
              <a:buFontTx/>
              <a:buNone/>
            </a:pPr>
            <a:endParaRPr lang="pt-BR" sz="3600" dirty="0">
              <a:ea typeface="+mj-ea"/>
              <a:cs typeface="+mj-cs"/>
            </a:endParaRPr>
          </a:p>
          <a:p>
            <a:pPr algn="ctr">
              <a:buFontTx/>
              <a:buNone/>
            </a:pPr>
            <a:r>
              <a:rPr lang="pt-BR" sz="3600" dirty="0">
                <a:ea typeface="+mj-ea"/>
                <a:cs typeface="+mj-cs"/>
              </a:rPr>
              <a:t>Se quisermos que o mundo melhore, precisaremos de escolas que aprendam”.</a:t>
            </a:r>
          </a:p>
        </p:txBody>
      </p:sp>
      <p:pic>
        <p:nvPicPr>
          <p:cNvPr id="78850" name="Picture 2" descr="se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129116"/>
            <a:ext cx="1423570" cy="142357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6072198" y="4643452"/>
            <a:ext cx="1317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Peter </a:t>
            </a:r>
            <a:r>
              <a:rPr lang="pt-BR" sz="1600" dirty="0" err="1"/>
              <a:t>Senge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18181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2" descr="http://appsforeducation.com.br/wp-content/uploads/2014/10/google-for-educ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6"/>
            <a:ext cx="2071702" cy="207170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Recursos dos mais variados</a:t>
            </a:r>
          </a:p>
        </p:txBody>
      </p:sp>
      <p:pic>
        <p:nvPicPr>
          <p:cNvPr id="477188" name="Picture 4" descr="http://www.debaird.net/.a/6a00d8341c007953ef014e8a56382b970d-320w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000114"/>
            <a:ext cx="1976430" cy="1031449"/>
          </a:xfrm>
          <a:prstGeom prst="rect">
            <a:avLst/>
          </a:prstGeom>
          <a:noFill/>
        </p:spPr>
      </p:pic>
      <p:sp>
        <p:nvSpPr>
          <p:cNvPr id="477190" name="AutoShape 6" descr="Resultado de imagem para microsoft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7192" name="AutoShape 8" descr="Resultado de imagem para microsoft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77194" name="Picture 10" descr="https://www.educatornetwork.com/Image/Thumbnail/53e76bba-33a5-4edf-b364-46162c681d60?size=large&amp;cropView=tr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928808"/>
            <a:ext cx="1285884" cy="1285884"/>
          </a:xfrm>
          <a:prstGeom prst="rect">
            <a:avLst/>
          </a:prstGeom>
          <a:noFill/>
        </p:spPr>
      </p:pic>
      <p:pic>
        <p:nvPicPr>
          <p:cNvPr id="477196" name="Picture 12" descr="http://imagens.canaltech.com.br/77683.120459-Google-Classro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214692"/>
            <a:ext cx="1880793" cy="1407745"/>
          </a:xfrm>
          <a:prstGeom prst="rect">
            <a:avLst/>
          </a:prstGeom>
          <a:noFill/>
        </p:spPr>
      </p:pic>
      <p:pic>
        <p:nvPicPr>
          <p:cNvPr id="477198" name="Picture 14" descr="http://www.rededosaber.sp.gov.br/portais/Portals/84/imagens/blog/nota_seminari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071816"/>
            <a:ext cx="2238371" cy="1119186"/>
          </a:xfrm>
          <a:prstGeom prst="rect">
            <a:avLst/>
          </a:prstGeom>
          <a:noFill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928676"/>
            <a:ext cx="1562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2071684"/>
            <a:ext cx="1782763" cy="35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2643188"/>
            <a:ext cx="2603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70588" y="4302919"/>
            <a:ext cx="2944812" cy="82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10" y="4254103"/>
            <a:ext cx="2616200" cy="88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57818" y="1142990"/>
            <a:ext cx="1388531" cy="117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57818" y="3357568"/>
            <a:ext cx="3530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785786" y="2357436"/>
            <a:ext cx="2286000" cy="5232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b="1" dirty="0">
                <a:latin typeface="Calibri" pitchFamily="34" charset="0"/>
                <a:cs typeface="Arial" pitchFamily="34" charset="0"/>
              </a:rPr>
              <a:t>netvibes.com</a:t>
            </a:r>
            <a:endParaRPr lang="en-US" sz="2800" b="1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93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27088" y="2787254"/>
            <a:ext cx="2952750" cy="199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220073" y="2787254"/>
            <a:ext cx="3096841" cy="199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27088" y="398362"/>
            <a:ext cx="2952328" cy="2281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tif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219701" y="411956"/>
            <a:ext cx="3097213" cy="225947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95"/>
          <p:cNvSpPr/>
          <p:nvPr/>
        </p:nvSpPr>
        <p:spPr>
          <a:xfrm>
            <a:off x="2999115" y="2355726"/>
            <a:ext cx="3157210" cy="766242"/>
          </a:xfrm>
          <a:prstGeom prst="rect">
            <a:avLst/>
          </a:prstGeom>
          <a:blipFill>
            <a:blip r:embed="rId6" cstate="print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 96"/>
          <p:cNvSpPr/>
          <p:nvPr/>
        </p:nvSpPr>
        <p:spPr>
          <a:xfrm>
            <a:off x="3184982" y="2439324"/>
            <a:ext cx="2508699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sz="28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AMBIENTES</a:t>
            </a:r>
            <a:endParaRPr sz="28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Shape 108"/>
          <p:cNvSpPr/>
          <p:nvPr/>
        </p:nvSpPr>
        <p:spPr>
          <a:xfrm>
            <a:off x="395536" y="3795886"/>
            <a:ext cx="1728192" cy="918612"/>
          </a:xfrm>
          <a:prstGeom prst="rect">
            <a:avLst/>
          </a:prstGeom>
          <a:blipFill>
            <a:blip r:embed="rId7" cstate="print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 137"/>
          <p:cNvSpPr/>
          <p:nvPr/>
        </p:nvSpPr>
        <p:spPr>
          <a:xfrm>
            <a:off x="611561" y="3674844"/>
            <a:ext cx="1096453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sz="3200" b="1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lack"/>
              </a:rPr>
              <a:t>Fab</a:t>
            </a:r>
            <a:endParaRPr sz="32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Arial Black"/>
            </a:endParaRPr>
          </a:p>
          <a:p>
            <a:pPr lvl="0">
              <a:defRPr sz="1800"/>
            </a:pPr>
            <a:r>
              <a:rPr sz="3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lack"/>
              </a:rPr>
              <a:t>Labs</a:t>
            </a:r>
          </a:p>
        </p:txBody>
      </p:sp>
      <p:sp>
        <p:nvSpPr>
          <p:cNvPr id="23" name="Shape 108"/>
          <p:cNvSpPr/>
          <p:nvPr/>
        </p:nvSpPr>
        <p:spPr>
          <a:xfrm>
            <a:off x="6876256" y="397970"/>
            <a:ext cx="1803550" cy="918612"/>
          </a:xfrm>
          <a:prstGeom prst="rect">
            <a:avLst/>
          </a:prstGeom>
          <a:blipFill>
            <a:blip r:embed="rId7" cstate="print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99"/>
          <p:cNvSpPr/>
          <p:nvPr/>
        </p:nvSpPr>
        <p:spPr>
          <a:xfrm>
            <a:off x="431988" y="339502"/>
            <a:ext cx="1763747" cy="972108"/>
          </a:xfrm>
          <a:prstGeom prst="rect">
            <a:avLst/>
          </a:prstGeom>
          <a:blipFill>
            <a:blip r:embed="rId7" cstate="print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 108"/>
          <p:cNvSpPr/>
          <p:nvPr/>
        </p:nvSpPr>
        <p:spPr>
          <a:xfrm>
            <a:off x="6660232" y="3914759"/>
            <a:ext cx="1803550" cy="918612"/>
          </a:xfrm>
          <a:prstGeom prst="rect">
            <a:avLst/>
          </a:prstGeom>
          <a:blipFill>
            <a:blip r:embed="rId7" cstate="print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 109"/>
          <p:cNvSpPr/>
          <p:nvPr/>
        </p:nvSpPr>
        <p:spPr>
          <a:xfrm>
            <a:off x="7073581" y="290468"/>
            <a:ext cx="1530867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sz="3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lack"/>
              </a:rPr>
              <a:t>maker</a:t>
            </a:r>
          </a:p>
          <a:p>
            <a:pPr lvl="0">
              <a:defRPr sz="1800"/>
            </a:pPr>
            <a:r>
              <a:rPr sz="3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lack"/>
              </a:rPr>
              <a:t>spaces</a:t>
            </a:r>
          </a:p>
        </p:txBody>
      </p:sp>
      <p:sp>
        <p:nvSpPr>
          <p:cNvPr id="27" name="Shape 100"/>
          <p:cNvSpPr/>
          <p:nvPr/>
        </p:nvSpPr>
        <p:spPr>
          <a:xfrm>
            <a:off x="520852" y="267494"/>
            <a:ext cx="1872208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sz="3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lack"/>
              </a:rPr>
              <a:t>hacker</a:t>
            </a:r>
          </a:p>
          <a:p>
            <a:pPr lvl="0">
              <a:defRPr sz="1800"/>
            </a:pPr>
            <a:r>
              <a:rPr sz="3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lack"/>
              </a:rPr>
              <a:t>spaces</a:t>
            </a:r>
          </a:p>
        </p:txBody>
      </p:sp>
      <p:sp>
        <p:nvSpPr>
          <p:cNvPr id="28" name="Shape 121"/>
          <p:cNvSpPr/>
          <p:nvPr/>
        </p:nvSpPr>
        <p:spPr>
          <a:xfrm>
            <a:off x="6926613" y="3795886"/>
            <a:ext cx="1389803" cy="112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sz="3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lack"/>
              </a:rPr>
              <a:t>Tech</a:t>
            </a:r>
          </a:p>
          <a:p>
            <a:pPr lvl="0">
              <a:defRPr sz="1800"/>
            </a:pPr>
            <a:r>
              <a:rPr sz="3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 Black"/>
              </a:rPr>
              <a:t>Shops</a:t>
            </a:r>
          </a:p>
        </p:txBody>
      </p:sp>
    </p:spTree>
    <p:extLst>
      <p:ext uri="{BB962C8B-B14F-4D97-AF65-F5344CB8AC3E}">
        <p14:creationId xmlns:p14="http://schemas.microsoft.com/office/powerpoint/2010/main" val="1093239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5" name="Rectangle 69"/>
          <p:cNvSpPr>
            <a:spLocks noChangeArrowheads="1"/>
          </p:cNvSpPr>
          <p:nvPr/>
        </p:nvSpPr>
        <p:spPr bwMode="auto">
          <a:xfrm>
            <a:off x="685800" y="285750"/>
            <a:ext cx="807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4000" b="1" dirty="0">
                <a:latin typeface="+mj-lt"/>
                <a:ea typeface="+mj-ea"/>
                <a:cs typeface="+mj-cs"/>
              </a:rPr>
              <a:t>Exercício da Docência</a:t>
            </a:r>
          </a:p>
        </p:txBody>
      </p:sp>
      <p:pic>
        <p:nvPicPr>
          <p:cNvPr id="3074" name="Picture 2" descr="https://egosistema.files.wordpress.com/2014/07/escolh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131590"/>
            <a:ext cx="4762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2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7504"/>
            <a:ext cx="5467350" cy="406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461961"/>
            <a:ext cx="933450" cy="30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7956376" y="4371950"/>
            <a:ext cx="1008112" cy="50405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126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138927"/>
            <a:ext cx="9144000" cy="4763"/>
          </a:xfrm>
          <a:custGeom>
            <a:avLst/>
            <a:gdLst/>
            <a:ahLst/>
            <a:cxnLst/>
            <a:rect l="l" t="t" r="r" b="b"/>
            <a:pathLst>
              <a:path w="12192000" h="6350">
                <a:moveTo>
                  <a:pt x="0" y="6091"/>
                </a:moveTo>
                <a:lnTo>
                  <a:pt x="12192000" y="6091"/>
                </a:lnTo>
                <a:lnTo>
                  <a:pt x="12192000" y="0"/>
                </a:lnTo>
                <a:lnTo>
                  <a:pt x="0" y="0"/>
                </a:lnTo>
                <a:lnTo>
                  <a:pt x="0" y="6091"/>
                </a:lnTo>
                <a:close/>
              </a:path>
            </a:pathLst>
          </a:custGeom>
          <a:solidFill>
            <a:srgbClr val="404040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31640" y="339502"/>
            <a:ext cx="6264696" cy="4464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310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rofessor inovador">
            <a:extLst>
              <a:ext uri="{FF2B5EF4-FFF2-40B4-BE49-F238E27FC236}">
                <a16:creationId xmlns:a16="http://schemas.microsoft.com/office/drawing/2014/main" id="{4FCA55BC-647D-4726-9063-8520636A1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3" b="1065"/>
          <a:stretch/>
        </p:blipFill>
        <p:spPr bwMode="auto">
          <a:xfrm>
            <a:off x="20" y="10"/>
            <a:ext cx="91439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26E481-B945-4179-BD79-05E96E9B29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3948079"/>
            <a:ext cx="0" cy="6858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E9A3AF59-A479-4B74-A46C-A2320F5C2663}"/>
              </a:ext>
            </a:extLst>
          </p:cNvPr>
          <p:cNvSpPr txBox="1">
            <a:spLocks/>
          </p:cNvSpPr>
          <p:nvPr/>
        </p:nvSpPr>
        <p:spPr>
          <a:xfrm>
            <a:off x="324852" y="3723878"/>
            <a:ext cx="5875644" cy="1043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</a:rPr>
              <a:t>8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</a:rPr>
              <a:t>Competências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</a:rPr>
              <a:t>Essenciais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</a:rPr>
              <a:t> do Professor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</a:rPr>
              <a:t>Inovador</a:t>
            </a:r>
            <a:endParaRPr lang="en-US" sz="32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20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3BF47-2310-48E2-B244-1CB8AD0E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1. Adaptar exemplos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D74DAA-FCAC-4BD7-A3F5-2FE69C352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250704" cy="3394472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pesquisar, estudar exemplos de sucesso e adaptá-los na aplicação de atividades</a:t>
            </a:r>
          </a:p>
        </p:txBody>
      </p:sp>
      <p:pic>
        <p:nvPicPr>
          <p:cNvPr id="2050" name="Picture 2" descr="Resultado de imagem para adaptar exemplos">
            <a:extLst>
              <a:ext uri="{FF2B5EF4-FFF2-40B4-BE49-F238E27FC236}">
                <a16:creationId xmlns:a16="http://schemas.microsoft.com/office/drawing/2014/main" id="{66591329-7974-499B-8971-F63607345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44128"/>
            <a:ext cx="5124078" cy="383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33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B1876-63E0-4DA6-BD2E-CFA9FF9A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2. Compartilhar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0395B2-FADB-42B1-BE9B-7D70D0971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 prática de compartilhamento para consolidação das inovações</a:t>
            </a:r>
          </a:p>
        </p:txBody>
      </p:sp>
      <p:pic>
        <p:nvPicPr>
          <p:cNvPr id="3074" name="Picture 2" descr="Resultado de imagem para compartilhar">
            <a:extLst>
              <a:ext uri="{FF2B5EF4-FFF2-40B4-BE49-F238E27FC236}">
                <a16:creationId xmlns:a16="http://schemas.microsoft.com/office/drawing/2014/main" id="{2C9D3136-4B0B-47D8-8CDD-D216AE89C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83718"/>
            <a:ext cx="4939140" cy="26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4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971600" y="206375"/>
            <a:ext cx="7258000" cy="85725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O nativo digital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915566"/>
            <a:ext cx="66484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907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experimentar">
            <a:extLst>
              <a:ext uri="{FF2B5EF4-FFF2-40B4-BE49-F238E27FC236}">
                <a16:creationId xmlns:a16="http://schemas.microsoft.com/office/drawing/2014/main" id="{2DE51558-05D4-457B-AA91-932A24E2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55726"/>
            <a:ext cx="2564904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074BD53-AC7B-47D7-A6EB-89E1F2D2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3. Experimentar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1022C2-664E-4CDF-BBF2-CC17D8198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realizar tentativas, experimentação, correr alguns riscos calculados na realização de atividades de aprendizagem;</a:t>
            </a:r>
          </a:p>
          <a:p>
            <a:pPr marL="0" indent="0">
              <a:buNone/>
            </a:pPr>
            <a:r>
              <a:rPr lang="pt-BR" dirty="0"/>
              <a:t>ter autoconfiança na aplicação</a:t>
            </a:r>
            <a:br>
              <a:rPr lang="pt-BR" dirty="0"/>
            </a:br>
            <a:r>
              <a:rPr lang="pt-BR" dirty="0"/>
              <a:t>das inovações.</a:t>
            </a:r>
          </a:p>
        </p:txBody>
      </p:sp>
    </p:spTree>
    <p:extLst>
      <p:ext uri="{BB962C8B-B14F-4D97-AF65-F5344CB8AC3E}">
        <p14:creationId xmlns:p14="http://schemas.microsoft.com/office/powerpoint/2010/main" val="1363797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prioritário">
            <a:extLst>
              <a:ext uri="{FF2B5EF4-FFF2-40B4-BE49-F238E27FC236}">
                <a16:creationId xmlns:a16="http://schemas.microsoft.com/office/drawing/2014/main" id="{787620C0-3282-4E6D-9738-4015612D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3758"/>
            <a:ext cx="3384376" cy="23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A2DF3FB-E2B5-4AB9-8B83-B1BCC289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b="1" dirty="0"/>
              <a:t>4. Focar nas competências prioritárias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94AEED-9B19-4CC4-97C2-85DDA72ED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focar nos conhecimentos, habilidades e atitudes prioritárias;</a:t>
            </a:r>
          </a:p>
          <a:p>
            <a:pPr marL="0" indent="0">
              <a:buNone/>
            </a:pPr>
            <a:r>
              <a:rPr lang="pt-BR" dirty="0"/>
              <a:t>aquilo que é mais importante, essencial para o aluno aprender.</a:t>
            </a:r>
          </a:p>
        </p:txBody>
      </p:sp>
    </p:spTree>
    <p:extLst>
      <p:ext uri="{BB962C8B-B14F-4D97-AF65-F5344CB8AC3E}">
        <p14:creationId xmlns:p14="http://schemas.microsoft.com/office/powerpoint/2010/main" val="1981414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motivação">
            <a:extLst>
              <a:ext uri="{FF2B5EF4-FFF2-40B4-BE49-F238E27FC236}">
                <a16:creationId xmlns:a16="http://schemas.microsoft.com/office/drawing/2014/main" id="{4A32513E-9B07-49B7-8553-72D9E91A4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2"/>
            <a:ext cx="9144000" cy="5150852"/>
          </a:xfrm>
          <a:prstGeom prst="rect">
            <a:avLst/>
          </a:prstGeom>
          <a:noFill/>
          <a:effectLst>
            <a:glow rad="127000">
              <a:schemeClr val="accent1">
                <a:alpha val="2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0CCA531-2B78-4406-9DB0-7171BF4E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>
                    <a:lumMod val="10000"/>
                  </a:schemeClr>
                </a:solidFill>
              </a:rPr>
              <a:t>5. Desenvolver motivação própria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3A66F0-B358-46EA-ABCF-C50431052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o professor tem que querer, gostar e dedicar-se na tarefa</a:t>
            </a:r>
            <a:br>
              <a:rPr lang="pt-BR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de oferecer aprendizado</a:t>
            </a:r>
            <a:br>
              <a:rPr lang="pt-BR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aos alunos, mas isso</a:t>
            </a:r>
            <a:br>
              <a:rPr lang="pt-BR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exige muita vontade</a:t>
            </a:r>
            <a:br>
              <a:rPr lang="pt-BR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10000"/>
                  </a:schemeClr>
                </a:solidFill>
              </a:rPr>
              <a:t>e sorriso no rosto</a:t>
            </a:r>
          </a:p>
        </p:txBody>
      </p:sp>
    </p:spTree>
    <p:extLst>
      <p:ext uri="{BB962C8B-B14F-4D97-AF65-F5344CB8AC3E}">
        <p14:creationId xmlns:p14="http://schemas.microsoft.com/office/powerpoint/2010/main" val="2225358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querer bem">
            <a:extLst>
              <a:ext uri="{FF2B5EF4-FFF2-40B4-BE49-F238E27FC236}">
                <a16:creationId xmlns:a16="http://schemas.microsoft.com/office/drawing/2014/main" id="{E9535F1E-7127-44C4-8E4F-A54A08807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" b="-4"/>
          <a:stretch/>
        </p:blipFill>
        <p:spPr bwMode="auto">
          <a:xfrm>
            <a:off x="4567959" y="548612"/>
            <a:ext cx="4096293" cy="41833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439387-AFFF-4343-A00F-A0A988BA6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471949"/>
            <a:ext cx="3845274" cy="12574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b="1" dirty="0"/>
              <a:t>6. Querer o bem do aluno</a:t>
            </a:r>
            <a:endParaRPr lang="pt-BR" b="1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6E7E0D-B64D-4418-9B99-203E026EF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1828800"/>
            <a:ext cx="3845272" cy="2839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fazer o máximo para auxiliar o aluno a aprender</a:t>
            </a:r>
          </a:p>
        </p:txBody>
      </p:sp>
    </p:spTree>
    <p:extLst>
      <p:ext uri="{BB962C8B-B14F-4D97-AF65-F5344CB8AC3E}">
        <p14:creationId xmlns:p14="http://schemas.microsoft.com/office/powerpoint/2010/main" val="1363094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aprender eternamente">
            <a:extLst>
              <a:ext uri="{FF2B5EF4-FFF2-40B4-BE49-F238E27FC236}">
                <a16:creationId xmlns:a16="http://schemas.microsoft.com/office/drawing/2014/main" id="{A2F0E130-B795-455F-873D-4CBFBC5B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55" y="1131590"/>
            <a:ext cx="4957170" cy="37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5F0CD0-8DD4-4CC8-AFAE-2E06663A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pt-BR" b="1"/>
              <a:t>7. Ser aprendiz sempre</a:t>
            </a: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6BE185-2A14-4C32-837D-D54E02BB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manter-se sempre</a:t>
            </a:r>
            <a:br>
              <a:rPr lang="pt-BR" dirty="0"/>
            </a:br>
            <a:r>
              <a:rPr lang="pt-BR" dirty="0"/>
              <a:t>numa condição de</a:t>
            </a:r>
            <a:br>
              <a:rPr lang="pt-BR" dirty="0"/>
            </a:br>
            <a:r>
              <a:rPr lang="pt-BR" dirty="0"/>
              <a:t>aprendizagem,</a:t>
            </a:r>
            <a:br>
              <a:rPr lang="pt-BR" dirty="0"/>
            </a:br>
            <a:r>
              <a:rPr lang="pt-BR" dirty="0"/>
              <a:t>extrair lições das</a:t>
            </a:r>
            <a:br>
              <a:rPr lang="pt-BR" dirty="0"/>
            </a:br>
            <a:r>
              <a:rPr lang="pt-BR" dirty="0"/>
              <a:t>experiências;</a:t>
            </a:r>
          </a:p>
          <a:p>
            <a:pPr marL="0" indent="0">
              <a:buNone/>
            </a:pPr>
            <a:r>
              <a:rPr lang="pt-BR" dirty="0"/>
              <a:t>aprender com os</a:t>
            </a:r>
            <a:br>
              <a:rPr lang="pt-BR" dirty="0"/>
            </a:br>
            <a:r>
              <a:rPr lang="pt-BR" dirty="0"/>
              <a:t>alunos.</a:t>
            </a:r>
          </a:p>
        </p:txBody>
      </p:sp>
    </p:spTree>
    <p:extLst>
      <p:ext uri="{BB962C8B-B14F-4D97-AF65-F5344CB8AC3E}">
        <p14:creationId xmlns:p14="http://schemas.microsoft.com/office/powerpoint/2010/main" val="1445019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CA8FB-E09F-458D-9AF0-ED1DB4D4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356"/>
            <a:ext cx="8229600" cy="857250"/>
          </a:xfrm>
        </p:spPr>
        <p:txBody>
          <a:bodyPr/>
          <a:lstStyle/>
          <a:p>
            <a:r>
              <a:rPr lang="pt-BR" sz="3300" b="1" dirty="0"/>
              <a:t>8. Ambientar soluções a problemas reais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6A0CC2-72DD-4F69-BADA-1DCEED891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337518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uso de metodologias ativas,</a:t>
            </a:r>
            <a:br>
              <a:rPr lang="pt-BR" dirty="0"/>
            </a:br>
            <a:r>
              <a:rPr lang="pt-BR" dirty="0"/>
              <a:t>adoção de projetos</a:t>
            </a:r>
            <a:br>
              <a:rPr lang="pt-BR" dirty="0"/>
            </a:br>
            <a:r>
              <a:rPr lang="pt-BR" dirty="0"/>
              <a:t>integradores,</a:t>
            </a:r>
            <a:br>
              <a:rPr lang="pt-BR" dirty="0"/>
            </a:br>
            <a:r>
              <a:rPr lang="pt-BR" dirty="0"/>
              <a:t>aprendizagem significativa</a:t>
            </a:r>
          </a:p>
        </p:txBody>
      </p:sp>
      <p:pic>
        <p:nvPicPr>
          <p:cNvPr id="9218" name="Picture 2" descr="Resultado de imagem para problemas pessoas altas">
            <a:extLst>
              <a:ext uri="{FF2B5EF4-FFF2-40B4-BE49-F238E27FC236}">
                <a16:creationId xmlns:a16="http://schemas.microsoft.com/office/drawing/2014/main" id="{BFDD2D5C-F7B8-4692-A20D-6480F43CA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9" t="-927" b="927"/>
          <a:stretch/>
        </p:blipFill>
        <p:spPr bwMode="auto">
          <a:xfrm>
            <a:off x="6588224" y="1275606"/>
            <a:ext cx="1943497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95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1E61D8D-78A4-448E-8AFC-5D88FD610F2C}"/>
              </a:ext>
            </a:extLst>
          </p:cNvPr>
          <p:cNvSpPr txBox="1">
            <a:spLocks/>
          </p:cNvSpPr>
          <p:nvPr/>
        </p:nvSpPr>
        <p:spPr>
          <a:xfrm>
            <a:off x="457200" y="195486"/>
            <a:ext cx="8229600" cy="1296144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rgbClr val="000000"/>
                </a:solidFill>
              </a:rPr>
              <a:t>Muito Grato!</a:t>
            </a:r>
          </a:p>
          <a:p>
            <a:endParaRPr lang="pt-BR" sz="2800" dirty="0">
              <a:solidFill>
                <a:srgbClr val="000000"/>
              </a:solidFill>
            </a:endParaRPr>
          </a:p>
          <a:p>
            <a:r>
              <a:rPr lang="pt-BR" sz="2800" dirty="0">
                <a:solidFill>
                  <a:srgbClr val="000000"/>
                </a:solidFill>
                <a:hlinkClick r:id="rId4"/>
              </a:rPr>
              <a:t>marcello@hoper.com.br</a:t>
            </a:r>
            <a:endParaRPr lang="pt-BR" sz="2800" dirty="0">
              <a:solidFill>
                <a:srgbClr val="000000"/>
              </a:solidFill>
            </a:endParaRPr>
          </a:p>
          <a:p>
            <a:r>
              <a:rPr lang="pt-BR" sz="2800" dirty="0">
                <a:solidFill>
                  <a:srgbClr val="000000"/>
                </a:solidFill>
              </a:rPr>
              <a:t>(45) 99912 2901</a:t>
            </a:r>
          </a:p>
        </p:txBody>
      </p:sp>
    </p:spTree>
    <p:extLst>
      <p:ext uri="{BB962C8B-B14F-4D97-AF65-F5344CB8AC3E}">
        <p14:creationId xmlns:p14="http://schemas.microsoft.com/office/powerpoint/2010/main" val="399395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05172" y="185787"/>
            <a:ext cx="8229600" cy="3394075"/>
          </a:xfrm>
          <a:prstGeom prst="rect">
            <a:avLst/>
          </a:prstGeom>
        </p:spPr>
        <p:txBody>
          <a:bodyPr/>
          <a:lstStyle/>
          <a:p>
            <a:pPr marL="457200" lvl="1" indent="0" algn="ctr">
              <a:buNone/>
            </a:pPr>
            <a:r>
              <a:rPr lang="pt-BR" dirty="0"/>
              <a:t>Aprende fazendo (“</a:t>
            </a:r>
            <a:r>
              <a:rPr lang="pt-BR" dirty="0" err="1"/>
              <a:t>Hands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”)</a:t>
            </a:r>
          </a:p>
          <a:p>
            <a:endParaRPr lang="pt-BR" dirty="0"/>
          </a:p>
        </p:txBody>
      </p:sp>
      <p:pic>
        <p:nvPicPr>
          <p:cNvPr id="6146" name="Picture 2" descr="Resultado de imagem para aprendizagem 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9582"/>
            <a:ext cx="3816424" cy="374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4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1497" y="195486"/>
            <a:ext cx="8229600" cy="3394075"/>
          </a:xfrm>
          <a:prstGeom prst="rect">
            <a:avLst/>
          </a:prstGeom>
        </p:spPr>
        <p:txBody>
          <a:bodyPr/>
          <a:lstStyle/>
          <a:p>
            <a:pPr marL="457200" lvl="1" indent="0" algn="ctr">
              <a:buNone/>
            </a:pPr>
            <a:r>
              <a:rPr lang="pt-BR" dirty="0"/>
              <a:t>Aprende “Just in Time”</a:t>
            </a:r>
          </a:p>
          <a:p>
            <a:endParaRPr lang="pt-BR" dirty="0"/>
          </a:p>
        </p:txBody>
      </p:sp>
      <p:pic>
        <p:nvPicPr>
          <p:cNvPr id="7170" name="Picture 2" descr="Resultado de imagem para just in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31590"/>
            <a:ext cx="603726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12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14400" y="339725"/>
            <a:ext cx="6969968" cy="3394075"/>
          </a:xfrm>
          <a:prstGeom prst="rect">
            <a:avLst/>
          </a:prstGeom>
        </p:spPr>
        <p:txBody>
          <a:bodyPr/>
          <a:lstStyle/>
          <a:p>
            <a:pPr marL="457200" lvl="1" indent="0" algn="ctr">
              <a:buNone/>
            </a:pPr>
            <a:r>
              <a:rPr lang="pt-BR" dirty="0"/>
              <a:t>Aprende de maneira não linear</a:t>
            </a:r>
          </a:p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57" y="1203598"/>
            <a:ext cx="41052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00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10"/>
            <a:ext cx="5549117" cy="372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286116" y="4357700"/>
            <a:ext cx="2349261" cy="328936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algn="ctr"/>
            <a:r>
              <a:rPr lang="pt-BR" dirty="0"/>
              <a:t>Geração Y</a:t>
            </a:r>
          </a:p>
        </p:txBody>
      </p:sp>
    </p:spTree>
    <p:extLst>
      <p:ext uri="{BB962C8B-B14F-4D97-AF65-F5344CB8AC3E}">
        <p14:creationId xmlns:p14="http://schemas.microsoft.com/office/powerpoint/2010/main" val="133190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577850"/>
            <a:ext cx="587692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22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31859B"/>
      </a:dk1>
      <a:lt1>
        <a:srgbClr val="EAEAEA"/>
      </a:lt1>
      <a:dk2>
        <a:srgbClr val="194969"/>
      </a:dk2>
      <a:lt2>
        <a:srgbClr val="E3EBED"/>
      </a:lt2>
      <a:accent1>
        <a:srgbClr val="08446B"/>
      </a:accent1>
      <a:accent2>
        <a:srgbClr val="256B89"/>
      </a:accent2>
      <a:accent3>
        <a:srgbClr val="3F8DA4"/>
      </a:accent3>
      <a:accent4>
        <a:srgbClr val="56ACBC"/>
      </a:accent4>
      <a:accent5>
        <a:srgbClr val="6BC8D2"/>
      </a:accent5>
      <a:accent6>
        <a:srgbClr val="7EFFE6"/>
      </a:accent6>
      <a:hlink>
        <a:srgbClr val="194969"/>
      </a:hlink>
      <a:folHlink>
        <a:srgbClr val="BA1A26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</TotalTime>
  <Words>470</Words>
  <Application>Microsoft Office PowerPoint</Application>
  <PresentationFormat>Apresentação na tela (16:9)</PresentationFormat>
  <Paragraphs>90</Paragraphs>
  <Slides>46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7" baseType="lpstr">
      <vt:lpstr>Arial</vt:lpstr>
      <vt:lpstr>Arial Black</vt:lpstr>
      <vt:lpstr>Calibri</vt:lpstr>
      <vt:lpstr>ColaborateLight</vt:lpstr>
      <vt:lpstr>GothamBook</vt:lpstr>
      <vt:lpstr>Helvetica</vt:lpstr>
      <vt:lpstr>Jester</vt:lpstr>
      <vt:lpstr>Tahoma</vt:lpstr>
      <vt:lpstr>Trebuchet MS</vt:lpstr>
      <vt:lpstr>Verdana</vt:lpstr>
      <vt:lpstr>Tema do Office</vt:lpstr>
      <vt:lpstr>Apresentação do PowerPoint</vt:lpstr>
      <vt:lpstr>8 Competências Essenciais do Professor Inovador</vt:lpstr>
      <vt:lpstr>Apresentação do PowerPoint</vt:lpstr>
      <vt:lpstr>O nativo digital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É este, o aluno que não aprende?</vt:lpstr>
      <vt:lpstr>Ou é a escola/faculdade que  não ensina?</vt:lpstr>
      <vt:lpstr>Ou ainda, é o aluno e a escola/faculdade que não combinam (mais)?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1997</vt:lpstr>
      <vt:lpstr>Escolas - Séc. XIX Professores – Séc. XX  Alunos – Séc. XXI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Inovação educativa</vt:lpstr>
      <vt:lpstr>Apresentação do PowerPoint</vt:lpstr>
      <vt:lpstr>Recursos dos mais variados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1. Adaptar exemplos</vt:lpstr>
      <vt:lpstr>2. Compartilhar</vt:lpstr>
      <vt:lpstr>3. Experimentar</vt:lpstr>
      <vt:lpstr>4. Focar nas competências prioritárias</vt:lpstr>
      <vt:lpstr>5. Desenvolver motivação própria</vt:lpstr>
      <vt:lpstr>6. Querer o bem do aluno</vt:lpstr>
      <vt:lpstr>7. Ser aprendiz sempre</vt:lpstr>
      <vt:lpstr>8. Ambientar soluções a problemas reais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Luana</dc:creator>
  <cp:lastModifiedBy>Marcello Paskulin</cp:lastModifiedBy>
  <cp:revision>119</cp:revision>
  <dcterms:created xsi:type="dcterms:W3CDTF">2014-12-12T19:00:02Z</dcterms:created>
  <dcterms:modified xsi:type="dcterms:W3CDTF">2017-09-18T17:44:11Z</dcterms:modified>
</cp:coreProperties>
</file>