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56" r:id="rId8"/>
    <p:sldId id="267" r:id="rId9"/>
    <p:sldId id="269" r:id="rId10"/>
    <p:sldId id="259" r:id="rId11"/>
    <p:sldId id="271" r:id="rId12"/>
    <p:sldId id="260" r:id="rId13"/>
    <p:sldId id="268" r:id="rId14"/>
    <p:sldId id="261" r:id="rId15"/>
    <p:sldId id="270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75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41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62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75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92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82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7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01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8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21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1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9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F97A-8B51-49A5-A142-A5C65997FD0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524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00" y="2438400"/>
            <a:ext cx="11201082" cy="28019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</a:rPr>
              <a:t>Aplicação DO CONCEITO </a:t>
            </a:r>
            <a:r>
              <a:rPr lang="pt-BR" b="1">
                <a:solidFill>
                  <a:srgbClr val="FE801A"/>
                </a:solidFill>
              </a:rPr>
              <a:t>ACARDE </a:t>
            </a:r>
            <a:r>
              <a:rPr lang="pt-BR">
                <a:solidFill>
                  <a:srgbClr val="FFFFFF"/>
                </a:solidFill>
              </a:rPr>
              <a:t>NO REAPROVEITAMENTO DE OBJETOS DE APRENDIZAGEM EM LINHA DE PRODUÇÃO PARA EAD</a:t>
            </a:r>
          </a:p>
        </p:txBody>
      </p:sp>
      <p:pic>
        <p:nvPicPr>
          <p:cNvPr id="11" name="Imagem 6" descr="logo-acarde_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19" y="552450"/>
            <a:ext cx="3352800" cy="23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9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3740" y="1363204"/>
            <a:ext cx="9448800" cy="1825096"/>
          </a:xfrm>
        </p:spPr>
        <p:txBody>
          <a:bodyPr/>
          <a:lstStyle/>
          <a:p>
            <a:r>
              <a:rPr lang="pt-BR" b="1"/>
              <a:t>oA++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688" y="2695287"/>
            <a:ext cx="9448800" cy="12063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/>
              <a:t>Objetos de Aprendizagem E + D</a:t>
            </a:r>
          </a:p>
        </p:txBody>
      </p:sp>
      <p:pic>
        <p:nvPicPr>
          <p:cNvPr id="6" name="Imagem 6" descr="logo-acarde_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6" y="2069851"/>
            <a:ext cx="2743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6677026" y="818256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96024" y="140880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1975" y="3275706"/>
            <a:ext cx="4414539" cy="266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1" y="2466081"/>
            <a:ext cx="2606804" cy="93394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4943475" y="2497976"/>
            <a:ext cx="2029961" cy="340681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638924" y="2304156"/>
            <a:ext cx="858063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OA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3900" y="3262343"/>
            <a:ext cx="4786108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Gamificação</a:t>
            </a:r>
            <a:endParaRPr lang="pt-BR" sz="2400"/>
          </a:p>
          <a:p>
            <a:pPr marL="285750" indent="-285750">
              <a:buFont typeface="Arial"/>
              <a:buChar char="•"/>
            </a:pPr>
            <a:r>
              <a:rPr lang="pt-BR" sz="2400" err="1">
                <a:solidFill>
                  <a:srgbClr val="000000"/>
                </a:solidFill>
              </a:rPr>
              <a:t>Microlearning</a:t>
            </a:r>
            <a:endParaRPr sz="2400" err="1"/>
          </a:p>
          <a:p>
            <a:pPr marL="285750" indent="-285750"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Realidade Aumentada</a:t>
            </a:r>
            <a:endParaRPr sz="2400"/>
          </a:p>
          <a:p>
            <a:pPr marL="285750" indent="-285750"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Aplicativos Híbridos</a:t>
            </a:r>
            <a:endParaRPr sz="2400"/>
          </a:p>
          <a:p>
            <a:pPr marL="285750" indent="-285750">
              <a:buFont typeface="Arial"/>
              <a:buChar char="•"/>
            </a:pPr>
            <a:r>
              <a:rPr lang="pt-BR" sz="2400" err="1">
                <a:solidFill>
                  <a:srgbClr val="000000"/>
                </a:solidFill>
              </a:rPr>
              <a:t>Custom</a:t>
            </a:r>
            <a:r>
              <a:rPr lang="pt-BR" sz="2400">
                <a:solidFill>
                  <a:srgbClr val="000000"/>
                </a:solidFill>
              </a:rPr>
              <a:t> Widget Dashboard</a:t>
            </a:r>
            <a:endParaRPr sz="2400"/>
          </a:p>
          <a:p>
            <a:pPr marL="285750" indent="-285750"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Inteligência Artificial</a:t>
            </a:r>
            <a:endParaRPr sz="2400"/>
          </a:p>
          <a:p>
            <a:pPr marL="285750" indent="-285750">
              <a:buFont typeface="Arial"/>
              <a:buChar char="•"/>
            </a:pPr>
            <a:r>
              <a:rPr lang="pt-BR" sz="2400" err="1">
                <a:solidFill>
                  <a:srgbClr val="000000"/>
                </a:solidFill>
              </a:rPr>
              <a:t>Whiteboard</a:t>
            </a:r>
            <a:r>
              <a:rPr lang="pt-BR" sz="2400">
                <a:solidFill>
                  <a:srgbClr val="000000"/>
                </a:solidFill>
              </a:rPr>
              <a:t> </a:t>
            </a:r>
            <a:r>
              <a:rPr lang="pt-BR" sz="2400" err="1">
                <a:solidFill>
                  <a:srgbClr val="000000"/>
                </a:solidFill>
              </a:rPr>
              <a:t>Animation</a:t>
            </a:r>
            <a:endParaRPr sz="2400" err="1"/>
          </a:p>
        </p:txBody>
      </p:sp>
      <p:pic>
        <p:nvPicPr>
          <p:cNvPr id="11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853564"/>
            <a:ext cx="1571386" cy="1078774"/>
          </a:xfrm>
          <a:prstGeom prst="rect">
            <a:avLst/>
          </a:prstGeom>
        </p:spPr>
      </p:pic>
      <p:pic>
        <p:nvPicPr>
          <p:cNvPr id="14" name="Imagem 14" descr="gestao-de-process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6" y="4366636"/>
            <a:ext cx="1591077" cy="1588699"/>
          </a:xfrm>
          <a:prstGeom prst="rect">
            <a:avLst/>
          </a:prstGeom>
        </p:spPr>
      </p:pic>
      <p:pic>
        <p:nvPicPr>
          <p:cNvPr id="16" name="Imagem 16" descr="t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09" y="1610628"/>
            <a:ext cx="1259210" cy="1309598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 flipV="1">
            <a:off x="592532" y="2568932"/>
            <a:ext cx="6310880" cy="70553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344054" y="3204238"/>
            <a:ext cx="23290" cy="1447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9056949" y="2377196"/>
            <a:ext cx="1355666" cy="232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cxnSpLocks/>
          </p:cNvCxnSpPr>
          <p:nvPr/>
        </p:nvCxnSpPr>
        <p:spPr>
          <a:xfrm>
            <a:off x="8669514" y="3202596"/>
            <a:ext cx="1328699" cy="1328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33400" y="2160382"/>
            <a:ext cx="425106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OA++</a:t>
            </a:r>
          </a:p>
        </p:txBody>
      </p:sp>
    </p:spTree>
    <p:extLst>
      <p:ext uri="{BB962C8B-B14F-4D97-AF65-F5344CB8AC3E}">
        <p14:creationId xmlns:p14="http://schemas.microsoft.com/office/powerpoint/2010/main" val="300588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3740" y="1363204"/>
            <a:ext cx="9448800" cy="1825096"/>
          </a:xfrm>
        </p:spPr>
        <p:txBody>
          <a:bodyPr/>
          <a:lstStyle/>
          <a:p>
            <a:r>
              <a:rPr lang="pt-BR" b="1">
                <a:latin typeface="Century Gothic"/>
                <a:ea typeface="Verdana"/>
                <a:cs typeface="Verdana"/>
              </a:rPr>
              <a:t>M+AI</a:t>
            </a:r>
            <a:endParaRPr lang="pt-BR" b="1" err="1">
              <a:latin typeface="Century Gothic"/>
              <a:ea typeface="Verdana"/>
              <a:cs typeface="Verdan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688" y="2695287"/>
            <a:ext cx="9448800" cy="12063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/>
              <a:t>Modelo de Acoplamento Intercambiável</a:t>
            </a:r>
            <a:endParaRPr lang="pt-BR"/>
          </a:p>
        </p:txBody>
      </p:sp>
      <p:pic>
        <p:nvPicPr>
          <p:cNvPr id="6" name="Imagem 6" descr="logo-acarde_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6" y="2069851"/>
            <a:ext cx="2743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9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6677026" y="818256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96024" y="140880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38924" y="2304156"/>
            <a:ext cx="858063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OA</a:t>
            </a:r>
          </a:p>
        </p:txBody>
      </p:sp>
      <p:pic>
        <p:nvPicPr>
          <p:cNvPr id="11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853564"/>
            <a:ext cx="1571386" cy="1078774"/>
          </a:xfrm>
          <a:prstGeom prst="rect">
            <a:avLst/>
          </a:prstGeom>
        </p:spPr>
      </p:pic>
      <p:pic>
        <p:nvPicPr>
          <p:cNvPr id="14" name="Imagem 14" descr="gestao-de-process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6" y="4366636"/>
            <a:ext cx="1591077" cy="1588699"/>
          </a:xfrm>
          <a:prstGeom prst="rect">
            <a:avLst/>
          </a:prstGeom>
        </p:spPr>
      </p:pic>
      <p:pic>
        <p:nvPicPr>
          <p:cNvPr id="16" name="Imagem 16" descr="t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09" y="1610628"/>
            <a:ext cx="1259210" cy="1309598"/>
          </a:xfrm>
          <a:prstGeom prst="rect">
            <a:avLst/>
          </a:prstGeom>
        </p:spPr>
      </p:pic>
      <p:cxnSp>
        <p:nvCxnSpPr>
          <p:cNvPr id="20" name="Conector de Seta Reta 19"/>
          <p:cNvCxnSpPr/>
          <p:nvPr/>
        </p:nvCxnSpPr>
        <p:spPr>
          <a:xfrm flipH="1">
            <a:off x="7344054" y="3204238"/>
            <a:ext cx="23290" cy="1447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9056949" y="2377196"/>
            <a:ext cx="1355666" cy="232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cxnSpLocks/>
          </p:cNvCxnSpPr>
          <p:nvPr/>
        </p:nvCxnSpPr>
        <p:spPr>
          <a:xfrm>
            <a:off x="8669514" y="3202596"/>
            <a:ext cx="1328699" cy="1328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537198" y="1041672"/>
            <a:ext cx="78447" cy="466515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6" descr="logo-acarde_bla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2" y="3451770"/>
            <a:ext cx="2743200" cy="1933575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>
            <a:off x="3857625" y="4328793"/>
            <a:ext cx="1355665" cy="13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31962" y="2156603"/>
            <a:ext cx="425106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M+AI</a:t>
            </a:r>
          </a:p>
        </p:txBody>
      </p:sp>
    </p:spTree>
    <p:extLst>
      <p:ext uri="{BB962C8B-B14F-4D97-AF65-F5344CB8AC3E}">
        <p14:creationId xmlns:p14="http://schemas.microsoft.com/office/powerpoint/2010/main" val="158660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3740" y="1363204"/>
            <a:ext cx="9448800" cy="1825096"/>
          </a:xfrm>
        </p:spPr>
        <p:txBody>
          <a:bodyPr/>
          <a:lstStyle/>
          <a:p>
            <a:r>
              <a:rPr lang="pt-BR" b="1">
                <a:latin typeface="Century Gothic"/>
                <a:ea typeface="Verdana"/>
                <a:cs typeface="Verdana"/>
              </a:rPr>
              <a:t>EQ*</a:t>
            </a:r>
            <a:endParaRPr lang="pt-BR" sz="3600" b="1" err="1">
              <a:latin typeface="Century Gothic"/>
              <a:ea typeface="Verdana"/>
              <a:cs typeface="Verdan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688" y="2695287"/>
            <a:ext cx="9448800" cy="12063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/>
              <a:t>Equipes Multidisciplinares</a:t>
            </a:r>
            <a:endParaRPr lang="pt-BR"/>
          </a:p>
        </p:txBody>
      </p:sp>
      <p:pic>
        <p:nvPicPr>
          <p:cNvPr id="6" name="Imagem 6" descr="logo-acarde_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6" y="2069851"/>
            <a:ext cx="2743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conference-5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32" y="4179049"/>
            <a:ext cx="2366943" cy="2078876"/>
          </a:xfrm>
          <a:prstGeom prst="rect">
            <a:avLst/>
          </a:prstGeom>
        </p:spPr>
      </p:pic>
      <p:pic>
        <p:nvPicPr>
          <p:cNvPr id="14" name="Imagem 6" descr="logo-acarde_bl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4210050"/>
            <a:ext cx="2743200" cy="1933575"/>
          </a:xfrm>
          <a:prstGeom prst="rect">
            <a:avLst/>
          </a:prstGeom>
        </p:spPr>
      </p:pic>
      <p:sp>
        <p:nvSpPr>
          <p:cNvPr id="22" name="Cubo 21"/>
          <p:cNvSpPr/>
          <p:nvPr/>
        </p:nvSpPr>
        <p:spPr>
          <a:xfrm>
            <a:off x="5743575" y="800100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72100" y="1390650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7073606" y="3384174"/>
            <a:ext cx="730539" cy="181531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cxnSpLocks/>
          </p:cNvCxnSpPr>
          <p:nvPr/>
        </p:nvCxnSpPr>
        <p:spPr>
          <a:xfrm flipH="1">
            <a:off x="4277337" y="3337299"/>
            <a:ext cx="1769965" cy="146598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5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872" y="1009684"/>
            <a:ext cx="10146186" cy="2511835"/>
          </a:xfrm>
        </p:spPr>
        <p:txBody>
          <a:bodyPr/>
          <a:lstStyle/>
          <a:p>
            <a:pPr algn="r"/>
            <a:r>
              <a:rPr lang="pt-BR">
                <a:solidFill>
                  <a:srgbClr val="FFFFFF"/>
                </a:solidFill>
              </a:rPr>
              <a:t>Daniel Cesar de Souza</a:t>
            </a:r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143000" y="2766921"/>
            <a:ext cx="10015267" cy="2300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6" descr="logo_senac_branco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94" y="1491472"/>
            <a:ext cx="1743075" cy="10191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48500" y="365760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02630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872" y="1009684"/>
            <a:ext cx="10146186" cy="2511835"/>
          </a:xfrm>
        </p:spPr>
        <p:txBody>
          <a:bodyPr/>
          <a:lstStyle/>
          <a:p>
            <a:pPr algn="r"/>
            <a:r>
              <a:rPr lang="pt-BR">
                <a:solidFill>
                  <a:srgbClr val="FFFFFF"/>
                </a:solidFill>
              </a:rPr>
              <a:t>Daniel Cesar de Souza</a:t>
            </a:r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143000" y="2766921"/>
            <a:ext cx="10015267" cy="23004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6" descr="logo_senac_branco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94" y="1491472"/>
            <a:ext cx="17430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ta: Pentágono 28"/>
          <p:cNvSpPr/>
          <p:nvPr/>
        </p:nvSpPr>
        <p:spPr>
          <a:xfrm>
            <a:off x="809984" y="2257425"/>
            <a:ext cx="10653354" cy="8445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entágono 27"/>
          <p:cNvSpPr/>
          <p:nvPr/>
        </p:nvSpPr>
        <p:spPr>
          <a:xfrm>
            <a:off x="792163" y="3429000"/>
            <a:ext cx="10653323" cy="844550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Seta: Pentágono 3"/>
          <p:cNvSpPr/>
          <p:nvPr/>
        </p:nvSpPr>
        <p:spPr>
          <a:xfrm>
            <a:off x="800100" y="4610819"/>
            <a:ext cx="10639425" cy="84520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876300" y="4848045"/>
            <a:ext cx="9985914" cy="369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FFFFFF"/>
                </a:solidFill>
              </a:rPr>
              <a:t>GRADUAÇÃO </a:t>
            </a:r>
            <a:r>
              <a:rPr lang="pt-BR" b="1">
                <a:solidFill>
                  <a:srgbClr val="FFFFFF"/>
                </a:solidFill>
              </a:rPr>
              <a:t>&gt;&gt;</a:t>
            </a:r>
            <a:r>
              <a:rPr lang="pt-BR">
                <a:solidFill>
                  <a:srgbClr val="FFFFFF"/>
                </a:solidFill>
              </a:rPr>
              <a:t> TECNOLOGIA EM PROCESSAMENTO DE DADOS – UNIFIL | 2003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15119" y="3666226"/>
            <a:ext cx="7930011" cy="369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FFFFFF"/>
                </a:solidFill>
              </a:rPr>
              <a:t>PÓS-GRADUAÇÃO</a:t>
            </a:r>
            <a:r>
              <a:rPr lang="pt-BR" b="1">
                <a:solidFill>
                  <a:srgbClr val="FFFFFF"/>
                </a:solidFill>
              </a:rPr>
              <a:t> &gt;&gt;</a:t>
            </a:r>
            <a:r>
              <a:rPr lang="pt-BR">
                <a:solidFill>
                  <a:srgbClr val="FFFFFF"/>
                </a:solidFill>
              </a:rPr>
              <a:t> ENGENHARIA DE SOFTWARE – UNIFIL | 2005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14400" y="2493963"/>
            <a:ext cx="10217480" cy="369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FFFFFF"/>
                </a:solidFill>
              </a:rPr>
              <a:t>PÓS-GRADUAÇÃO </a:t>
            </a:r>
            <a:r>
              <a:rPr lang="pt-BR" b="1">
                <a:solidFill>
                  <a:srgbClr val="FFFFFF"/>
                </a:solidFill>
              </a:rPr>
              <a:t>&gt;&gt; </a:t>
            </a:r>
            <a:r>
              <a:rPr lang="pt-BR">
                <a:solidFill>
                  <a:srgbClr val="FFFFFF"/>
                </a:solidFill>
              </a:rPr>
              <a:t>METODOLOGIA PARA O ENSINO SUPERIOR E EAD – FAEL | 2017</a:t>
            </a:r>
          </a:p>
        </p:txBody>
      </p:sp>
      <p:pic>
        <p:nvPicPr>
          <p:cNvPr id="13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213" y="571500"/>
            <a:ext cx="1571386" cy="10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tmp8322667988155105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29186"/>
            <a:ext cx="10751460" cy="4997688"/>
          </a:xfrm>
          <a:prstGeom prst="rect">
            <a:avLst/>
          </a:prstGeom>
        </p:spPr>
      </p:pic>
      <p:pic>
        <p:nvPicPr>
          <p:cNvPr id="2" name="Imagem 2" descr="cplp_bl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50" y="323850"/>
            <a:ext cx="2743200" cy="923925"/>
          </a:xfrm>
          <a:prstGeom prst="rect">
            <a:avLst/>
          </a:prstGeom>
        </p:spPr>
      </p:pic>
      <p:pic>
        <p:nvPicPr>
          <p:cNvPr id="3" name="Imagem 3" descr="200px-Flag_of_Brazi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208" y="4643527"/>
            <a:ext cx="391364" cy="244206"/>
          </a:xfrm>
          <a:prstGeom prst="rect">
            <a:avLst/>
          </a:prstGeom>
        </p:spPr>
      </p:pic>
      <p:pic>
        <p:nvPicPr>
          <p:cNvPr id="5" name="Imagem 6" descr="200px-Flag_of_Cape_Verde_(2-3_ratio)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970" y="3504883"/>
            <a:ext cx="377555" cy="244792"/>
          </a:xfrm>
          <a:prstGeom prst="rect">
            <a:avLst/>
          </a:prstGeom>
        </p:spPr>
      </p:pic>
      <p:pic>
        <p:nvPicPr>
          <p:cNvPr id="10" name="Imagem 10" descr="200px-Flag_of_Portugal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238" y="2543175"/>
            <a:ext cx="390704" cy="257103"/>
          </a:xfrm>
          <a:prstGeom prst="rect">
            <a:avLst/>
          </a:prstGeom>
        </p:spPr>
      </p:pic>
      <p:pic>
        <p:nvPicPr>
          <p:cNvPr id="14" name="Imagem 14" descr="320px-Flag_of_Guinea-Bissa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3638550"/>
            <a:ext cx="498355" cy="238215"/>
          </a:xfrm>
          <a:prstGeom prst="rect">
            <a:avLst/>
          </a:prstGeom>
        </p:spPr>
      </p:pic>
      <p:pic>
        <p:nvPicPr>
          <p:cNvPr id="12" name="Imagem 12" descr="200px-Flag_of_Sao_Tome_and_Principe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4950" y="4210230"/>
            <a:ext cx="426187" cy="209280"/>
          </a:xfrm>
          <a:prstGeom prst="rect">
            <a:avLst/>
          </a:prstGeom>
        </p:spPr>
      </p:pic>
      <p:pic>
        <p:nvPicPr>
          <p:cNvPr id="24" name="Imagem 24" descr="200px-Flag_of_Angola.sv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7876" y="4629150"/>
            <a:ext cx="395557" cy="261530"/>
          </a:xfrm>
          <a:prstGeom prst="rect">
            <a:avLst/>
          </a:prstGeom>
        </p:spPr>
      </p:pic>
      <p:pic>
        <p:nvPicPr>
          <p:cNvPr id="18" name="Imagem 19" descr="Flag_of_Mozambique.sv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659" y="5038725"/>
            <a:ext cx="364946" cy="241030"/>
          </a:xfrm>
          <a:prstGeom prst="rect">
            <a:avLst/>
          </a:prstGeom>
        </p:spPr>
      </p:pic>
      <p:pic>
        <p:nvPicPr>
          <p:cNvPr id="8" name="Imagem 8" descr="200px-Flag_of_East_Timor.sv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875" y="4440267"/>
            <a:ext cx="407718" cy="248202"/>
          </a:xfrm>
          <a:prstGeom prst="rect">
            <a:avLst/>
          </a:prstGeom>
        </p:spPr>
      </p:pic>
      <p:pic>
        <p:nvPicPr>
          <p:cNvPr id="16" name="Imagem 16" descr="Flag_of_Equatorial_Guinea.svg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0725" y="3965575"/>
            <a:ext cx="385493" cy="2555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8536" y="6402057"/>
            <a:ext cx="11815044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Brasil, Cabo Verde, Portugal, Guiné-Bissau, Guiné Equatorial, São Tomé e Príncipe, Angola, Moçambique e Timor-Leste</a:t>
            </a:r>
          </a:p>
        </p:txBody>
      </p:sp>
      <p:sp>
        <p:nvSpPr>
          <p:cNvPr id="9" name="Seta: Pentágono 8"/>
          <p:cNvSpPr/>
          <p:nvPr/>
        </p:nvSpPr>
        <p:spPr>
          <a:xfrm>
            <a:off x="7972425" y="5162550"/>
            <a:ext cx="3192792" cy="47148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7943850" y="5191125"/>
            <a:ext cx="294421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/>
              <a:t>consultoria corporativa </a:t>
            </a:r>
          </a:p>
        </p:txBody>
      </p:sp>
      <p:sp>
        <p:nvSpPr>
          <p:cNvPr id="28" name="Seta: Pentágono 27"/>
          <p:cNvSpPr/>
          <p:nvPr/>
        </p:nvSpPr>
        <p:spPr>
          <a:xfrm>
            <a:off x="6457950" y="3543300"/>
            <a:ext cx="3753360" cy="471488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353175" y="3590925"/>
            <a:ext cx="3462577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/>
              <a:t>transferência de tecnologia</a:t>
            </a:r>
          </a:p>
        </p:txBody>
      </p:sp>
      <p:sp>
        <p:nvSpPr>
          <p:cNvPr id="30" name="Seta: Pentágono 29"/>
          <p:cNvSpPr/>
          <p:nvPr/>
        </p:nvSpPr>
        <p:spPr>
          <a:xfrm>
            <a:off x="1304925" y="1895475"/>
            <a:ext cx="5379140" cy="47148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228725" y="1933575"/>
            <a:ext cx="5202718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/>
              <a:t>desenvolvimento de soluções educacionais</a:t>
            </a:r>
          </a:p>
        </p:txBody>
      </p:sp>
      <p:sp>
        <p:nvSpPr>
          <p:cNvPr id="32" name="Seta: Pentágono 31"/>
          <p:cNvSpPr/>
          <p:nvPr/>
        </p:nvSpPr>
        <p:spPr>
          <a:xfrm>
            <a:off x="304800" y="2543175"/>
            <a:ext cx="2517356" cy="471488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28625" y="2571750"/>
            <a:ext cx="2082860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multiplataforma</a:t>
            </a:r>
          </a:p>
        </p:txBody>
      </p:sp>
      <p:sp>
        <p:nvSpPr>
          <p:cNvPr id="34" name="Seta: Pentágono 33"/>
          <p:cNvSpPr/>
          <p:nvPr/>
        </p:nvSpPr>
        <p:spPr>
          <a:xfrm>
            <a:off x="1076325" y="5257800"/>
            <a:ext cx="3768186" cy="471488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19175" y="5305425"/>
            <a:ext cx="3361937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/>
              <a:t>gestão remota de equipes</a:t>
            </a:r>
          </a:p>
        </p:txBody>
      </p:sp>
      <p:sp>
        <p:nvSpPr>
          <p:cNvPr id="36" name="Seta: Pentágono 35"/>
          <p:cNvSpPr/>
          <p:nvPr/>
        </p:nvSpPr>
        <p:spPr>
          <a:xfrm>
            <a:off x="8658225" y="2352675"/>
            <a:ext cx="3295322" cy="47148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801100" y="2400300"/>
            <a:ext cx="298770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integração de sistemas</a:t>
            </a:r>
          </a:p>
        </p:txBody>
      </p:sp>
    </p:spTree>
    <p:extLst>
      <p:ext uri="{BB962C8B-B14F-4D97-AF65-F5344CB8AC3E}">
        <p14:creationId xmlns:p14="http://schemas.microsoft.com/office/powerpoint/2010/main" val="255150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6250" y="1944657"/>
            <a:ext cx="11517574" cy="26114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t-BR" sz="2800"/>
              <a:t>Apresentar o conceito de criação e reaproveitamento de objetos de aprendizagem com auxílio de </a:t>
            </a:r>
            <a:r>
              <a:rPr lang="pt-BR" sz="2800" b="1"/>
              <a:t>ACARDE </a:t>
            </a:r>
            <a:r>
              <a:rPr lang="pt-BR" sz="2800" i="1"/>
              <a:t>(Ambiente de Comunicação, Armazenamento e Recuperação de Dados Educacionais)</a:t>
            </a:r>
            <a:r>
              <a:rPr lang="pt-BR" sz="2800"/>
              <a:t> com base no modelo de acoplamento intercambiável em equipes multidisciplinares.</a:t>
            </a:r>
          </a:p>
        </p:txBody>
      </p:sp>
      <p:pic>
        <p:nvPicPr>
          <p:cNvPr id="4" name="Imagem 4" descr="233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677" y="415116"/>
            <a:ext cx="1266473" cy="12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6677026" y="818256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96024" y="140880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1975" y="3275706"/>
            <a:ext cx="4414539" cy="266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1" y="2466081"/>
            <a:ext cx="2606804" cy="93394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4943475" y="2497976"/>
            <a:ext cx="2029961" cy="340681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638924" y="2304156"/>
            <a:ext cx="858063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OA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42950" y="3352226"/>
            <a:ext cx="4177262" cy="6461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00000"/>
                </a:solidFill>
              </a:rPr>
              <a:t>OAE</a:t>
            </a:r>
            <a:br>
              <a:rPr lang="en-US">
                <a:latin typeface="+mn-ea"/>
                <a:cs typeface="+mn-ea"/>
              </a:rPr>
            </a:br>
            <a:r>
              <a:rPr lang="pt-BR">
                <a:solidFill>
                  <a:srgbClr val="000000"/>
                </a:solidFill>
              </a:rPr>
              <a:t>Objetos de Aprendizagem Estáticos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3139" y="4099502"/>
            <a:ext cx="2169335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Texto</a:t>
            </a:r>
            <a:endParaRPr lang="pt-BR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Imagem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Documento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Mídia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Animação</a:t>
            </a: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Scorm</a:t>
            </a:r>
          </a:p>
        </p:txBody>
      </p:sp>
      <p:pic>
        <p:nvPicPr>
          <p:cNvPr id="11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853564"/>
            <a:ext cx="1571386" cy="1078774"/>
          </a:xfrm>
          <a:prstGeom prst="rect">
            <a:avLst/>
          </a:prstGeom>
        </p:spPr>
      </p:pic>
      <p:pic>
        <p:nvPicPr>
          <p:cNvPr id="14" name="Imagem 14" descr="gestao-de-process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6" y="4366636"/>
            <a:ext cx="1591077" cy="1588699"/>
          </a:xfrm>
          <a:prstGeom prst="rect">
            <a:avLst/>
          </a:prstGeom>
        </p:spPr>
      </p:pic>
      <p:pic>
        <p:nvPicPr>
          <p:cNvPr id="16" name="Imagem 16" descr="t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09" y="1610628"/>
            <a:ext cx="1259210" cy="1309598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 flipV="1">
            <a:off x="592532" y="2568932"/>
            <a:ext cx="6310880" cy="70553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344054" y="3204238"/>
            <a:ext cx="23290" cy="1447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9056949" y="2377196"/>
            <a:ext cx="1355666" cy="232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cxnSpLocks/>
          </p:cNvCxnSpPr>
          <p:nvPr/>
        </p:nvCxnSpPr>
        <p:spPr>
          <a:xfrm>
            <a:off x="8669514" y="3202596"/>
            <a:ext cx="1328699" cy="1328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74258" y="1591773"/>
            <a:ext cx="425106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CENÁRIO TRADICIONAL</a:t>
            </a:r>
          </a:p>
        </p:txBody>
      </p:sp>
    </p:spTree>
    <p:extLst>
      <p:ext uri="{BB962C8B-B14F-4D97-AF65-F5344CB8AC3E}">
        <p14:creationId xmlns:p14="http://schemas.microsoft.com/office/powerpoint/2010/main" val="18208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03740" y="1363204"/>
            <a:ext cx="9448800" cy="1825096"/>
          </a:xfrm>
        </p:spPr>
        <p:txBody>
          <a:bodyPr/>
          <a:lstStyle/>
          <a:p>
            <a:r>
              <a:rPr lang="pt-BR" b="1">
                <a:latin typeface="Century Gothic"/>
                <a:ea typeface="Verdana"/>
                <a:cs typeface="Verdana"/>
              </a:rPr>
              <a:t>ACARDE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03688" y="2867815"/>
            <a:ext cx="9448800" cy="12063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/>
              <a:t>Ambiente de Comunicação, Armazenamento e Recuperação de Dados Educacionais</a:t>
            </a:r>
            <a:endParaRPr lang="pt-BR"/>
          </a:p>
        </p:txBody>
      </p:sp>
      <p:pic>
        <p:nvPicPr>
          <p:cNvPr id="6" name="Imagem 6" descr="logo-acarde_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6" y="2069851"/>
            <a:ext cx="2743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6677026" y="818256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96024" y="140880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1975" y="3275706"/>
            <a:ext cx="4414539" cy="266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1" y="2466081"/>
            <a:ext cx="2606804" cy="93394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4943475" y="2497976"/>
            <a:ext cx="2029961" cy="340681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638924" y="2304156"/>
            <a:ext cx="858063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OA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3900" y="3612232"/>
            <a:ext cx="386794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00000"/>
                </a:solidFill>
              </a:rPr>
              <a:t>OAE</a:t>
            </a:r>
            <a:br>
              <a:rPr lang="en-US">
                <a:latin typeface="+mn-ea"/>
                <a:cs typeface="+mn-ea"/>
              </a:rPr>
            </a:br>
            <a:r>
              <a:rPr lang="pt-BR">
                <a:solidFill>
                  <a:srgbClr val="000000"/>
                </a:solidFill>
              </a:rPr>
              <a:t>Objetos de Aprendizagem Estáticos</a:t>
            </a:r>
          </a:p>
        </p:txBody>
      </p:sp>
      <p:pic>
        <p:nvPicPr>
          <p:cNvPr id="11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853564"/>
            <a:ext cx="1571386" cy="1078774"/>
          </a:xfrm>
          <a:prstGeom prst="rect">
            <a:avLst/>
          </a:prstGeom>
        </p:spPr>
      </p:pic>
      <p:pic>
        <p:nvPicPr>
          <p:cNvPr id="14" name="Imagem 14" descr="gestao-de-process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6" y="4366636"/>
            <a:ext cx="1591077" cy="1588699"/>
          </a:xfrm>
          <a:prstGeom prst="rect">
            <a:avLst/>
          </a:prstGeom>
        </p:spPr>
      </p:pic>
      <p:pic>
        <p:nvPicPr>
          <p:cNvPr id="16" name="Imagem 16" descr="t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09" y="1610628"/>
            <a:ext cx="1259210" cy="1309598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 flipV="1">
            <a:off x="592532" y="2568932"/>
            <a:ext cx="6310880" cy="70553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344054" y="3204238"/>
            <a:ext cx="23290" cy="1447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9056949" y="2377196"/>
            <a:ext cx="1355666" cy="232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cxnSpLocks/>
          </p:cNvCxnSpPr>
          <p:nvPr/>
        </p:nvCxnSpPr>
        <p:spPr>
          <a:xfrm>
            <a:off x="8669514" y="3202596"/>
            <a:ext cx="1328699" cy="1328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74258" y="1591773"/>
            <a:ext cx="425106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CENÁRIO COM ACARDE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92013" y="4524330"/>
            <a:ext cx="417726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+</a:t>
            </a:r>
            <a:endParaRPr lang="pt-BR" err="1">
              <a:solidFill>
                <a:srgbClr val="000000"/>
              </a:solidFill>
            </a:endParaRPr>
          </a:p>
          <a:p>
            <a:r>
              <a:rPr lang="pt-BR" b="1">
                <a:solidFill>
                  <a:srgbClr val="000000"/>
                </a:solidFill>
              </a:rPr>
              <a:t>OAD</a:t>
            </a:r>
            <a:br>
              <a:rPr lang="en-US">
                <a:latin typeface="+mn-ea"/>
                <a:cs typeface="+mn-ea"/>
              </a:rPr>
            </a:br>
            <a:r>
              <a:rPr lang="pt-BR">
                <a:solidFill>
                  <a:srgbClr val="000000"/>
                </a:solidFill>
              </a:rPr>
              <a:t>Objetos de Aprendizagem Dinâmicos</a:t>
            </a:r>
          </a:p>
        </p:txBody>
      </p:sp>
    </p:spTree>
    <p:extLst>
      <p:ext uri="{BB962C8B-B14F-4D97-AF65-F5344CB8AC3E}">
        <p14:creationId xmlns:p14="http://schemas.microsoft.com/office/powerpoint/2010/main" val="22210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6677026" y="818256"/>
            <a:ext cx="2158933" cy="2153376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96024" y="1408806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solidFill>
                  <a:srgbClr val="000000"/>
                </a:solidFill>
              </a:rPr>
              <a:t>LMS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1975" y="1822515"/>
            <a:ext cx="4414838" cy="41179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4943475" y="2497976"/>
            <a:ext cx="2029961" cy="346197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638924" y="2304156"/>
            <a:ext cx="858063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</a:rPr>
              <a:t>OA</a:t>
            </a:r>
          </a:p>
        </p:txBody>
      </p:sp>
      <p:pic>
        <p:nvPicPr>
          <p:cNvPr id="11" name="Imagem 29" descr="graduation-hat_icon-icons.com_482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853564"/>
            <a:ext cx="1571386" cy="1078774"/>
          </a:xfrm>
          <a:prstGeom prst="rect">
            <a:avLst/>
          </a:prstGeom>
        </p:spPr>
      </p:pic>
      <p:pic>
        <p:nvPicPr>
          <p:cNvPr id="14" name="Imagem 14" descr="gestao-de-process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76" y="4366636"/>
            <a:ext cx="1591077" cy="1588699"/>
          </a:xfrm>
          <a:prstGeom prst="rect">
            <a:avLst/>
          </a:prstGeom>
        </p:spPr>
      </p:pic>
      <p:pic>
        <p:nvPicPr>
          <p:cNvPr id="16" name="Imagem 16" descr="t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09" y="1610628"/>
            <a:ext cx="1259210" cy="1309598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>
            <a:off x="4968415" y="1858744"/>
            <a:ext cx="1934999" cy="636644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344054" y="3204238"/>
            <a:ext cx="23290" cy="14475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9056949" y="2377196"/>
            <a:ext cx="1355666" cy="232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cxnSpLocks/>
          </p:cNvCxnSpPr>
          <p:nvPr/>
        </p:nvCxnSpPr>
        <p:spPr>
          <a:xfrm>
            <a:off x="8669514" y="3202596"/>
            <a:ext cx="1328699" cy="13287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9" descr="dashboard-2-2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4230448"/>
            <a:ext cx="1409586" cy="1404823"/>
          </a:xfrm>
          <a:prstGeom prst="rect">
            <a:avLst/>
          </a:prstGeom>
        </p:spPr>
      </p:pic>
      <p:pic>
        <p:nvPicPr>
          <p:cNvPr id="12" name="Imagem 12" descr="database-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4149072"/>
            <a:ext cx="1550788" cy="1550788"/>
          </a:xfrm>
          <a:prstGeom prst="rect">
            <a:avLst/>
          </a:prstGeom>
        </p:spPr>
      </p:pic>
      <p:pic>
        <p:nvPicPr>
          <p:cNvPr id="26" name="Imagem 26" descr="email-309491_6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" y="2304156"/>
            <a:ext cx="1556802" cy="1156395"/>
          </a:xfrm>
          <a:prstGeom prst="rect">
            <a:avLst/>
          </a:prstGeom>
        </p:spPr>
      </p:pic>
      <p:pic>
        <p:nvPicPr>
          <p:cNvPr id="28" name="Imagem 28" descr="12.File-5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550" y="2264798"/>
            <a:ext cx="1070069" cy="14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7280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Trilha de Vapor</vt:lpstr>
      <vt:lpstr>Aplicação DO CONCEITO ACARDE NO REAPROVEITAMENTO DE OBJETOS DE APRENDIZAGEM EM LINHA DE PRODUÇÃO PARA EAD</vt:lpstr>
      <vt:lpstr>Daniel Cesar de Souza</vt:lpstr>
      <vt:lpstr>PowerPoint Presentation</vt:lpstr>
      <vt:lpstr>PowerPoint Presentation</vt:lpstr>
      <vt:lpstr>PowerPoint Presentation</vt:lpstr>
      <vt:lpstr>PowerPoint Presentation</vt:lpstr>
      <vt:lpstr>ACARDE</vt:lpstr>
      <vt:lpstr>PowerPoint Presentation</vt:lpstr>
      <vt:lpstr>PowerPoint Presentation</vt:lpstr>
      <vt:lpstr>oA++</vt:lpstr>
      <vt:lpstr>PowerPoint Presentation</vt:lpstr>
      <vt:lpstr>M+AI</vt:lpstr>
      <vt:lpstr>PowerPoint Presentation</vt:lpstr>
      <vt:lpstr>EQ*</vt:lpstr>
      <vt:lpstr>PowerPoint Presentation</vt:lpstr>
      <vt:lpstr>Daniel Cesar de Souza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Aplicação DO CONCEITO ACARDE NO REAPROVEITAMENTO DE OBJETOS DE APRENDIZAGEM EM LINHA DE PRODUÇÃO PARA EAD</dc:title>
  <cp:revision>1</cp:revision>
  <dcterms:modified xsi:type="dcterms:W3CDTF">2017-09-18T18:50:24Z</dcterms:modified>
</cp:coreProperties>
</file>