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3" r:id="rId6"/>
    <p:sldId id="259" r:id="rId7"/>
    <p:sldId id="260" r:id="rId8"/>
    <p:sldId id="258" r:id="rId9"/>
    <p:sldId id="261" r:id="rId10"/>
    <p:sldId id="262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Rio%20da%20luz.ppt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rograma&#231;&#227;o%20da%20forma&#231;&#227;o.doc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234888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FORMAÇÃO DOCENTE EM METODOLOGIAS ATIVAS DE APRENDIZAGEM NA EDUCAÇÃO DE JOVENS E ADULTOS A DISTÂNCIA NO SESI/SC</a:t>
            </a:r>
          </a:p>
          <a:p>
            <a:pPr algn="r"/>
            <a:r>
              <a:rPr lang="pt-BR" dirty="0" err="1" smtClean="0"/>
              <a:t>Favretto</a:t>
            </a:r>
            <a:r>
              <a:rPr lang="pt-BR" dirty="0" smtClean="0"/>
              <a:t>, </a:t>
            </a:r>
            <a:r>
              <a:rPr lang="pt-BR" dirty="0" err="1" smtClean="0"/>
              <a:t>Rosani</a:t>
            </a:r>
            <a:r>
              <a:rPr lang="pt-BR" dirty="0" smtClean="0"/>
              <a:t> Ap. D. – Supervisora Técnica de Educação</a:t>
            </a:r>
          </a:p>
          <a:p>
            <a:pPr algn="r"/>
            <a:r>
              <a:rPr lang="pt-BR" dirty="0" smtClean="0"/>
              <a:t>Gabriel, </a:t>
            </a:r>
            <a:r>
              <a:rPr lang="pt-BR" dirty="0" err="1" smtClean="0"/>
              <a:t>Naidi</a:t>
            </a:r>
            <a:r>
              <a:rPr lang="pt-BR" dirty="0" smtClean="0"/>
              <a:t> C. – Supervisora de Educação</a:t>
            </a:r>
          </a:p>
          <a:p>
            <a:pPr algn="r"/>
            <a:r>
              <a:rPr lang="pt-BR" dirty="0" err="1" smtClean="0"/>
              <a:t>Lueders</a:t>
            </a:r>
            <a:r>
              <a:rPr lang="pt-BR" dirty="0" smtClean="0"/>
              <a:t>, Janaina – Supervisora de Educação</a:t>
            </a:r>
            <a:endParaRPr lang="pt-BR" dirty="0"/>
          </a:p>
          <a:p>
            <a:pPr algn="ctr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987824" y="62373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Florianópolis (2017)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31540" y="1556792"/>
            <a:ext cx="828092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mtClean="0">
                <a:ea typeface="Calibri" panose="020F0502020204030204" pitchFamily="34" charset="0"/>
                <a:cs typeface="TimesNewRomanPSMT"/>
              </a:rPr>
              <a:t>Para </a:t>
            </a:r>
            <a:r>
              <a:rPr lang="pt-BR" dirty="0">
                <a:ea typeface="Calibri" panose="020F0502020204030204" pitchFamily="34" charset="0"/>
                <a:cs typeface="TimesNewRomanPSMT"/>
              </a:rPr>
              <a:t>a docente de Linguagens a formação sobre metodologias ativas traz inúmeros benefícios ao docente do SESI. A primeira delas é o fato de nos tirar de nossa zona de conforto, fazendo com que nos insiramos em novos estudos, concepções e metodologias. Concomitantemente, faz-nos refletir sobre nossas práticas e, assim, percebermos que sempre se pode melhorar e inovar. No que a relaciona às Metodologias Ativas em si, os estudos até agora deixaram bem claro que é chegado o momento de o aluno ser o principal agente do aprendizado e que o professor tem a função, em especial, de leva-lo à crítica e à reflexão do mundo que o cerca, capacitando-o para ser capaz de modificar a sociedade em que está inserido, tanto no âmbito profissional quanto pessoal</a:t>
            </a:r>
            <a:r>
              <a:rPr lang="pt-BR" dirty="0" smtClean="0">
                <a:ea typeface="Calibri" panose="020F0502020204030204" pitchFamily="34" charset="0"/>
                <a:cs typeface="TimesNewRomanPSMT"/>
              </a:rPr>
              <a:t>. (Fala de Ana Paula </a:t>
            </a:r>
            <a:r>
              <a:rPr lang="pt-BR" dirty="0" err="1" smtClean="0">
                <a:ea typeface="Calibri" panose="020F0502020204030204" pitchFamily="34" charset="0"/>
                <a:cs typeface="TimesNewRomanPSMT"/>
              </a:rPr>
              <a:t>Miqueletti</a:t>
            </a:r>
            <a:r>
              <a:rPr lang="pt-BR" dirty="0" smtClean="0">
                <a:ea typeface="Calibri" panose="020F0502020204030204" pitchFamily="34" charset="0"/>
                <a:cs typeface="TimesNewRomanPSMT"/>
              </a:rPr>
              <a:t> Sanches, professora de Linguagens)</a:t>
            </a:r>
            <a:endParaRPr lang="pt-BR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1772816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APROVAÇÃO DA NOVA EJA.</a:t>
            </a:r>
          </a:p>
          <a:p>
            <a:pPr algn="ctr"/>
            <a:endParaRPr lang="pt-BR" b="1" dirty="0"/>
          </a:p>
          <a:p>
            <a:pPr algn="just"/>
            <a:r>
              <a:rPr lang="pt-BR" dirty="0" smtClean="0"/>
              <a:t>Parecer CNE/CEB 01/2016 que aprova a proposta de desenvolvimento de experiência pedagógica para oferta de programa nacional de Educação de Jovens e Adultos, nos níveis de Ensino Fundamental e Médio em escolas do SESI.</a:t>
            </a:r>
          </a:p>
        </p:txBody>
      </p:sp>
      <p:pic>
        <p:nvPicPr>
          <p:cNvPr id="6" name="Imagem 5" descr="EJA PROFISSIONALIZANTE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6210" y="1556792"/>
            <a:ext cx="3985260" cy="1134745"/>
          </a:xfrm>
          <a:prstGeom prst="rect">
            <a:avLst/>
          </a:prstGeom>
        </p:spPr>
      </p:pic>
      <p:pic>
        <p:nvPicPr>
          <p:cNvPr id="7" name="Picture 3"/>
          <p:cNvPicPr/>
          <p:nvPr/>
        </p:nvPicPr>
        <p:blipFill>
          <a:blip r:embed="rId4" cstate="print"/>
          <a:srcRect l="21509" t="10000" r="22490" b="4299"/>
          <a:stretch>
            <a:fillRect/>
          </a:stretch>
        </p:blipFill>
        <p:spPr bwMode="auto">
          <a:xfrm>
            <a:off x="4266759" y="2897422"/>
            <a:ext cx="3804711" cy="369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79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598891"/>
            <a:ext cx="2736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APROVAÇÃO DA NOVA EJA.</a:t>
            </a:r>
          </a:p>
          <a:p>
            <a:pPr algn="ctr"/>
            <a:endParaRPr lang="pt-BR" b="1" dirty="0"/>
          </a:p>
          <a:p>
            <a:pPr algn="just"/>
            <a:r>
              <a:rPr lang="pt-BR" dirty="0" smtClean="0"/>
              <a:t>Experiência inédita no país, sendo o SESI o único autorizado a ofertar EJA </a:t>
            </a:r>
            <a:r>
              <a:rPr lang="pt-BR" dirty="0" err="1" smtClean="0"/>
              <a:t>EaD</a:t>
            </a:r>
            <a:r>
              <a:rPr lang="pt-BR" dirty="0" smtClean="0"/>
              <a:t> na Educação Básica num modelo </a:t>
            </a:r>
            <a:r>
              <a:rPr lang="pt-BR" dirty="0" err="1" smtClean="0"/>
              <a:t>Blended</a:t>
            </a:r>
            <a:r>
              <a:rPr lang="pt-BR" dirty="0" smtClean="0"/>
              <a:t> Learning (80% / 20%) com Reconhecimento de Saberes adquiridos pelos alunos em suas experiências de vida e trabalho.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/>
              <a:t>www.sesieducacao.com.br</a:t>
            </a:r>
            <a:endParaRPr lang="pt-BR" dirty="0"/>
          </a:p>
          <a:p>
            <a:pPr algn="just"/>
            <a:endParaRPr lang="pt-BR" dirty="0" smtClean="0"/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20498" t="18460" r="21571" b="21218"/>
          <a:stretch>
            <a:fillRect/>
          </a:stretch>
        </p:blipFill>
        <p:spPr bwMode="auto">
          <a:xfrm>
            <a:off x="3923928" y="1628801"/>
            <a:ext cx="44584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Shape 683"/>
          <p:cNvGrpSpPr/>
          <p:nvPr/>
        </p:nvGrpSpPr>
        <p:grpSpPr>
          <a:xfrm>
            <a:off x="3707904" y="3916529"/>
            <a:ext cx="4822780" cy="2483676"/>
            <a:chOff x="752914" y="1987951"/>
            <a:chExt cx="7349858" cy="4179905"/>
          </a:xfrm>
        </p:grpSpPr>
        <p:pic>
          <p:nvPicPr>
            <p:cNvPr id="7" name="Shape 684" descr="https://lh5.googleusercontent.com/E5qo0NefBdeM3WTr2DHPrqM-gCz0wkR2XbVk8m0MiqviSqwAwTKsF8myjuZUDi9yPTdOQt2YnbQzgpQxNMXPd7VFNeW5bLO5oaCy9EC8A1YEsXCdT0R6B0veCOLyF96QNOukifNM"/>
            <p:cNvPicPr preferRelativeResize="0"/>
            <p:nvPr/>
          </p:nvPicPr>
          <p:blipFill rotWithShape="1">
            <a:blip r:embed="rId4">
              <a:alphaModFix/>
            </a:blip>
            <a:srcRect t="19065" b="1954"/>
            <a:stretch/>
          </p:blipFill>
          <p:spPr>
            <a:xfrm>
              <a:off x="752914" y="4136751"/>
              <a:ext cx="3600399" cy="2030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685" descr="https://lh5.googleusercontent.com/ku5YcojzXAjO-iO80-fTb5cskxcf_kr9F2yzUMwB6SY7K0yvuIYf4OjI3LOB3Zy6oeCTLaEbCvadN39SswucewBlk_sZvWty1oHGC-aIZRAGUf57tFjJc2EwwbQYJXBlYkyD7-BO"/>
            <p:cNvPicPr preferRelativeResize="0"/>
            <p:nvPr/>
          </p:nvPicPr>
          <p:blipFill rotWithShape="1">
            <a:blip r:embed="rId5">
              <a:alphaModFix/>
            </a:blip>
            <a:srcRect t="19608" b="1956"/>
            <a:stretch/>
          </p:blipFill>
          <p:spPr>
            <a:xfrm>
              <a:off x="4502373" y="1987951"/>
              <a:ext cx="3600399" cy="2016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686"/>
            <p:cNvPicPr preferRelativeResize="0"/>
            <p:nvPr/>
          </p:nvPicPr>
          <p:blipFill rotWithShape="1">
            <a:blip r:embed="rId6">
              <a:alphaModFix/>
            </a:blip>
            <a:srcRect t="17040" b="2867"/>
            <a:stretch/>
          </p:blipFill>
          <p:spPr>
            <a:xfrm>
              <a:off x="4499992" y="4149080"/>
              <a:ext cx="3600399" cy="20187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8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52914" y="1988841"/>
              <a:ext cx="3600399" cy="20162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079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7" y="-53857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1916832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Nesta nova proposta o processo de ensino aprendizagem considera uma matriz de referência curricular por área do conhecimento (4 áreas):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Ciências humanas e suas tecnologias;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Ciências da natureza e suas tecnologias e;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Matemática e suas tecnologias;</a:t>
            </a:r>
          </a:p>
          <a:p>
            <a:pPr marL="285750" indent="-285750" algn="just">
              <a:buFontTx/>
              <a:buChar char="-"/>
            </a:pPr>
            <a:r>
              <a:rPr lang="pt-BR" dirty="0"/>
              <a:t>Linguagens, códigos e suas </a:t>
            </a:r>
            <a:r>
              <a:rPr lang="pt-BR" dirty="0" smtClean="0"/>
              <a:t>tecnologias.</a:t>
            </a:r>
          </a:p>
        </p:txBody>
      </p:sp>
      <p:pic>
        <p:nvPicPr>
          <p:cNvPr id="4" name="Diagrama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0"/>
          <a:stretch>
            <a:fillRect/>
          </a:stretch>
        </p:blipFill>
        <p:spPr bwMode="auto">
          <a:xfrm>
            <a:off x="3347864" y="2132856"/>
            <a:ext cx="5400040" cy="304990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2257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1772816"/>
            <a:ext cx="27363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Objetivo</a:t>
            </a:r>
            <a:r>
              <a:rPr lang="pt-BR" dirty="0" smtClean="0"/>
              <a:t>: Refletir sobre o planejamento da formação continuada docente em metodologias ativas de aprendizagem na EJA </a:t>
            </a:r>
            <a:r>
              <a:rPr lang="pt-BR" dirty="0" err="1" smtClean="0"/>
              <a:t>EaD</a:t>
            </a:r>
            <a:r>
              <a:rPr lang="pt-BR" dirty="0" smtClean="0"/>
              <a:t> do SESI de Santa Catarina, visando a qualificação contínua de formação continuada em serviço dos docentes da instituição bem como do processo de ensino aprendizagem discente.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05" y="1628801"/>
            <a:ext cx="4352483" cy="24482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05" y="4194605"/>
            <a:ext cx="435248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1844824"/>
            <a:ext cx="3240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FORMAÇÃO DOCENTE</a:t>
            </a:r>
          </a:p>
          <a:p>
            <a:pPr algn="ctr"/>
            <a:endParaRPr lang="pt-BR" b="1" dirty="0"/>
          </a:p>
          <a:p>
            <a:pPr algn="just"/>
            <a:r>
              <a:rPr lang="pt-BR" dirty="0" smtClean="0"/>
              <a:t>Pensar numa escola mais eficaz para todos (Perrenoud, 2000):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Organizar e dirigir situações de situações de aprendizagem;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Mobilizar competências para imaginar e criar situações abertas, carregadas de sentidos e de regulação, requerem um método de pesquisa, de identificação e de resolução de problemas.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75649"/>
            <a:ext cx="2736304" cy="48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988840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FOCO NO ALUNO – UM REPENSAR DA FORMAÇÃO</a:t>
            </a:r>
          </a:p>
          <a:p>
            <a:endParaRPr lang="pt-BR" dirty="0"/>
          </a:p>
          <a:p>
            <a:pPr marL="271463" indent="-271463" algn="just"/>
            <a:r>
              <a:rPr lang="pt-BR" dirty="0" smtClean="0"/>
              <a:t>-    Participação do estudante no seu processo educacional;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Metodologias ativas com currículos mais flexíveis;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Integrar conhecimentos amplos, valores, projeto de vida através de problemas reais, desafios relevantes, jogos e atividades de leitura individuais e em grupos </a:t>
            </a:r>
            <a:r>
              <a:rPr lang="pt-BR" dirty="0" smtClean="0">
                <a:hlinkClick r:id="rId3" action="ppaction://hlinkpres?slideindex=1&amp;slidetitle="/>
              </a:rPr>
              <a:t>Rio da luz.pptx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56792"/>
            <a:ext cx="4427984" cy="249074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39726"/>
            <a:ext cx="25908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6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916832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EJA </a:t>
            </a:r>
            <a:r>
              <a:rPr lang="pt-BR" b="1" dirty="0" err="1" smtClean="0"/>
              <a:t>EaD</a:t>
            </a:r>
            <a:r>
              <a:rPr lang="pt-BR" b="1" dirty="0" smtClean="0"/>
              <a:t> – SESI/SC</a:t>
            </a:r>
          </a:p>
          <a:p>
            <a:pPr algn="ctr"/>
            <a:endParaRPr lang="pt-BR" b="1" dirty="0" smtClean="0"/>
          </a:p>
          <a:p>
            <a:pPr marL="285750" indent="-285750">
              <a:buFontTx/>
              <a:buChar char="-"/>
            </a:pPr>
            <a:r>
              <a:rPr lang="pt-BR" dirty="0" smtClean="0"/>
              <a:t>Possibilidades diferenciadas de ensino aprendizagem;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Flexibilidade;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Organização de tempo/espaço;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Recursos metodológicos próprios para a modalidade;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Recursos tecnológicos com fins pedagógicos;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Interatividade;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Acompanhamento;</a:t>
            </a:r>
          </a:p>
          <a:p>
            <a:pPr marL="285750" indent="-285750">
              <a:buFontTx/>
              <a:buChar char="-"/>
            </a:pPr>
            <a:r>
              <a:rPr lang="pt-BR" dirty="0" smtClean="0"/>
              <a:t>Avaliação processual da aprendizagem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pic>
        <p:nvPicPr>
          <p:cNvPr id="4" name="Picture 3" descr="A imagem pode conter: 7 pessoas, pessoas em pé e atividades ao ar liv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1553743"/>
            <a:ext cx="3744416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3501008"/>
            <a:ext cx="2837691" cy="283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4631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552" y="1844824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 OLHAR PARA A FORMAÇÃO DOCENTE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Processo contínuo;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Questionador: Quais são os modos de ensino que devo utilizar ou definir para “facilitar” a aprendizagem?;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Formação constante;</a:t>
            </a:r>
          </a:p>
          <a:p>
            <a:pPr algn="just"/>
            <a:r>
              <a:rPr lang="pt-BR" dirty="0" smtClean="0"/>
              <a:t>     </a:t>
            </a:r>
            <a:r>
              <a:rPr lang="pt-BR" dirty="0" smtClean="0">
                <a:hlinkClick r:id="rId3" action="ppaction://hlinkfile"/>
              </a:rPr>
              <a:t>Programação da formação.doc</a:t>
            </a:r>
            <a:r>
              <a:rPr lang="pt-BR" dirty="0" smtClean="0"/>
              <a:t>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Utilizando metodologias ativas no processo;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Ouvir  docente.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923928" cy="2207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98" y="4062810"/>
            <a:ext cx="3958829" cy="22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576</Words>
  <Application>Microsoft Office PowerPoint</Application>
  <PresentationFormat>Apresentação na tela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TimesNewRomanPSMT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JANAINA LUEDERS</cp:lastModifiedBy>
  <cp:revision>23</cp:revision>
  <dcterms:created xsi:type="dcterms:W3CDTF">2014-07-31T15:12:21Z</dcterms:created>
  <dcterms:modified xsi:type="dcterms:W3CDTF">2017-09-18T15:15:02Z</dcterms:modified>
</cp:coreProperties>
</file>