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Lato Light" panose="020B0604020202020204" charset="0"/>
      <p:regular r:id="rId20"/>
      <p:bold r:id="rId21"/>
      <p:italic r:id="rId22"/>
      <p:boldItalic r:id="rId23"/>
    </p:embeddedFont>
    <p:embeddedFont>
      <p:font typeface="Lato Hairline"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Shape 10" descr="paint_transparent1.png"/>
          <p:cNvPicPr preferRelativeResize="0"/>
          <p:nvPr/>
        </p:nvPicPr>
        <p:blipFill rotWithShape="1">
          <a:blip r:embed="rId3">
            <a:alphaModFix/>
          </a:blip>
          <a:srcRect l="55211"/>
          <a:stretch/>
        </p:blipFill>
        <p:spPr>
          <a:xfrm>
            <a:off x="0" y="0"/>
            <a:ext cx="4095676" cy="5143500"/>
          </a:xfrm>
          <a:prstGeom prst="rect">
            <a:avLst/>
          </a:prstGeom>
          <a:noFill/>
          <a:ln>
            <a:noFill/>
          </a:ln>
        </p:spPr>
      </p:pic>
      <p:sp>
        <p:nvSpPr>
          <p:cNvPr id="11" name="Shape 11"/>
          <p:cNvSpPr txBox="1">
            <a:spLocks noGrp="1"/>
          </p:cNvSpPr>
          <p:nvPr>
            <p:ph type="ctrTitle"/>
          </p:nvPr>
        </p:nvSpPr>
        <p:spPr>
          <a:xfrm>
            <a:off x="3208125" y="3287225"/>
            <a:ext cx="5250300" cy="1159800"/>
          </a:xfrm>
          <a:prstGeom prst="rect">
            <a:avLst/>
          </a:prstGeom>
        </p:spPr>
        <p:txBody>
          <a:bodyPr wrap="square" lIns="91425" tIns="91425" rIns="91425" bIns="91425" anchor="b" anchorCtr="0"/>
          <a:lstStyle>
            <a:lvl1pPr lvl="0" algn="r">
              <a:spcBef>
                <a:spcPts val="0"/>
              </a:spcBef>
              <a:buClr>
                <a:srgbClr val="FFFFFF"/>
              </a:buClr>
              <a:buSzPct val="100000"/>
              <a:buFont typeface="Lato Light"/>
              <a:defRPr sz="5000">
                <a:solidFill>
                  <a:srgbClr val="FFFFFF"/>
                </a:solidFill>
                <a:latin typeface="Lato Light"/>
                <a:ea typeface="Lato Light"/>
                <a:cs typeface="Lato Light"/>
                <a:sym typeface="Lato Light"/>
              </a:defRPr>
            </a:lvl1pPr>
            <a:lvl2pPr lvl="1" algn="r">
              <a:spcBef>
                <a:spcPts val="0"/>
              </a:spcBef>
              <a:buClr>
                <a:srgbClr val="FFFFFF"/>
              </a:buClr>
              <a:buSzPct val="100000"/>
              <a:buFont typeface="Lato Light"/>
              <a:defRPr sz="5000">
                <a:solidFill>
                  <a:srgbClr val="FFFFFF"/>
                </a:solidFill>
                <a:latin typeface="Lato Light"/>
                <a:ea typeface="Lato Light"/>
                <a:cs typeface="Lato Light"/>
                <a:sym typeface="Lato Light"/>
              </a:defRPr>
            </a:lvl2pPr>
            <a:lvl3pPr lvl="2" algn="r">
              <a:spcBef>
                <a:spcPts val="0"/>
              </a:spcBef>
              <a:buClr>
                <a:srgbClr val="FFFFFF"/>
              </a:buClr>
              <a:buSzPct val="100000"/>
              <a:buFont typeface="Lato Light"/>
              <a:defRPr sz="5000">
                <a:solidFill>
                  <a:srgbClr val="FFFFFF"/>
                </a:solidFill>
                <a:latin typeface="Lato Light"/>
                <a:ea typeface="Lato Light"/>
                <a:cs typeface="Lato Light"/>
                <a:sym typeface="Lato Light"/>
              </a:defRPr>
            </a:lvl3pPr>
            <a:lvl4pPr lvl="3" algn="r">
              <a:spcBef>
                <a:spcPts val="0"/>
              </a:spcBef>
              <a:buClr>
                <a:srgbClr val="FFFFFF"/>
              </a:buClr>
              <a:buSzPct val="100000"/>
              <a:buFont typeface="Lato Light"/>
              <a:defRPr sz="5000">
                <a:solidFill>
                  <a:srgbClr val="FFFFFF"/>
                </a:solidFill>
                <a:latin typeface="Lato Light"/>
                <a:ea typeface="Lato Light"/>
                <a:cs typeface="Lato Light"/>
                <a:sym typeface="Lato Light"/>
              </a:defRPr>
            </a:lvl4pPr>
            <a:lvl5pPr lvl="4" algn="r">
              <a:spcBef>
                <a:spcPts val="0"/>
              </a:spcBef>
              <a:buClr>
                <a:srgbClr val="FFFFFF"/>
              </a:buClr>
              <a:buSzPct val="100000"/>
              <a:buFont typeface="Lato Light"/>
              <a:defRPr sz="5000">
                <a:solidFill>
                  <a:srgbClr val="FFFFFF"/>
                </a:solidFill>
                <a:latin typeface="Lato Light"/>
                <a:ea typeface="Lato Light"/>
                <a:cs typeface="Lato Light"/>
                <a:sym typeface="Lato Light"/>
              </a:defRPr>
            </a:lvl5pPr>
            <a:lvl6pPr lvl="5" algn="r">
              <a:spcBef>
                <a:spcPts val="0"/>
              </a:spcBef>
              <a:buClr>
                <a:srgbClr val="FFFFFF"/>
              </a:buClr>
              <a:buSzPct val="100000"/>
              <a:buFont typeface="Lato Light"/>
              <a:defRPr sz="5000">
                <a:solidFill>
                  <a:srgbClr val="FFFFFF"/>
                </a:solidFill>
                <a:latin typeface="Lato Light"/>
                <a:ea typeface="Lato Light"/>
                <a:cs typeface="Lato Light"/>
                <a:sym typeface="Lato Light"/>
              </a:defRPr>
            </a:lvl6pPr>
            <a:lvl7pPr lvl="6" algn="r">
              <a:spcBef>
                <a:spcPts val="0"/>
              </a:spcBef>
              <a:buClr>
                <a:srgbClr val="FFFFFF"/>
              </a:buClr>
              <a:buSzPct val="100000"/>
              <a:buFont typeface="Lato Light"/>
              <a:defRPr sz="5000">
                <a:solidFill>
                  <a:srgbClr val="FFFFFF"/>
                </a:solidFill>
                <a:latin typeface="Lato Light"/>
                <a:ea typeface="Lato Light"/>
                <a:cs typeface="Lato Light"/>
                <a:sym typeface="Lato Light"/>
              </a:defRPr>
            </a:lvl7pPr>
            <a:lvl8pPr lvl="7" algn="r">
              <a:spcBef>
                <a:spcPts val="0"/>
              </a:spcBef>
              <a:buClr>
                <a:srgbClr val="FFFFFF"/>
              </a:buClr>
              <a:buSzPct val="100000"/>
              <a:buFont typeface="Lato Light"/>
              <a:defRPr sz="5000">
                <a:solidFill>
                  <a:srgbClr val="FFFFFF"/>
                </a:solidFill>
                <a:latin typeface="Lato Light"/>
                <a:ea typeface="Lato Light"/>
                <a:cs typeface="Lato Light"/>
                <a:sym typeface="Lato Light"/>
              </a:defRPr>
            </a:lvl8pPr>
            <a:lvl9pPr lvl="8" algn="r">
              <a:spcBef>
                <a:spcPts val="0"/>
              </a:spcBef>
              <a:buClr>
                <a:srgbClr val="FFFFFF"/>
              </a:buClr>
              <a:buSzPct val="100000"/>
              <a:buFont typeface="Lato Light"/>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Shape 51" descr="paint_transparent3.png"/>
          <p:cNvPicPr preferRelativeResize="0"/>
          <p:nvPr/>
        </p:nvPicPr>
        <p:blipFill>
          <a:blip r:embed="rId3">
            <a:alphaModFix/>
          </a:blip>
          <a:stretch>
            <a:fillRect/>
          </a:stretch>
        </p:blipFill>
        <p:spPr>
          <a:xfrm>
            <a:off x="0" y="0"/>
            <a:ext cx="9144000" cy="5143502"/>
          </a:xfrm>
          <a:prstGeom prst="rect">
            <a:avLst/>
          </a:prstGeom>
          <a:noFill/>
          <a:ln>
            <a:noFill/>
          </a:ln>
        </p:spPr>
      </p:pic>
      <p:sp>
        <p:nvSpPr>
          <p:cNvPr id="52" name="Shape 52"/>
          <p:cNvSpPr txBox="1">
            <a:spLocks noGrp="1"/>
          </p:cNvSpPr>
          <p:nvPr>
            <p:ph type="sldNum" idx="12"/>
          </p:nvPr>
        </p:nvSpPr>
        <p:spPr>
          <a:xfrm>
            <a:off x="4297650" y="4447973"/>
            <a:ext cx="548700" cy="393600"/>
          </a:xfrm>
          <a:prstGeom prst="rect">
            <a:avLst/>
          </a:prstGeom>
        </p:spPr>
        <p:txBody>
          <a:bodyPr wrap="square" lIns="91425" tIns="91425" rIns="91425" bIns="91425" anchor="ctr" anchorCtr="0">
            <a:noAutofit/>
          </a:bodyPr>
          <a:lstStyle/>
          <a:p>
            <a:pPr lvl="0" algn="ctr" rtl="0">
              <a:spcBef>
                <a:spcPts val="0"/>
              </a:spcBef>
              <a:buNone/>
            </a:pPr>
            <a:fld id="{00000000-1234-1234-1234-123412341234}" type="slidenum">
              <a:rPr lang="en">
                <a:solidFill>
                  <a:srgbClr val="999999"/>
                </a:solidFill>
              </a:rPr>
              <a:t>‹nº›</a:t>
            </a:fld>
            <a:endParaRPr lang="en">
              <a:solidFill>
                <a:srgbClr val="99999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half">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‹nº›</a:t>
            </a:fld>
            <a:endParaRPr lang="en"/>
          </a:p>
        </p:txBody>
      </p:sp>
      <p:pic>
        <p:nvPicPr>
          <p:cNvPr id="55" name="Shape 55"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685800" y="1597818"/>
            <a:ext cx="7772400" cy="11025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 name="Shape 64"/>
          <p:cNvSpPr txBox="1">
            <a:spLocks noGrp="1"/>
          </p:cNvSpPr>
          <p:nvPr>
            <p:ph type="subTitle" idx="1"/>
          </p:nvPr>
        </p:nvSpPr>
        <p:spPr>
          <a:xfrm>
            <a:off x="1371600" y="2914650"/>
            <a:ext cx="6400800" cy="1314600"/>
          </a:xfrm>
          <a:prstGeom prst="rect">
            <a:avLst/>
          </a:prstGeom>
          <a:noFill/>
          <a:ln>
            <a:noFill/>
          </a:ln>
        </p:spPr>
        <p:txBody>
          <a:bodyPr wrap="square"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0" name="Shape 70"/>
          <p:cNvSpPr txBox="1">
            <a:spLocks noGrp="1"/>
          </p:cNvSpPr>
          <p:nvPr>
            <p:ph type="body" idx="1"/>
          </p:nvPr>
        </p:nvSpPr>
        <p:spPr>
          <a:xfrm>
            <a:off x="457200" y="1200150"/>
            <a:ext cx="8229600" cy="33945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722312" y="3305175"/>
            <a:ext cx="7772400" cy="1021500"/>
          </a:xfrm>
          <a:prstGeom prst="rect">
            <a:avLst/>
          </a:prstGeom>
          <a:noFill/>
          <a:ln>
            <a:noFill/>
          </a:ln>
        </p:spPr>
        <p:txBody>
          <a:bodyPr wrap="square"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 name="Shape 76"/>
          <p:cNvSpPr txBox="1">
            <a:spLocks noGrp="1"/>
          </p:cNvSpPr>
          <p:nvPr>
            <p:ph type="body" idx="1"/>
          </p:nvPr>
        </p:nvSpPr>
        <p:spPr>
          <a:xfrm>
            <a:off x="722312" y="2180034"/>
            <a:ext cx="7772400" cy="1125300"/>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2" name="Shape 82"/>
          <p:cNvSpPr txBox="1">
            <a:spLocks noGrp="1"/>
          </p:cNvSpPr>
          <p:nvPr>
            <p:ph type="body" idx="1"/>
          </p:nvPr>
        </p:nvSpPr>
        <p:spPr>
          <a:xfrm>
            <a:off x="457200" y="1200150"/>
            <a:ext cx="4038600" cy="3394500"/>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body" idx="2"/>
          </p:nvPr>
        </p:nvSpPr>
        <p:spPr>
          <a:xfrm>
            <a:off x="4648200" y="1200150"/>
            <a:ext cx="4038600" cy="3394500"/>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ação">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9" name="Shape 89"/>
          <p:cNvSpPr txBox="1">
            <a:spLocks noGrp="1"/>
          </p:cNvSpPr>
          <p:nvPr>
            <p:ph type="body" idx="1"/>
          </p:nvPr>
        </p:nvSpPr>
        <p:spPr>
          <a:xfrm>
            <a:off x="457200" y="1151334"/>
            <a:ext cx="4040100" cy="480000"/>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2"/>
          </p:nvPr>
        </p:nvSpPr>
        <p:spPr>
          <a:xfrm>
            <a:off x="457200" y="1631156"/>
            <a:ext cx="4040100" cy="2963400"/>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3"/>
          </p:nvPr>
        </p:nvSpPr>
        <p:spPr>
          <a:xfrm>
            <a:off x="4645025" y="1151334"/>
            <a:ext cx="4041900" cy="480000"/>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body" idx="4"/>
          </p:nvPr>
        </p:nvSpPr>
        <p:spPr>
          <a:xfrm>
            <a:off x="4645025" y="1631156"/>
            <a:ext cx="4041900" cy="2963400"/>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8" name="Shape 98"/>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01"/>
        <p:cNvGrpSpPr/>
        <p:nvPr/>
      </p:nvGrpSpPr>
      <p:grpSpPr>
        <a:xfrm>
          <a:off x="0" y="0"/>
          <a:ext cx="0" cy="0"/>
          <a:chOff x="0" y="0"/>
          <a:chExt cx="0" cy="0"/>
        </a:xfrm>
      </p:grpSpPr>
      <p:sp>
        <p:nvSpPr>
          <p:cNvPr id="102" name="Shape 102"/>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údo com Legenda">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04787"/>
            <a:ext cx="3008400" cy="87150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7" name="Shape 107"/>
          <p:cNvSpPr txBox="1">
            <a:spLocks noGrp="1"/>
          </p:cNvSpPr>
          <p:nvPr>
            <p:ph type="body" idx="1"/>
          </p:nvPr>
        </p:nvSpPr>
        <p:spPr>
          <a:xfrm>
            <a:off x="3575050" y="204787"/>
            <a:ext cx="5111700" cy="438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2"/>
          </p:nvPr>
        </p:nvSpPr>
        <p:spPr>
          <a:xfrm>
            <a:off x="457200" y="1076325"/>
            <a:ext cx="3008400" cy="3518400"/>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Shape 1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Shape 14"/>
          <p:cNvSpPr/>
          <p:nvPr/>
        </p:nvSpPr>
        <p:spPr>
          <a:xfrm>
            <a:off x="0" y="-150"/>
            <a:ext cx="5300700" cy="51435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
        <p:nvSpPr>
          <p:cNvPr id="15" name="Shape 15"/>
          <p:cNvSpPr txBox="1">
            <a:spLocks noGrp="1"/>
          </p:cNvSpPr>
          <p:nvPr>
            <p:ph type="ctrTitle"/>
          </p:nvPr>
        </p:nvSpPr>
        <p:spPr>
          <a:xfrm>
            <a:off x="685800" y="2878750"/>
            <a:ext cx="3914700" cy="1159800"/>
          </a:xfrm>
          <a:prstGeom prst="rect">
            <a:avLst/>
          </a:prstGeom>
        </p:spPr>
        <p:txBody>
          <a:bodyPr wrap="square" lIns="91425" tIns="91425" rIns="91425" bIns="91425" anchor="b"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6" name="Shape 16"/>
          <p:cNvSpPr txBox="1">
            <a:spLocks noGrp="1"/>
          </p:cNvSpPr>
          <p:nvPr>
            <p:ph type="subTitle" idx="1"/>
          </p:nvPr>
        </p:nvSpPr>
        <p:spPr>
          <a:xfrm>
            <a:off x="685800" y="4135454"/>
            <a:ext cx="3914700" cy="784800"/>
          </a:xfrm>
          <a:prstGeom prst="rect">
            <a:avLst/>
          </a:prstGeom>
        </p:spPr>
        <p:txBody>
          <a:bodyPr wrap="square" lIns="91425" tIns="91425" rIns="91425" bIns="91425" anchor="t" anchorCtr="0"/>
          <a:lstStyle>
            <a:lvl1pPr lvl="0" rtl="0">
              <a:spcBef>
                <a:spcPts val="0"/>
              </a:spcBef>
              <a:buClr>
                <a:schemeClr val="dk2"/>
              </a:buClr>
              <a:buSzPct val="100000"/>
              <a:buNone/>
              <a:defRPr sz="1400">
                <a:solidFill>
                  <a:schemeClr val="dk2"/>
                </a:solidFill>
              </a:defRPr>
            </a:lvl1pPr>
            <a:lvl2pPr lvl="1" rtl="0">
              <a:spcBef>
                <a:spcPts val="0"/>
              </a:spcBef>
              <a:buClr>
                <a:schemeClr val="dk2"/>
              </a:buClr>
              <a:buSzPct val="100000"/>
              <a:buNone/>
              <a:defRPr sz="1400">
                <a:solidFill>
                  <a:schemeClr val="dk2"/>
                </a:solidFill>
              </a:defRPr>
            </a:lvl2pPr>
            <a:lvl3pPr lvl="2" rtl="0">
              <a:spcBef>
                <a:spcPts val="0"/>
              </a:spcBef>
              <a:buClr>
                <a:schemeClr val="dk2"/>
              </a:buClr>
              <a:buSzPct val="100000"/>
              <a:buNone/>
              <a:defRPr sz="1400">
                <a:solidFill>
                  <a:schemeClr val="dk2"/>
                </a:solidFill>
              </a:defRPr>
            </a:lvl3pPr>
            <a:lvl4pPr lvl="3" rtl="0">
              <a:spcBef>
                <a:spcPts val="0"/>
              </a:spcBef>
              <a:buClr>
                <a:schemeClr val="dk2"/>
              </a:buClr>
              <a:buSzPct val="100000"/>
              <a:buNone/>
              <a:defRPr sz="1400">
                <a:solidFill>
                  <a:schemeClr val="dk2"/>
                </a:solidFill>
              </a:defRPr>
            </a:lvl4pPr>
            <a:lvl5pPr lvl="4" rtl="0">
              <a:spcBef>
                <a:spcPts val="0"/>
              </a:spcBef>
              <a:buClr>
                <a:schemeClr val="dk2"/>
              </a:buClr>
              <a:buSzPct val="100000"/>
              <a:buNone/>
              <a:defRPr sz="1400">
                <a:solidFill>
                  <a:schemeClr val="dk2"/>
                </a:solidFill>
              </a:defRPr>
            </a:lvl5pPr>
            <a:lvl6pPr lvl="5" rtl="0">
              <a:spcBef>
                <a:spcPts val="0"/>
              </a:spcBef>
              <a:buClr>
                <a:schemeClr val="dk2"/>
              </a:buClr>
              <a:buSzPct val="100000"/>
              <a:buNone/>
              <a:defRPr sz="1400">
                <a:solidFill>
                  <a:schemeClr val="dk2"/>
                </a:solidFill>
              </a:defRPr>
            </a:lvl6pPr>
            <a:lvl7pPr lvl="6" rtl="0">
              <a:spcBef>
                <a:spcPts val="0"/>
              </a:spcBef>
              <a:buClr>
                <a:schemeClr val="dk2"/>
              </a:buClr>
              <a:buSzPct val="100000"/>
              <a:buNone/>
              <a:defRPr sz="1400">
                <a:solidFill>
                  <a:schemeClr val="dk2"/>
                </a:solidFill>
              </a:defRPr>
            </a:lvl7pPr>
            <a:lvl8pPr lvl="7" rtl="0">
              <a:spcBef>
                <a:spcPts val="0"/>
              </a:spcBef>
              <a:buClr>
                <a:schemeClr val="dk2"/>
              </a:buClr>
              <a:buSzPct val="100000"/>
              <a:buNone/>
              <a:defRPr sz="1400">
                <a:solidFill>
                  <a:schemeClr val="dk2"/>
                </a:solidFill>
              </a:defRPr>
            </a:lvl8pPr>
            <a:lvl9pPr lvl="8" rtl="0">
              <a:spcBef>
                <a:spcPts val="0"/>
              </a:spcBef>
              <a:buClr>
                <a:schemeClr val="dk2"/>
              </a:buClr>
              <a:buSzPct val="100000"/>
              <a:buNone/>
              <a:defRPr sz="14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Imagem com Legenda">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1792288" y="3600450"/>
            <a:ext cx="5486400" cy="425100"/>
          </a:xfrm>
          <a:prstGeom prst="rect">
            <a:avLst/>
          </a:prstGeom>
          <a:noFill/>
          <a:ln>
            <a:noFill/>
          </a:ln>
        </p:spPr>
        <p:txBody>
          <a:bodyPr wrap="square"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4" name="Shape 114"/>
          <p:cNvSpPr>
            <a:spLocks noGrp="1"/>
          </p:cNvSpPr>
          <p:nvPr>
            <p:ph type="pic" idx="2"/>
          </p:nvPr>
        </p:nvSpPr>
        <p:spPr>
          <a:xfrm>
            <a:off x="1792288" y="459581"/>
            <a:ext cx="5486400" cy="30861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
          </p:nvPr>
        </p:nvSpPr>
        <p:spPr>
          <a:xfrm>
            <a:off x="1792288" y="4025503"/>
            <a:ext cx="5486400" cy="603600"/>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ítulo e texto vertical">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1" name="Shape 121"/>
          <p:cNvSpPr txBox="1">
            <a:spLocks noGrp="1"/>
          </p:cNvSpPr>
          <p:nvPr>
            <p:ph type="body" idx="1"/>
          </p:nvPr>
        </p:nvSpPr>
        <p:spPr>
          <a:xfrm rot="5400000">
            <a:off x="2874750" y="-1217400"/>
            <a:ext cx="3394500"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Título e texto verticais">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rot="5400000">
            <a:off x="5463750" y="1371628"/>
            <a:ext cx="4388700" cy="20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txBox="1">
            <a:spLocks noGrp="1"/>
          </p:cNvSpPr>
          <p:nvPr>
            <p:ph type="body" idx="1"/>
          </p:nvPr>
        </p:nvSpPr>
        <p:spPr>
          <a:xfrm rot="5400000">
            <a:off x="1272750" y="-609571"/>
            <a:ext cx="4388700"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Shape 18"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Shape 19"/>
          <p:cNvSpPr txBox="1">
            <a:spLocks noGrp="1"/>
          </p:cNvSpPr>
          <p:nvPr>
            <p:ph type="body" idx="1"/>
          </p:nvPr>
        </p:nvSpPr>
        <p:spPr>
          <a:xfrm>
            <a:off x="2483350" y="836125"/>
            <a:ext cx="4177200" cy="3471300"/>
          </a:xfrm>
          <a:prstGeom prst="rect">
            <a:avLst/>
          </a:prstGeom>
        </p:spPr>
        <p:txBody>
          <a:bodyPr wrap="square" lIns="91425" tIns="91425" rIns="91425" bIns="91425" anchor="ctr" anchorCtr="0"/>
          <a:lstStyle>
            <a:lvl1pPr lvl="0" algn="ctr" rtl="0">
              <a:spcBef>
                <a:spcPts val="0"/>
              </a:spcBef>
              <a:buClr>
                <a:srgbClr val="FFFFFF"/>
              </a:buClr>
              <a:buSzPct val="100000"/>
              <a:defRPr sz="2400" i="1">
                <a:solidFill>
                  <a:srgbClr val="FFFFFF"/>
                </a:solidFill>
              </a:defRPr>
            </a:lvl1pPr>
            <a:lvl2pPr lvl="1" algn="ctr" rtl="0">
              <a:spcBef>
                <a:spcPts val="0"/>
              </a:spcBef>
              <a:buClr>
                <a:srgbClr val="FFFFFF"/>
              </a:buClr>
              <a:buSzPct val="100000"/>
              <a:defRPr sz="2400" i="1">
                <a:solidFill>
                  <a:srgbClr val="FFFFFF"/>
                </a:solidFill>
              </a:defRPr>
            </a:lvl2pPr>
            <a:lvl3pPr lvl="2" algn="ctr" rtl="0">
              <a:spcBef>
                <a:spcPts val="0"/>
              </a:spcBef>
              <a:buClr>
                <a:srgbClr val="FFFFFF"/>
              </a:buClr>
              <a:buSzPct val="100000"/>
              <a:defRPr sz="2400" i="1">
                <a:solidFill>
                  <a:srgbClr val="FFFFFF"/>
                </a:solidFill>
              </a:defRPr>
            </a:lvl3pPr>
            <a:lvl4pPr lvl="3" algn="ctr" rtl="0">
              <a:spcBef>
                <a:spcPts val="0"/>
              </a:spcBef>
              <a:buClr>
                <a:srgbClr val="FFFFFF"/>
              </a:buClr>
              <a:buSzPct val="100000"/>
              <a:defRPr sz="2400" i="1">
                <a:solidFill>
                  <a:srgbClr val="FFFFFF"/>
                </a:solidFill>
              </a:defRPr>
            </a:lvl4pPr>
            <a:lvl5pPr lvl="4" algn="ctr" rtl="0">
              <a:spcBef>
                <a:spcPts val="0"/>
              </a:spcBef>
              <a:buClr>
                <a:srgbClr val="FFFFFF"/>
              </a:buClr>
              <a:buSzPct val="100000"/>
              <a:defRPr sz="2400" i="1">
                <a:solidFill>
                  <a:srgbClr val="FFFFFF"/>
                </a:solidFill>
              </a:defRPr>
            </a:lvl5pPr>
            <a:lvl6pPr lvl="5" algn="ctr" rtl="0">
              <a:spcBef>
                <a:spcPts val="0"/>
              </a:spcBef>
              <a:buClr>
                <a:srgbClr val="FFFFFF"/>
              </a:buClr>
              <a:buSzPct val="100000"/>
              <a:defRPr sz="2400" i="1">
                <a:solidFill>
                  <a:srgbClr val="FFFFFF"/>
                </a:solidFill>
              </a:defRPr>
            </a:lvl6pPr>
            <a:lvl7pPr lvl="6" algn="ctr" rtl="0">
              <a:spcBef>
                <a:spcPts val="0"/>
              </a:spcBef>
              <a:buClr>
                <a:srgbClr val="FFFFFF"/>
              </a:buClr>
              <a:buSzPct val="100000"/>
              <a:defRPr sz="2400" i="1">
                <a:solidFill>
                  <a:srgbClr val="FFFFFF"/>
                </a:solidFill>
              </a:defRPr>
            </a:lvl7pPr>
            <a:lvl8pPr lvl="7" algn="ctr" rtl="0">
              <a:spcBef>
                <a:spcPts val="0"/>
              </a:spcBef>
              <a:buClr>
                <a:srgbClr val="FFFFFF"/>
              </a:buClr>
              <a:buSzPct val="100000"/>
              <a:defRPr sz="2400" i="1">
                <a:solidFill>
                  <a:srgbClr val="FFFFFF"/>
                </a:solidFill>
              </a:defRPr>
            </a:lvl8pPr>
            <a:lvl9pPr lvl="8" algn="ctr">
              <a:spcBef>
                <a:spcPts val="0"/>
              </a:spcBef>
              <a:buClr>
                <a:srgbClr val="FFFFFF"/>
              </a:buClr>
              <a:buSzPct val="100000"/>
              <a:defRPr sz="2400" i="1">
                <a:solidFill>
                  <a:srgbClr val="FFFFFF"/>
                </a:solidFill>
              </a:defRPr>
            </a:lvl9pPr>
          </a:lstStyle>
          <a:p>
            <a:endParaRPr/>
          </a:p>
        </p:txBody>
      </p:sp>
      <p:sp>
        <p:nvSpPr>
          <p:cNvPr id="20" name="Shape 20"/>
          <p:cNvSpPr txBox="1">
            <a:spLocks noGrp="1"/>
          </p:cNvSpPr>
          <p:nvPr>
            <p:ph type="sldNum" idx="12"/>
          </p:nvPr>
        </p:nvSpPr>
        <p:spPr>
          <a:xfrm>
            <a:off x="4297650" y="4673650"/>
            <a:ext cx="548700" cy="393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t>‹nº›</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a:spcBef>
                <a:spcPts val="0"/>
              </a:spcBef>
              <a:buFont typeface="Lato Hairline"/>
              <a:defRPr>
                <a:latin typeface="Lato Hairline"/>
                <a:ea typeface="Lato Hairline"/>
                <a:cs typeface="Lato Hairline"/>
                <a:sym typeface="Lato Hairline"/>
              </a:defRPr>
            </a:lvl1pPr>
            <a:lvl2pPr lvl="1">
              <a:spcBef>
                <a:spcPts val="0"/>
              </a:spcBef>
              <a:buFont typeface="Lato Hairline"/>
              <a:defRPr>
                <a:latin typeface="Lato Hairline"/>
                <a:ea typeface="Lato Hairline"/>
                <a:cs typeface="Lato Hairline"/>
                <a:sym typeface="Lato Hairline"/>
              </a:defRPr>
            </a:lvl2pPr>
            <a:lvl3pPr lvl="2">
              <a:spcBef>
                <a:spcPts val="0"/>
              </a:spcBef>
              <a:buFont typeface="Lato Hairline"/>
              <a:defRPr>
                <a:latin typeface="Lato Hairline"/>
                <a:ea typeface="Lato Hairline"/>
                <a:cs typeface="Lato Hairline"/>
                <a:sym typeface="Lato Hairline"/>
              </a:defRPr>
            </a:lvl3pPr>
            <a:lvl4pPr lvl="3">
              <a:spcBef>
                <a:spcPts val="0"/>
              </a:spcBef>
              <a:buFont typeface="Lato Hairline"/>
              <a:defRPr>
                <a:latin typeface="Lato Hairline"/>
                <a:ea typeface="Lato Hairline"/>
                <a:cs typeface="Lato Hairline"/>
                <a:sym typeface="Lato Hairline"/>
              </a:defRPr>
            </a:lvl4pPr>
            <a:lvl5pPr lvl="4">
              <a:spcBef>
                <a:spcPts val="0"/>
              </a:spcBef>
              <a:buFont typeface="Lato Hairline"/>
              <a:defRPr>
                <a:latin typeface="Lato Hairline"/>
                <a:ea typeface="Lato Hairline"/>
                <a:cs typeface="Lato Hairline"/>
                <a:sym typeface="Lato Hairline"/>
              </a:defRPr>
            </a:lvl5pPr>
            <a:lvl6pPr lvl="5">
              <a:spcBef>
                <a:spcPts val="0"/>
              </a:spcBef>
              <a:buFont typeface="Lato Hairline"/>
              <a:defRPr>
                <a:latin typeface="Lato Hairline"/>
                <a:ea typeface="Lato Hairline"/>
                <a:cs typeface="Lato Hairline"/>
                <a:sym typeface="Lato Hairline"/>
              </a:defRPr>
            </a:lvl6pPr>
            <a:lvl7pPr lvl="6">
              <a:spcBef>
                <a:spcPts val="0"/>
              </a:spcBef>
              <a:buFont typeface="Lato Hairline"/>
              <a:defRPr>
                <a:latin typeface="Lato Hairline"/>
                <a:ea typeface="Lato Hairline"/>
                <a:cs typeface="Lato Hairline"/>
                <a:sym typeface="Lato Hairline"/>
              </a:defRPr>
            </a:lvl7pPr>
            <a:lvl8pPr lvl="7">
              <a:spcBef>
                <a:spcPts val="0"/>
              </a:spcBef>
              <a:buFont typeface="Lato Hairline"/>
              <a:defRPr>
                <a:latin typeface="Lato Hairline"/>
                <a:ea typeface="Lato Hairline"/>
                <a:cs typeface="Lato Hairline"/>
                <a:sym typeface="Lato Hairline"/>
              </a:defRPr>
            </a:lvl8pPr>
            <a:lvl9pPr lvl="8">
              <a:spcBef>
                <a:spcPts val="0"/>
              </a:spcBef>
              <a:buFont typeface="Lato Hairline"/>
              <a:defRPr>
                <a:latin typeface="Lato Hairline"/>
                <a:ea typeface="Lato Hairline"/>
                <a:cs typeface="Lato Hairline"/>
                <a:sym typeface="Lato Hairline"/>
              </a:defRPr>
            </a:lvl9pPr>
          </a:lstStyle>
          <a:p>
            <a:endParaRPr/>
          </a:p>
        </p:txBody>
      </p:sp>
      <p:sp>
        <p:nvSpPr>
          <p:cNvPr id="24" name="Shape 24"/>
          <p:cNvSpPr txBox="1">
            <a:spLocks noGrp="1"/>
          </p:cNvSpPr>
          <p:nvPr>
            <p:ph type="body" idx="1"/>
          </p:nvPr>
        </p:nvSpPr>
        <p:spPr>
          <a:xfrm>
            <a:off x="457200" y="2244399"/>
            <a:ext cx="5511300" cy="260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Shape 2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Shape 28"/>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body" idx="1"/>
          </p:nvPr>
        </p:nvSpPr>
        <p:spPr>
          <a:xfrm>
            <a:off x="457200" y="2211825"/>
            <a:ext cx="2675100" cy="2637900"/>
          </a:xfrm>
          <a:prstGeom prst="rect">
            <a:avLst/>
          </a:prstGeom>
        </p:spPr>
        <p:txBody>
          <a:bodyPr wrap="square"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body" idx="2"/>
          </p:nvPr>
        </p:nvSpPr>
        <p:spPr>
          <a:xfrm>
            <a:off x="3293405" y="2211825"/>
            <a:ext cx="2675100" cy="2637900"/>
          </a:xfrm>
          <a:prstGeom prst="rect">
            <a:avLst/>
          </a:prstGeom>
        </p:spPr>
        <p:txBody>
          <a:bodyPr wrap="square"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Shape 3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Shape 34"/>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89775"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6" name="Shape 36"/>
          <p:cNvSpPr txBox="1">
            <a:spLocks noGrp="1"/>
          </p:cNvSpPr>
          <p:nvPr>
            <p:ph type="body" idx="2"/>
          </p:nvPr>
        </p:nvSpPr>
        <p:spPr>
          <a:xfrm>
            <a:off x="2415136"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7" name="Shape 37"/>
          <p:cNvSpPr txBox="1">
            <a:spLocks noGrp="1"/>
          </p:cNvSpPr>
          <p:nvPr>
            <p:ph type="body" idx="3"/>
          </p:nvPr>
        </p:nvSpPr>
        <p:spPr>
          <a:xfrm>
            <a:off x="4340497" y="2312475"/>
            <a:ext cx="1831500" cy="26133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8" name="Shape 38"/>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Shape 40"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Shape 41"/>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2" name="Shape 42"/>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Shape 44"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Shape 45"/>
          <p:cNvSpPr txBox="1">
            <a:spLocks noGrp="1"/>
          </p:cNvSpPr>
          <p:nvPr>
            <p:ph type="body" idx="1"/>
          </p:nvPr>
        </p:nvSpPr>
        <p:spPr>
          <a:xfrm>
            <a:off x="457200" y="4406309"/>
            <a:ext cx="8229600" cy="519600"/>
          </a:xfrm>
          <a:prstGeom prst="rect">
            <a:avLst/>
          </a:prstGeom>
        </p:spPr>
        <p:txBody>
          <a:bodyPr wrap="square" lIns="91425" tIns="91425" rIns="91425" bIns="91425" anchor="t" anchorCtr="0"/>
          <a:lstStyle>
            <a:lvl1pPr lvl="0">
              <a:spcBef>
                <a:spcPts val="360"/>
              </a:spcBef>
              <a:buSzPct val="100000"/>
              <a:buNone/>
              <a:defRPr sz="1400"/>
            </a:lvl1pPr>
          </a:lstStyle>
          <a:p>
            <a:endParaRPr/>
          </a:p>
        </p:txBody>
      </p:sp>
      <p:sp>
        <p:nvSpPr>
          <p:cNvPr id="46" name="Shape 46"/>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‹nº›</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circle">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Shape 48"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Shape 49"/>
          <p:cNvSpPr txBox="1">
            <a:spLocks noGrp="1"/>
          </p:cNvSpPr>
          <p:nvPr>
            <p:ph type="sldNum" idx="12"/>
          </p:nvPr>
        </p:nvSpPr>
        <p:spPr>
          <a:xfrm>
            <a:off x="4297650" y="4673650"/>
            <a:ext cx="548700" cy="393600"/>
          </a:xfrm>
          <a:prstGeom prst="rect">
            <a:avLst/>
          </a:prstGeom>
        </p:spPr>
        <p:txBody>
          <a:bodyPr wrap="square" lIns="91425" tIns="91425" rIns="91425" bIns="91425" anchor="ctr" anchorCtr="0">
            <a:noAutofit/>
          </a:bodyPr>
          <a:lstStyle/>
          <a:p>
            <a:pPr lvl="0" algn="ctr">
              <a:spcBef>
                <a:spcPts val="0"/>
              </a:spcBef>
              <a:buNone/>
            </a:pPr>
            <a:fld id="{00000000-1234-1234-1234-123412341234}" type="slidenum">
              <a:rPr lang="en"/>
              <a:t>‹nº›</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48975"/>
            <a:ext cx="5511300" cy="857400"/>
          </a:xfrm>
          <a:prstGeom prst="rect">
            <a:avLst/>
          </a:prstGeom>
          <a:noFill/>
          <a:ln>
            <a:noFill/>
          </a:ln>
        </p:spPr>
        <p:txBody>
          <a:bodyPr wrap="square" lIns="91425" tIns="91425" rIns="91425" bIns="91425" anchor="b" anchorCtr="0"/>
          <a:lstStyle>
            <a:lvl1pPr lvl="0">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1pPr>
            <a:lvl2pPr lvl="1">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2pPr>
            <a:lvl3pPr lvl="2">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3pPr>
            <a:lvl4pPr lvl="3">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4pPr>
            <a:lvl5pPr lvl="4">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5pPr>
            <a:lvl6pPr lvl="5">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6pPr>
            <a:lvl7pPr lvl="6">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7pPr>
            <a:lvl8pPr lvl="7">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8pPr>
            <a:lvl9pPr lvl="8">
              <a:spcBef>
                <a:spcPts val="0"/>
              </a:spcBef>
              <a:buClr>
                <a:srgbClr val="434343"/>
              </a:buClr>
              <a:buSzPct val="1000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Shape 7"/>
          <p:cNvSpPr txBox="1">
            <a:spLocks noGrp="1"/>
          </p:cNvSpPr>
          <p:nvPr>
            <p:ph type="body" idx="1"/>
          </p:nvPr>
        </p:nvSpPr>
        <p:spPr>
          <a:xfrm>
            <a:off x="457200" y="2244399"/>
            <a:ext cx="5511300" cy="2605200"/>
          </a:xfrm>
          <a:prstGeom prst="rect">
            <a:avLst/>
          </a:prstGeom>
          <a:noFill/>
          <a:ln>
            <a:noFill/>
          </a:ln>
        </p:spPr>
        <p:txBody>
          <a:bodyPr wrap="square" lIns="91425" tIns="91425" rIns="91425" bIns="91425" anchor="t" anchorCtr="0"/>
          <a:lstStyle>
            <a:lvl1pPr lvl="0">
              <a:spcBef>
                <a:spcPts val="600"/>
              </a:spcBef>
              <a:buClr>
                <a:srgbClr val="B7B7B7"/>
              </a:buClr>
              <a:buSzPct val="100000"/>
              <a:buFont typeface="Lato Light"/>
              <a:buChar char="×"/>
              <a:defRPr sz="1800">
                <a:solidFill>
                  <a:srgbClr val="666666"/>
                </a:solidFill>
                <a:latin typeface="Lato Light"/>
                <a:ea typeface="Lato Light"/>
                <a:cs typeface="Lato Light"/>
                <a:sym typeface="Lato Light"/>
              </a:defRPr>
            </a:lvl1pPr>
            <a:lvl2pPr lvl="1">
              <a:spcBef>
                <a:spcPts val="480"/>
              </a:spcBef>
              <a:buClr>
                <a:srgbClr val="B7B7B7"/>
              </a:buClr>
              <a:buSzPct val="100000"/>
              <a:buFont typeface="Lato Light"/>
              <a:buChar char="×"/>
              <a:defRPr sz="1800">
                <a:solidFill>
                  <a:srgbClr val="666666"/>
                </a:solidFill>
                <a:latin typeface="Lato Light"/>
                <a:ea typeface="Lato Light"/>
                <a:cs typeface="Lato Light"/>
                <a:sym typeface="Lato Light"/>
              </a:defRPr>
            </a:lvl2pPr>
            <a:lvl3pPr lvl="2">
              <a:spcBef>
                <a:spcPts val="480"/>
              </a:spcBef>
              <a:buClr>
                <a:srgbClr val="B7B7B7"/>
              </a:buClr>
              <a:buSzPct val="100000"/>
              <a:buFont typeface="Lato Light"/>
              <a:buChar char="×"/>
              <a:defRPr sz="1800">
                <a:solidFill>
                  <a:srgbClr val="666666"/>
                </a:solidFill>
                <a:latin typeface="Lato Light"/>
                <a:ea typeface="Lato Light"/>
                <a:cs typeface="Lato Light"/>
                <a:sym typeface="Lato Light"/>
              </a:defRPr>
            </a:lvl3pPr>
            <a:lvl4pPr lvl="3">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4pPr>
            <a:lvl5pPr lvl="4">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5pPr>
            <a:lvl6pPr lvl="5">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6pPr>
            <a:lvl7pPr lvl="6">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7pPr>
            <a:lvl8pPr lvl="7">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8pPr>
            <a:lvl9pPr lvl="8">
              <a:spcBef>
                <a:spcPts val="360"/>
              </a:spcBef>
              <a:buClr>
                <a:srgbClr val="B7B7B7"/>
              </a:buClr>
              <a:buSzPct val="100000"/>
              <a:buFont typeface="Lato Light"/>
              <a:buChar char="■"/>
              <a:defRPr sz="1800">
                <a:solidFill>
                  <a:srgbClr val="666666"/>
                </a:solidFill>
                <a:latin typeface="Lato Light"/>
                <a:ea typeface="Lato Light"/>
                <a:cs typeface="Lato Light"/>
                <a:sym typeface="Lato Light"/>
              </a:defRPr>
            </a:lvl9pPr>
          </a:lstStyle>
          <a:p>
            <a:endParaRPr/>
          </a:p>
        </p:txBody>
      </p:sp>
      <p:sp>
        <p:nvSpPr>
          <p:cNvPr id="8" name="Shape 8"/>
          <p:cNvSpPr txBox="1">
            <a:spLocks noGrp="1"/>
          </p:cNvSpPr>
          <p:nvPr>
            <p:ph type="sldNum" idx="12"/>
          </p:nvPr>
        </p:nvSpPr>
        <p:spPr>
          <a:xfrm>
            <a:off x="8480583" y="4673650"/>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800">
                <a:solidFill>
                  <a:srgbClr val="FFFFFF"/>
                </a:solidFill>
                <a:latin typeface="Lato Light"/>
                <a:ea typeface="Lato Light"/>
                <a:cs typeface="Lato Light"/>
                <a:sym typeface="Lato Light"/>
              </a:rPr>
              <a:t>‹nº›</a:t>
            </a:fld>
            <a:endParaRPr lang="en" sz="1800">
              <a:solidFill>
                <a:srgbClr val="FFFFFF"/>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8" name="Shape 58"/>
          <p:cNvSpPr txBox="1">
            <a:spLocks noGrp="1"/>
          </p:cNvSpPr>
          <p:nvPr>
            <p:ph type="body" idx="1"/>
          </p:nvPr>
        </p:nvSpPr>
        <p:spPr>
          <a:xfrm>
            <a:off x="457200" y="1200150"/>
            <a:ext cx="8229600" cy="33945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2"/>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4767262"/>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rgbClr val="888888"/>
                </a:solidFill>
                <a:latin typeface="Calibri"/>
                <a:ea typeface="Calibri"/>
                <a:cs typeface="Calibri"/>
                <a:sym typeface="Calibri"/>
              </a:rPr>
              <a:t>‹nº›</a:t>
            </a:fld>
            <a:endParaRPr lang="e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www.feevale.br/curltura/editora-feevale/metodologia-do-trabalho-cientifico---2-edicao" TargetMode="External"/><Relationship Id="rId3" Type="http://schemas.openxmlformats.org/officeDocument/2006/relationships/image" Target="../media/image10.jpg"/><Relationship Id="rId7" Type="http://schemas.openxmlformats.org/officeDocument/2006/relationships/hyperlink" Target="https://books.google.com.br/books?id=brLbpR6dI8sC&amp;lpg=PA235&amp;ots=9CXtbw-8Cq&amp;dq=generation%20z&amp;lr&amp;hl=pt-BR&amp;pg=PA235#v=onepage&amp;q=generation%20z&amp;f=false"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prolivro.org.br/home/images/2016/RetratosDaLeitura2016_LIVRO_EM_PDF_FINAL_COM_CAPA.pdf" TargetMode="External"/><Relationship Id="rId5" Type="http://schemas.openxmlformats.org/officeDocument/2006/relationships/hyperlink" Target="http://cetic.br/publicacoes/indice/pesquisas/" TargetMode="External"/><Relationship Id="rId4" Type="http://schemas.openxmlformats.org/officeDocument/2006/relationships/hyperlink" Target="http://seer.ufrgs.br/educacaoerealidade/articleview/1307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136" name="Shape 136"/>
          <p:cNvSpPr txBox="1"/>
          <p:nvPr/>
        </p:nvSpPr>
        <p:spPr>
          <a:xfrm>
            <a:off x="1074700" y="1331981"/>
            <a:ext cx="6694200" cy="1386600"/>
          </a:xfrm>
          <a:prstGeom prst="rect">
            <a:avLst/>
          </a:prstGeom>
          <a:noFill/>
          <a:ln>
            <a:noFill/>
          </a:ln>
        </p:spPr>
        <p:txBody>
          <a:bodyPr wrap="square" lIns="91425" tIns="91425" rIns="91425" bIns="91425" anchor="ctr" anchorCtr="0">
            <a:noAutofit/>
          </a:bodyPr>
          <a:lstStyle/>
          <a:p>
            <a:pPr lvl="0" algn="ctr" rtl="0">
              <a:spcBef>
                <a:spcPts val="0"/>
              </a:spcBef>
              <a:buNone/>
            </a:pPr>
            <a:r>
              <a:rPr lang="en" sz="3200" b="1">
                <a:solidFill>
                  <a:srgbClr val="262626"/>
                </a:solidFill>
                <a:latin typeface="Calibri"/>
                <a:ea typeface="Calibri"/>
                <a:cs typeface="Calibri"/>
                <a:sym typeface="Calibri"/>
              </a:rPr>
              <a:t>COMO A GERAÇÃO Z </a:t>
            </a:r>
          </a:p>
          <a:p>
            <a:pPr lvl="0" algn="ctr" rtl="0">
              <a:spcBef>
                <a:spcPts val="0"/>
              </a:spcBef>
              <a:buNone/>
            </a:pPr>
            <a:r>
              <a:rPr lang="en" sz="3200" b="1">
                <a:solidFill>
                  <a:srgbClr val="262626"/>
                </a:solidFill>
                <a:latin typeface="Calibri"/>
                <a:ea typeface="Calibri"/>
                <a:cs typeface="Calibri"/>
                <a:sym typeface="Calibri"/>
              </a:rPr>
              <a:t>- THE CENTENNIALS - </a:t>
            </a:r>
          </a:p>
          <a:p>
            <a:pPr lvl="0" algn="ctr" rtl="0">
              <a:spcBef>
                <a:spcPts val="0"/>
              </a:spcBef>
              <a:buNone/>
            </a:pPr>
            <a:r>
              <a:rPr lang="en" sz="3200" b="1">
                <a:solidFill>
                  <a:srgbClr val="262626"/>
                </a:solidFill>
                <a:latin typeface="Calibri"/>
                <a:ea typeface="Calibri"/>
                <a:cs typeface="Calibri"/>
                <a:sym typeface="Calibri"/>
              </a:rPr>
              <a:t>APRENDE A LEITURA?</a:t>
            </a:r>
          </a:p>
        </p:txBody>
      </p:sp>
      <p:sp>
        <p:nvSpPr>
          <p:cNvPr id="137" name="Shape 137"/>
          <p:cNvSpPr txBox="1"/>
          <p:nvPr/>
        </p:nvSpPr>
        <p:spPr>
          <a:xfrm>
            <a:off x="1284175" y="2809856"/>
            <a:ext cx="6329700" cy="543900"/>
          </a:xfrm>
          <a:prstGeom prst="rect">
            <a:avLst/>
          </a:prstGeom>
          <a:noFill/>
          <a:ln>
            <a:noFill/>
          </a:ln>
        </p:spPr>
        <p:txBody>
          <a:bodyPr wrap="square" lIns="91425" tIns="45700" rIns="91425" bIns="45700" anchor="t" anchorCtr="0">
            <a:noAutofit/>
          </a:bodyPr>
          <a:lstStyle/>
          <a:p>
            <a:pPr lvl="0" algn="ctr" rtl="0">
              <a:lnSpc>
                <a:spcPct val="100000"/>
              </a:lnSpc>
              <a:spcBef>
                <a:spcPts val="0"/>
              </a:spcBef>
              <a:buNone/>
            </a:pPr>
            <a:endParaRPr sz="1800">
              <a:latin typeface="Calibri"/>
              <a:ea typeface="Calibri"/>
              <a:cs typeface="Calibri"/>
              <a:sym typeface="Calibri"/>
            </a:endParaRPr>
          </a:p>
          <a:p>
            <a:pPr lvl="0" algn="ctr" rtl="0">
              <a:lnSpc>
                <a:spcPct val="100000"/>
              </a:lnSpc>
              <a:spcBef>
                <a:spcPts val="0"/>
              </a:spcBef>
              <a:buSzPct val="25000"/>
              <a:buNone/>
            </a:pPr>
            <a:r>
              <a:rPr lang="en" sz="1800">
                <a:latin typeface="Calibri"/>
                <a:ea typeface="Calibri"/>
                <a:cs typeface="Calibri"/>
                <a:sym typeface="Calibri"/>
              </a:rPr>
              <a:t>Mestrado Profissional em Letras Universidade Feevale</a:t>
            </a:r>
          </a:p>
          <a:p>
            <a:pPr marL="0" marR="0" lvl="0" indent="0" algn="ctr" rtl="0">
              <a:lnSpc>
                <a:spcPct val="100000"/>
              </a:lnSpc>
              <a:spcBef>
                <a:spcPts val="0"/>
              </a:spcBef>
              <a:buSzPct val="25000"/>
              <a:buNone/>
            </a:pPr>
            <a:r>
              <a:rPr lang="en" sz="1800">
                <a:latin typeface="Calibri"/>
                <a:ea typeface="Calibri"/>
                <a:cs typeface="Calibri"/>
                <a:sym typeface="Calibri"/>
              </a:rPr>
              <a:t>                       </a:t>
            </a:r>
          </a:p>
          <a:p>
            <a:pPr marL="0" marR="0" lvl="0" indent="0" algn="l" rtl="0">
              <a:spcBef>
                <a:spcPts val="0"/>
              </a:spcBef>
              <a:buNone/>
            </a:pPr>
            <a:endParaRPr sz="1800">
              <a:latin typeface="Calibri"/>
              <a:ea typeface="Calibri"/>
              <a:cs typeface="Calibri"/>
              <a:sym typeface="Calibri"/>
            </a:endParaRPr>
          </a:p>
        </p:txBody>
      </p:sp>
      <p:sp>
        <p:nvSpPr>
          <p:cNvPr id="138" name="Shape 138"/>
          <p:cNvSpPr txBox="1"/>
          <p:nvPr/>
        </p:nvSpPr>
        <p:spPr>
          <a:xfrm>
            <a:off x="2194925" y="4035887"/>
            <a:ext cx="4653900" cy="1107600"/>
          </a:xfrm>
          <a:prstGeom prst="rect">
            <a:avLst/>
          </a:prstGeom>
          <a:noFill/>
          <a:ln>
            <a:noFill/>
          </a:ln>
        </p:spPr>
        <p:txBody>
          <a:bodyPr wrap="square" lIns="91425" tIns="91425" rIns="91425" bIns="91425" anchor="ctr" anchorCtr="0">
            <a:noAutofit/>
          </a:bodyPr>
          <a:lstStyle/>
          <a:p>
            <a:pPr lvl="0" algn="ctr" rtl="0">
              <a:spcBef>
                <a:spcPts val="0"/>
              </a:spcBef>
              <a:buNone/>
            </a:pPr>
            <a:r>
              <a:rPr lang="en" sz="1800">
                <a:latin typeface="Calibri"/>
                <a:ea typeface="Calibri"/>
                <a:cs typeface="Calibri"/>
                <a:sym typeface="Calibri"/>
              </a:rPr>
              <a:t>Foz do Iguaçú, setembro de 2017</a:t>
            </a:r>
          </a:p>
        </p:txBody>
      </p:sp>
      <p:pic>
        <p:nvPicPr>
          <p:cNvPr id="139" name="Shape 139"/>
          <p:cNvPicPr preferRelativeResize="0"/>
          <p:nvPr/>
        </p:nvPicPr>
        <p:blipFill>
          <a:blip r:embed="rId4">
            <a:alphaModFix/>
          </a:blip>
          <a:stretch>
            <a:fillRect/>
          </a:stretch>
        </p:blipFill>
        <p:spPr>
          <a:xfrm>
            <a:off x="1284175" y="2942718"/>
            <a:ext cx="606018" cy="606018"/>
          </a:xfrm>
          <a:prstGeom prst="rect">
            <a:avLst/>
          </a:prstGeom>
          <a:noFill/>
          <a:ln>
            <a:noFill/>
          </a:ln>
        </p:spPr>
      </p:pic>
      <p:sp>
        <p:nvSpPr>
          <p:cNvPr id="140" name="Shape 140"/>
          <p:cNvSpPr txBox="1"/>
          <p:nvPr/>
        </p:nvSpPr>
        <p:spPr>
          <a:xfrm>
            <a:off x="3476800" y="3388025"/>
            <a:ext cx="2814300" cy="969900"/>
          </a:xfrm>
          <a:prstGeom prst="rect">
            <a:avLst/>
          </a:prstGeom>
          <a:noFill/>
          <a:ln>
            <a:noFill/>
          </a:ln>
        </p:spPr>
        <p:txBody>
          <a:bodyPr wrap="square" lIns="91425" tIns="91425" rIns="91425" bIns="91425" anchor="t" anchorCtr="0">
            <a:noAutofit/>
          </a:bodyPr>
          <a:lstStyle/>
          <a:p>
            <a:pPr lvl="0" rtl="0">
              <a:spcBef>
                <a:spcPts val="0"/>
              </a:spcBef>
              <a:buNone/>
            </a:pPr>
            <a:r>
              <a:rPr lang="en" sz="1800">
                <a:latin typeface="Calibri"/>
                <a:ea typeface="Calibri"/>
                <a:cs typeface="Calibri"/>
                <a:sym typeface="Calibri"/>
              </a:rPr>
              <a:t>Esp. Jose da Silva Nunes</a:t>
            </a:r>
          </a:p>
          <a:p>
            <a:pPr lvl="0" indent="-3175" rtl="0">
              <a:spcBef>
                <a:spcPts val="0"/>
              </a:spcBef>
              <a:buNone/>
            </a:pPr>
            <a:r>
              <a:rPr lang="en" sz="1800">
                <a:latin typeface="Calibri"/>
                <a:ea typeface="Calibri"/>
                <a:cs typeface="Calibri"/>
                <a:sym typeface="Calibri"/>
              </a:rPr>
              <a:t>Dra.  Lovani Volmer</a:t>
            </a:r>
          </a:p>
          <a:p>
            <a:pPr lvl="0" indent="-3175" rtl="0">
              <a:spcBef>
                <a:spcPts val="0"/>
              </a:spcBef>
              <a:buNone/>
            </a:pPr>
            <a:r>
              <a:rPr lang="en" sz="1800">
                <a:latin typeface="Calibri"/>
                <a:ea typeface="Calibri"/>
                <a:cs typeface="Calibri"/>
                <a:sym typeface="Calibri"/>
              </a:rPr>
              <a:t>Dra. Marinês Andrea Kunz</a:t>
            </a:r>
          </a:p>
          <a:p>
            <a:pPr lvl="0" rtl="0">
              <a:spcBef>
                <a:spcPts val="0"/>
              </a:spcBef>
              <a:buNone/>
            </a:pPr>
            <a:endParaRPr>
              <a:latin typeface="Calibri"/>
              <a:ea typeface="Calibri"/>
              <a:cs typeface="Calibri"/>
              <a:sym typeface="Calibri"/>
            </a:endParaRPr>
          </a:p>
        </p:txBody>
      </p:sp>
      <p:sp>
        <p:nvSpPr>
          <p:cNvPr id="141" name="Shape 141"/>
          <p:cNvSpPr txBox="1">
            <a:spLocks noGrp="1"/>
          </p:cNvSpPr>
          <p:nvPr>
            <p:ph type="sldNum" idx="12"/>
          </p:nvPr>
        </p:nvSpPr>
        <p:spPr>
          <a:xfrm>
            <a:off x="8480583" y="4673650"/>
            <a:ext cx="548700" cy="393600"/>
          </a:xfrm>
          <a:prstGeom prst="rect">
            <a:avLst/>
          </a:prstGeom>
        </p:spPr>
        <p:txBody>
          <a:bodyPr wrap="square" lIns="91425" tIns="45700" rIns="91425" bIns="45700" anchor="ctr" anchorCtr="0">
            <a:noAutofit/>
          </a:bodyPr>
          <a:lstStyle/>
          <a:p>
            <a:pPr lvl="0" rtl="0">
              <a:spcBef>
                <a:spcPts val="0"/>
              </a:spcBef>
              <a:buNone/>
            </a:pPr>
            <a:fld id="{00000000-1234-1234-1234-123412341234}" type="slidenum">
              <a:rPr lang="en"/>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206" name="Shape 206"/>
          <p:cNvSpPr txBox="1"/>
          <p:nvPr/>
        </p:nvSpPr>
        <p:spPr>
          <a:xfrm>
            <a:off x="1215875" y="1762325"/>
            <a:ext cx="6058800" cy="2957700"/>
          </a:xfrm>
          <a:prstGeom prst="rect">
            <a:avLst/>
          </a:prstGeom>
          <a:noFill/>
          <a:ln>
            <a:noFill/>
          </a:ln>
        </p:spPr>
        <p:txBody>
          <a:bodyPr wrap="square" lIns="91425" tIns="91425" rIns="91425" bIns="91425" anchor="ctr" anchorCtr="0">
            <a:noAutofit/>
          </a:bodyPr>
          <a:lstStyle/>
          <a:p>
            <a:pPr lvl="0" indent="457200" algn="just" rtl="0">
              <a:lnSpc>
                <a:spcPct val="115000"/>
              </a:lnSpc>
              <a:spcBef>
                <a:spcPts val="0"/>
              </a:spcBef>
              <a:buNone/>
            </a:pPr>
            <a:r>
              <a:rPr lang="en" sz="2000">
                <a:solidFill>
                  <a:schemeClr val="dk1"/>
                </a:solidFill>
                <a:latin typeface="Calibri"/>
                <a:ea typeface="Calibri"/>
                <a:cs typeface="Calibri"/>
                <a:sym typeface="Calibri"/>
              </a:rPr>
              <a:t>Sobre os gêneros de livros que os alunos desta escolaridade (fundamental II) costumam ler, demonstram-se agora os três gêneros de maior destaque, sendo: </a:t>
            </a:r>
          </a:p>
          <a:p>
            <a:pPr lvl="0" indent="457200" algn="just" rtl="0">
              <a:lnSpc>
                <a:spcPct val="115000"/>
              </a:lnSpc>
              <a:spcBef>
                <a:spcPts val="0"/>
              </a:spcBef>
              <a:buNone/>
            </a:pPr>
            <a:r>
              <a:rPr lang="en" sz="2000" u="sng">
                <a:solidFill>
                  <a:schemeClr val="dk1"/>
                </a:solidFill>
                <a:latin typeface="Calibri"/>
                <a:ea typeface="Calibri"/>
                <a:cs typeface="Calibri"/>
                <a:sym typeface="Calibri"/>
              </a:rPr>
              <a:t>Retratos da Leitura</a:t>
            </a:r>
            <a:r>
              <a:rPr lang="en" sz="2000">
                <a:solidFill>
                  <a:schemeClr val="dk1"/>
                </a:solidFill>
                <a:latin typeface="Calibri"/>
                <a:ea typeface="Calibri"/>
                <a:cs typeface="Calibri"/>
                <a:sym typeface="Calibri"/>
              </a:rPr>
              <a:t> 40% Bíblia, 19% Didáticos e 25% Romances. (2015, p. 203)</a:t>
            </a:r>
          </a:p>
          <a:p>
            <a:pPr lvl="0" indent="457200" algn="just" rtl="0">
              <a:lnSpc>
                <a:spcPct val="115000"/>
              </a:lnSpc>
              <a:spcBef>
                <a:spcPts val="0"/>
              </a:spcBef>
              <a:buNone/>
            </a:pPr>
            <a:r>
              <a:rPr lang="en" sz="2000" u="sng">
                <a:solidFill>
                  <a:schemeClr val="dk1"/>
                </a:solidFill>
                <a:latin typeface="Calibri"/>
                <a:ea typeface="Calibri"/>
                <a:cs typeface="Calibri"/>
                <a:sym typeface="Calibri"/>
              </a:rPr>
              <a:t>Escola Pesquisada</a:t>
            </a:r>
            <a:r>
              <a:rPr lang="en" sz="2000">
                <a:solidFill>
                  <a:schemeClr val="dk1"/>
                </a:solidFill>
                <a:latin typeface="Calibri"/>
                <a:ea typeface="Calibri"/>
                <a:cs typeface="Calibri"/>
                <a:sym typeface="Calibri"/>
              </a:rPr>
              <a:t> 24% Histórias em quadrinhos/Gibis, 17% Bíblia e 14% Contos. </a:t>
            </a:r>
          </a:p>
          <a:p>
            <a:pPr lvl="0" indent="457200" algn="just" rtl="0">
              <a:lnSpc>
                <a:spcPct val="150000"/>
              </a:lnSpc>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Shape 211"/>
          <p:cNvPicPr preferRelativeResize="0"/>
          <p:nvPr/>
        </p:nvPicPr>
        <p:blipFill rotWithShape="1">
          <a:blip r:embed="rId3">
            <a:alphaModFix/>
          </a:blip>
          <a:srcRect/>
          <a:stretch/>
        </p:blipFill>
        <p:spPr>
          <a:xfrm>
            <a:off x="0" y="0"/>
            <a:ext cx="9144000" cy="1009800"/>
          </a:xfrm>
          <a:prstGeom prst="rect">
            <a:avLst/>
          </a:prstGeom>
          <a:noFill/>
          <a:ln>
            <a:noFill/>
          </a:ln>
        </p:spPr>
      </p:pic>
      <p:pic>
        <p:nvPicPr>
          <p:cNvPr id="212" name="Shape 212"/>
          <p:cNvPicPr preferRelativeResize="0"/>
          <p:nvPr/>
        </p:nvPicPr>
        <p:blipFill>
          <a:blip r:embed="rId4">
            <a:alphaModFix/>
          </a:blip>
          <a:stretch>
            <a:fillRect/>
          </a:stretch>
        </p:blipFill>
        <p:spPr>
          <a:xfrm>
            <a:off x="1273412" y="1537650"/>
            <a:ext cx="6597175" cy="2998600"/>
          </a:xfrm>
          <a:prstGeom prst="rect">
            <a:avLst/>
          </a:prstGeom>
          <a:noFill/>
          <a:ln>
            <a:noFill/>
          </a:ln>
        </p:spPr>
      </p:pic>
      <p:sp>
        <p:nvSpPr>
          <p:cNvPr id="213" name="Shape 213"/>
          <p:cNvSpPr/>
          <p:nvPr/>
        </p:nvSpPr>
        <p:spPr>
          <a:xfrm>
            <a:off x="3227700" y="1173075"/>
            <a:ext cx="840000" cy="201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219" name="Shape 219"/>
          <p:cNvSpPr txBox="1"/>
          <p:nvPr/>
        </p:nvSpPr>
        <p:spPr>
          <a:xfrm>
            <a:off x="236025" y="1416000"/>
            <a:ext cx="7635300" cy="1971300"/>
          </a:xfrm>
          <a:prstGeom prst="rect">
            <a:avLst/>
          </a:prstGeom>
          <a:noFill/>
          <a:ln>
            <a:noFill/>
          </a:ln>
        </p:spPr>
        <p:txBody>
          <a:bodyPr wrap="square" lIns="91425" tIns="91425" rIns="91425" bIns="91425" anchor="t" anchorCtr="0">
            <a:noAutofit/>
          </a:bodyPr>
          <a:lstStyle/>
          <a:p>
            <a:pPr marL="1447800" lvl="0" indent="311150" algn="just" rtl="0">
              <a:spcBef>
                <a:spcPts val="600"/>
              </a:spcBef>
              <a:buClr>
                <a:schemeClr val="dk1"/>
              </a:buClr>
              <a:buSzPct val="55000"/>
              <a:buFont typeface="Arial"/>
              <a:buNone/>
            </a:pPr>
            <a:r>
              <a:rPr lang="en" sz="2000">
                <a:solidFill>
                  <a:schemeClr val="dk1"/>
                </a:solidFill>
                <a:latin typeface="Calibri"/>
                <a:ea typeface="Calibri"/>
                <a:cs typeface="Calibri"/>
                <a:sym typeface="Calibri"/>
              </a:rPr>
              <a:t>Esse aumento no acesso à Internet pelo telefone celular tem sido apontado como uma tendência tanto na TIC Educação como em outras pesquisas do CGI.br sobre hábitos de uso das tecnologias pelos diversos públicos. Também houve um crescimento de seis pontos percentuais em relação a 2014 na proporção de estudantes que afirmaram utilizar o celular como um dos meios para acessar a Internet: de 72% para 78%. (2015, p.30)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13</a:t>
            </a:fld>
            <a:endParaRPr lang="en"/>
          </a:p>
        </p:txBody>
      </p:sp>
      <p:pic>
        <p:nvPicPr>
          <p:cNvPr id="225" name="Shape 225"/>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226" name="Shape 226"/>
          <p:cNvSpPr txBox="1"/>
          <p:nvPr/>
        </p:nvSpPr>
        <p:spPr>
          <a:xfrm>
            <a:off x="711050" y="1161525"/>
            <a:ext cx="5362200" cy="1209000"/>
          </a:xfrm>
          <a:prstGeom prst="rect">
            <a:avLst/>
          </a:prstGeom>
          <a:noFill/>
          <a:ln>
            <a:noFill/>
          </a:ln>
        </p:spPr>
        <p:txBody>
          <a:bodyPr wrap="square" lIns="91425" tIns="91425" rIns="91425" bIns="91425" anchor="t" anchorCtr="0">
            <a:noAutofit/>
          </a:bodyPr>
          <a:lstStyle/>
          <a:p>
            <a:pPr lvl="0" indent="457200" algn="just" rtl="0">
              <a:lnSpc>
                <a:spcPct val="115000"/>
              </a:lnSpc>
              <a:spcBef>
                <a:spcPts val="0"/>
              </a:spcBef>
              <a:buNone/>
            </a:pPr>
            <a:r>
              <a:rPr lang="en" sz="1800">
                <a:solidFill>
                  <a:schemeClr val="dk1"/>
                </a:solidFill>
                <a:latin typeface="Calibri"/>
                <a:ea typeface="Calibri"/>
                <a:cs typeface="Calibri"/>
                <a:sym typeface="Calibri"/>
              </a:rPr>
              <a:t>Uma análise relevante da pesquisa foi encontrado na pergunta (Você usou a Internet nos últimos três meses para...). Neste questionamento 70% dos estudantes evidenciou que utilizou a internet para estudar, fazer trabalho escolar ou pesquisar sobre temas escolares, já 40% colocaram que utilizaram para aprofundar conhecimento sobre os temas do seu interesse.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14</a:t>
            </a:fld>
            <a:endParaRPr lang="en"/>
          </a:p>
        </p:txBody>
      </p:sp>
      <p:pic>
        <p:nvPicPr>
          <p:cNvPr id="232" name="Shape 232"/>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233" name="Shape 233"/>
          <p:cNvSpPr txBox="1"/>
          <p:nvPr/>
        </p:nvSpPr>
        <p:spPr>
          <a:xfrm>
            <a:off x="573800" y="1441275"/>
            <a:ext cx="5437200" cy="2315700"/>
          </a:xfrm>
          <a:prstGeom prst="rect">
            <a:avLst/>
          </a:prstGeom>
          <a:noFill/>
          <a:ln>
            <a:noFill/>
          </a:ln>
        </p:spPr>
        <p:txBody>
          <a:bodyPr wrap="square" lIns="91425" tIns="91425" rIns="91425" bIns="91425" anchor="t" anchorCtr="0">
            <a:noAutofit/>
          </a:bodyPr>
          <a:lstStyle/>
          <a:p>
            <a:pPr lvl="0" indent="457200" algn="l" rtl="0">
              <a:lnSpc>
                <a:spcPct val="115000"/>
              </a:lnSpc>
              <a:spcBef>
                <a:spcPts val="0"/>
              </a:spcBef>
              <a:buNone/>
            </a:pPr>
            <a:r>
              <a:rPr lang="en" sz="1800" b="1">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        CONSIDERAÇÕES</a:t>
            </a:r>
          </a:p>
          <a:p>
            <a:pPr lvl="0" indent="457200" algn="just" rtl="0">
              <a:lnSpc>
                <a:spcPct val="115000"/>
              </a:lnSpc>
              <a:spcBef>
                <a:spcPts val="0"/>
              </a:spcBef>
              <a:buNone/>
            </a:pPr>
            <a:r>
              <a:rPr lang="en" sz="1800">
                <a:solidFill>
                  <a:schemeClr val="dk1"/>
                </a:solidFill>
                <a:latin typeface="Calibri"/>
                <a:ea typeface="Calibri"/>
                <a:cs typeface="Calibri"/>
                <a:sym typeface="Calibri"/>
              </a:rPr>
              <a:t>O último resultado mostra que os estudantes não estão utilizando os recursos da Web apenas para entretenimento, estes aparecem na pesquisa, mas em menor número não totalizando mais que 10% cada. Percebe-se a importância da escola, oportunizar em suas práticas a mediação da leitura digital, a fim de capacitar de forma eficaz seu aluno para a realidade da compreensão da leitura na cultura digital.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239" name="Shape 239"/>
          <p:cNvSpPr txBox="1"/>
          <p:nvPr/>
        </p:nvSpPr>
        <p:spPr>
          <a:xfrm>
            <a:off x="947200" y="1823793"/>
            <a:ext cx="6138600" cy="2250000"/>
          </a:xfrm>
          <a:prstGeom prst="rect">
            <a:avLst/>
          </a:prstGeom>
          <a:noFill/>
          <a:ln>
            <a:noFill/>
          </a:ln>
        </p:spPr>
        <p:txBody>
          <a:bodyPr wrap="square" lIns="91425" tIns="91425" rIns="91425" bIns="91425" anchor="ctr" anchorCtr="0">
            <a:noAutofit/>
          </a:bodyPr>
          <a:lstStyle/>
          <a:p>
            <a:pPr lvl="0" indent="457200" algn="just" rtl="0">
              <a:lnSpc>
                <a:spcPct val="150000"/>
              </a:lnSpc>
              <a:spcBef>
                <a:spcPts val="0"/>
              </a:spcBef>
              <a:buNone/>
            </a:pPr>
            <a:endParaRPr/>
          </a:p>
        </p:txBody>
      </p:sp>
      <p:sp>
        <p:nvSpPr>
          <p:cNvPr id="240" name="Shape 240"/>
          <p:cNvSpPr txBox="1"/>
          <p:nvPr/>
        </p:nvSpPr>
        <p:spPr>
          <a:xfrm>
            <a:off x="710400" y="1009793"/>
            <a:ext cx="7814400" cy="2896200"/>
          </a:xfrm>
          <a:prstGeom prst="rect">
            <a:avLst/>
          </a:prstGeom>
          <a:noFill/>
          <a:ln>
            <a:noFill/>
          </a:ln>
        </p:spPr>
        <p:txBody>
          <a:bodyPr wrap="square" lIns="91425" tIns="91425" rIns="91425" bIns="91425" anchor="t" anchorCtr="0">
            <a:noAutofit/>
          </a:bodyPr>
          <a:lstStyle/>
          <a:p>
            <a:pPr lvl="0" rtl="0">
              <a:spcBef>
                <a:spcPts val="0"/>
              </a:spcBef>
              <a:buNone/>
            </a:pPr>
            <a:r>
              <a:rPr lang="en" sz="1100" b="1">
                <a:solidFill>
                  <a:schemeClr val="dk1"/>
                </a:solidFill>
              </a:rPr>
              <a:t>REFERÊNCIAS</a:t>
            </a:r>
          </a:p>
          <a:p>
            <a:pPr lvl="0" rtl="0">
              <a:spcBef>
                <a:spcPts val="0"/>
              </a:spcBef>
              <a:buNone/>
            </a:pPr>
            <a:endParaRPr sz="1100">
              <a:solidFill>
                <a:schemeClr val="dk1"/>
              </a:solidFill>
            </a:endParaRPr>
          </a:p>
          <a:p>
            <a:pPr lvl="0" algn="just" rtl="0">
              <a:lnSpc>
                <a:spcPct val="115000"/>
              </a:lnSpc>
              <a:spcBef>
                <a:spcPts val="0"/>
              </a:spcBef>
              <a:buNone/>
            </a:pPr>
            <a:r>
              <a:rPr lang="en" sz="900">
                <a:solidFill>
                  <a:schemeClr val="dk1"/>
                </a:solidFill>
              </a:rPr>
              <a:t>BAUMAN, Z. ZAHAR, J. </a:t>
            </a:r>
            <a:r>
              <a:rPr lang="en" sz="900" b="1">
                <a:solidFill>
                  <a:schemeClr val="dk1"/>
                </a:solidFill>
              </a:rPr>
              <a:t>Modernidade Líquida. </a:t>
            </a:r>
            <a:r>
              <a:rPr lang="en" sz="900">
                <a:solidFill>
                  <a:schemeClr val="dk1"/>
                </a:solidFill>
              </a:rPr>
              <a:t>São Paulo:  Editor, 2001. </a:t>
            </a:r>
          </a:p>
          <a:p>
            <a:pPr lvl="0" algn="just" rtl="0">
              <a:lnSpc>
                <a:spcPct val="115000"/>
              </a:lnSpc>
              <a:spcBef>
                <a:spcPts val="0"/>
              </a:spcBef>
              <a:buNone/>
            </a:pPr>
            <a:r>
              <a:rPr lang="en" sz="900">
                <a:solidFill>
                  <a:schemeClr val="dk1"/>
                </a:solidFill>
              </a:rPr>
              <a:t>BUCKINGHAM, D. </a:t>
            </a:r>
            <a:r>
              <a:rPr lang="en" sz="900" b="1">
                <a:solidFill>
                  <a:schemeClr val="dk1"/>
                </a:solidFill>
              </a:rPr>
              <a:t>Cultura digital, educação midiática e o lugar da escolarização. Educação e Realidade</a:t>
            </a:r>
            <a:r>
              <a:rPr lang="en" sz="900">
                <a:solidFill>
                  <a:schemeClr val="dk1"/>
                </a:solidFill>
              </a:rPr>
              <a:t>. Porto Alegre, v. 35, n3, p. 37-58, set/dez. 2010. Disponível em: </a:t>
            </a:r>
            <a:r>
              <a:rPr lang="en" sz="900" u="sng">
                <a:solidFill>
                  <a:srgbClr val="1155CC"/>
                </a:solidFill>
                <a:hlinkClick r:id="rId4"/>
              </a:rPr>
              <a:t>http://seer.ufrgs.br/educacaoerealidade/articleview/13077</a:t>
            </a:r>
            <a:r>
              <a:rPr lang="en" sz="900">
                <a:solidFill>
                  <a:schemeClr val="dk1"/>
                </a:solidFill>
              </a:rPr>
              <a:t>&gt;. Acesso em 18 dez. 2016.</a:t>
            </a:r>
          </a:p>
          <a:p>
            <a:pPr marR="3810" lvl="0" indent="3175" algn="just" rtl="0">
              <a:lnSpc>
                <a:spcPct val="115000"/>
              </a:lnSpc>
              <a:spcBef>
                <a:spcPts val="0"/>
              </a:spcBef>
              <a:buNone/>
            </a:pPr>
            <a:r>
              <a:rPr lang="en" sz="900">
                <a:solidFill>
                  <a:schemeClr val="dk1"/>
                </a:solidFill>
              </a:rPr>
              <a:t>COMITÊ GESTOR DA INTERNET NO BRASIL - CGI. br. Pesquisa sobre o Uso das Tecnologias da Informação e Comunicação nas Escolas Brasileiras - </a:t>
            </a:r>
            <a:r>
              <a:rPr lang="en" sz="900" b="1">
                <a:solidFill>
                  <a:schemeClr val="dk1"/>
                </a:solidFill>
              </a:rPr>
              <a:t>TIC e Educação 2015</a:t>
            </a:r>
            <a:r>
              <a:rPr lang="en" sz="900">
                <a:solidFill>
                  <a:schemeClr val="dk1"/>
                </a:solidFill>
              </a:rPr>
              <a:t>. Coord. Alexandre F. Barbosa. São Paulo CFI. br, 2016. Disponível em: &lt;</a:t>
            </a:r>
            <a:r>
              <a:rPr lang="en" sz="900" u="sng">
                <a:solidFill>
                  <a:srgbClr val="1155CC"/>
                </a:solidFill>
                <a:hlinkClick r:id="rId5"/>
              </a:rPr>
              <a:t>http://cetic.br/publicacoes/indice/pesquisas</a:t>
            </a:r>
            <a:r>
              <a:rPr lang="en" sz="900">
                <a:solidFill>
                  <a:schemeClr val="dk1"/>
                </a:solidFill>
              </a:rPr>
              <a:t>&gt;. Acesso em: 17 dez. 2016.</a:t>
            </a:r>
          </a:p>
          <a:p>
            <a:pPr marR="3810" lvl="0" indent="3175" algn="just" rtl="0">
              <a:spcBef>
                <a:spcPts val="0"/>
              </a:spcBef>
              <a:spcAft>
                <a:spcPts val="600"/>
              </a:spcAft>
              <a:buNone/>
            </a:pPr>
            <a:r>
              <a:rPr lang="en" sz="900">
                <a:solidFill>
                  <a:schemeClr val="dk1"/>
                </a:solidFill>
              </a:rPr>
              <a:t>CARRENHO, C. </a:t>
            </a:r>
            <a:r>
              <a:rPr lang="en" sz="900" b="1">
                <a:solidFill>
                  <a:schemeClr val="dk1"/>
                </a:solidFill>
              </a:rPr>
              <a:t>O que os livros digitais representam para o aumento da leitura? O que diz a Retratos da Leitura sobre quem Lê nesse suporte?</a:t>
            </a:r>
            <a:r>
              <a:rPr lang="en" sz="900">
                <a:solidFill>
                  <a:schemeClr val="dk1"/>
                </a:solidFill>
              </a:rPr>
              <a:t> In: FAILA, Zoara(Org). Retratos da Leitura no Brasil 4. Disponível em: &lt;</a:t>
            </a:r>
            <a:r>
              <a:rPr lang="en" sz="900" u="sng">
                <a:solidFill>
                  <a:srgbClr val="0563C1"/>
                </a:solidFill>
                <a:hlinkClick r:id="rId6"/>
              </a:rPr>
              <a:t>http://prolivro.org.br/home/images/2016/RetratosDaLeitura2016_LIVRO_EM_PDF_FINAL_COM_CAPA.pdf</a:t>
            </a:r>
            <a:r>
              <a:rPr lang="en" sz="900">
                <a:solidFill>
                  <a:schemeClr val="dk1"/>
                </a:solidFill>
              </a:rPr>
              <a:t>&gt;</a:t>
            </a:r>
            <a:r>
              <a:rPr lang="en" sz="900" u="sng">
                <a:solidFill>
                  <a:srgbClr val="1155CC"/>
                </a:solidFill>
              </a:rPr>
              <a:t> </a:t>
            </a:r>
            <a:r>
              <a:rPr lang="en" sz="900">
                <a:solidFill>
                  <a:schemeClr val="dk1"/>
                </a:solidFill>
              </a:rPr>
              <a:t>Acesso em: 21 dez. 2016.</a:t>
            </a:r>
          </a:p>
          <a:p>
            <a:pPr marR="3810" lvl="0" indent="3175" algn="just" rtl="0">
              <a:spcBef>
                <a:spcPts val="0"/>
              </a:spcBef>
              <a:buNone/>
            </a:pPr>
            <a:r>
              <a:rPr lang="en" sz="900">
                <a:solidFill>
                  <a:schemeClr val="dk1"/>
                </a:solidFill>
              </a:rPr>
              <a:t>FREIRE, Paulo. </a:t>
            </a:r>
            <a:r>
              <a:rPr lang="en" sz="900" b="1">
                <a:solidFill>
                  <a:schemeClr val="dk1"/>
                </a:solidFill>
              </a:rPr>
              <a:t>A importância do ato de ler: em três artigos que se completam. </a:t>
            </a:r>
            <a:r>
              <a:rPr lang="en" sz="900">
                <a:solidFill>
                  <a:schemeClr val="dk1"/>
                </a:solidFill>
              </a:rPr>
              <a:t>Autores Associados: Cortez, 1889. </a:t>
            </a:r>
          </a:p>
          <a:p>
            <a:pPr marR="3810" lvl="0" indent="3175" algn="just" rtl="0">
              <a:spcBef>
                <a:spcPts val="0"/>
              </a:spcBef>
              <a:buNone/>
            </a:pPr>
            <a:r>
              <a:rPr lang="en" sz="900">
                <a:solidFill>
                  <a:schemeClr val="dk1"/>
                </a:solidFill>
              </a:rPr>
              <a:t>GECK, Caroline. </a:t>
            </a:r>
            <a:r>
              <a:rPr lang="en" sz="900" b="1">
                <a:solidFill>
                  <a:schemeClr val="dk1"/>
                </a:solidFill>
              </a:rPr>
              <a:t>The Generation Z connection: Teaching Information Literacy to the Newest Net Generation. </a:t>
            </a:r>
            <a:r>
              <a:rPr lang="en" sz="900">
                <a:solidFill>
                  <a:schemeClr val="dk1"/>
                </a:solidFill>
              </a:rPr>
              <a:t>First published in teacher librarian, volume 34, Number 3.Feb. 2006. &lt;</a:t>
            </a:r>
            <a:r>
              <a:rPr lang="en" sz="900" u="sng">
                <a:solidFill>
                  <a:srgbClr val="1155CC"/>
                </a:solidFill>
                <a:highlight>
                  <a:srgbClr val="FFFFFF"/>
                </a:highlight>
                <a:hlinkClick r:id="rId7"/>
              </a:rPr>
              <a:t>https://books.google.com.br/books?id=brLbpR6dI8sC&amp;lpg=PA235&amp;ots=9CXtbw-8Cq&amp;dq=generation%20z&amp;lr&amp;hl=pt-BR&amp;pg=PA235#v=onepage&amp;q=generation%20z&amp;f=false</a:t>
            </a:r>
            <a:r>
              <a:rPr lang="en" sz="900">
                <a:solidFill>
                  <a:schemeClr val="dk1"/>
                </a:solidFill>
              </a:rPr>
              <a:t>&gt;Acesso em: 22 dez. 2016. </a:t>
            </a:r>
          </a:p>
          <a:p>
            <a:pPr marR="3810" lvl="0" indent="3175" algn="just" rtl="0">
              <a:spcBef>
                <a:spcPts val="600"/>
              </a:spcBef>
              <a:spcAft>
                <a:spcPts val="600"/>
              </a:spcAft>
              <a:buNone/>
            </a:pPr>
            <a:r>
              <a:rPr lang="en" sz="900">
                <a:solidFill>
                  <a:schemeClr val="dk1"/>
                </a:solidFill>
              </a:rPr>
              <a:t>LEVY, Pierre. </a:t>
            </a:r>
            <a:r>
              <a:rPr lang="en" sz="900" b="1">
                <a:solidFill>
                  <a:schemeClr val="dk1"/>
                </a:solidFill>
              </a:rPr>
              <a:t>Cibercultura. </a:t>
            </a:r>
            <a:r>
              <a:rPr lang="en" sz="900">
                <a:solidFill>
                  <a:schemeClr val="dk1"/>
                </a:solidFill>
              </a:rPr>
              <a:t>São Paulo: Ed. 34, 2000.</a:t>
            </a:r>
          </a:p>
          <a:p>
            <a:pPr marR="3810" lvl="0" indent="3175" algn="just" rtl="0">
              <a:spcBef>
                <a:spcPts val="600"/>
              </a:spcBef>
              <a:spcAft>
                <a:spcPts val="600"/>
              </a:spcAft>
              <a:buNone/>
            </a:pPr>
            <a:r>
              <a:rPr lang="en" sz="900">
                <a:solidFill>
                  <a:schemeClr val="dk1"/>
                </a:solidFill>
              </a:rPr>
              <a:t>PRODANOV, Cléber Cristiano; FREITAS, César Ernani. Metodologia do Trabalho Científico. Novo Hamburgo: Feevale, 2013. Disponível em &lt;https: // </a:t>
            </a:r>
            <a:r>
              <a:rPr lang="en" sz="900" u="sng">
                <a:solidFill>
                  <a:srgbClr val="1155CC"/>
                </a:solidFill>
                <a:hlinkClick r:id="rId8"/>
              </a:rPr>
              <a:t>www.feevale.br/curltura/editora-feevale/metodologia-do-trabalho-cientifico---2-edica</a:t>
            </a:r>
            <a:r>
              <a:rPr lang="en" sz="900">
                <a:solidFill>
                  <a:schemeClr val="dk1"/>
                </a:solidFill>
              </a:rPr>
              <a:t>&gt;</a:t>
            </a:r>
          </a:p>
          <a:p>
            <a:pPr marR="3810" lvl="0" indent="3175" algn="just" rtl="0">
              <a:spcBef>
                <a:spcPts val="600"/>
              </a:spcBef>
              <a:spcAft>
                <a:spcPts val="600"/>
              </a:spcAft>
              <a:buNone/>
            </a:pPr>
            <a:r>
              <a:rPr lang="en" sz="900">
                <a:solidFill>
                  <a:schemeClr val="dk1"/>
                </a:solidFill>
              </a:rPr>
              <a:t>ROJO, R. </a:t>
            </a:r>
            <a:r>
              <a:rPr lang="en" sz="900" b="1">
                <a:solidFill>
                  <a:schemeClr val="dk1"/>
                </a:solidFill>
              </a:rPr>
              <a:t>Letramentos Múltiplos, Escola e Inclusão Social.</a:t>
            </a:r>
            <a:r>
              <a:rPr lang="en" sz="900">
                <a:solidFill>
                  <a:schemeClr val="dk1"/>
                </a:solidFill>
              </a:rPr>
              <a:t> São Paulo: Parábola Editorial, 2002. </a:t>
            </a:r>
          </a:p>
          <a:p>
            <a:pPr lvl="0" algn="just" rtl="0">
              <a:spcBef>
                <a:spcPts val="0"/>
              </a:spcBef>
              <a:buNone/>
            </a:pPr>
            <a:r>
              <a:rPr lang="en" sz="900">
                <a:solidFill>
                  <a:schemeClr val="dk1"/>
                </a:solidFill>
              </a:rPr>
              <a:t>SANTAELLA, Lucia. </a:t>
            </a:r>
            <a:r>
              <a:rPr lang="en" sz="900" b="1">
                <a:solidFill>
                  <a:schemeClr val="dk1"/>
                </a:solidFill>
              </a:rPr>
              <a:t>A Ecologia Pluralista da comunicação: Conectividade, mobilidade e ubiquidade.</a:t>
            </a:r>
            <a:r>
              <a:rPr lang="en" sz="900">
                <a:solidFill>
                  <a:schemeClr val="dk1"/>
                </a:solidFill>
              </a:rPr>
              <a:t> Paulus, 2010.</a:t>
            </a:r>
          </a:p>
          <a:p>
            <a:pPr lvl="0" algn="just" rtl="0">
              <a:spcBef>
                <a:spcPts val="0"/>
              </a:spcBef>
              <a:buNone/>
            </a:pPr>
            <a:r>
              <a:rPr lang="en" sz="900">
                <a:solidFill>
                  <a:schemeClr val="dk1"/>
                </a:solidFill>
              </a:rPr>
              <a:t>SANTAELLA, Lucia. </a:t>
            </a:r>
            <a:r>
              <a:rPr lang="en" sz="900" b="1">
                <a:solidFill>
                  <a:schemeClr val="dk1"/>
                </a:solidFill>
              </a:rPr>
              <a:t>Comunicação Ubíqua: Repercussões na cultura e na educação.</a:t>
            </a:r>
            <a:r>
              <a:rPr lang="en" sz="900">
                <a:solidFill>
                  <a:schemeClr val="dk1"/>
                </a:solidFill>
              </a:rPr>
              <a:t> Paulus, 2013. </a:t>
            </a:r>
            <a:br>
              <a:rPr lang="en" sz="900">
                <a:solidFill>
                  <a:schemeClr val="dk1"/>
                </a:solidFill>
              </a:rPr>
            </a:br>
            <a:r>
              <a:rPr lang="en" sz="900">
                <a:solidFill>
                  <a:schemeClr val="dk1"/>
                </a:solidFill>
              </a:rPr>
              <a:t>SANTAELLA, Lucia. </a:t>
            </a:r>
            <a:r>
              <a:rPr lang="en" sz="900" b="1">
                <a:solidFill>
                  <a:schemeClr val="dk1"/>
                </a:solidFill>
              </a:rPr>
              <a:t>Navegar no ciberespaço: O perfil cognitivo do leitor imersivo.</a:t>
            </a:r>
            <a:r>
              <a:rPr lang="en" sz="900">
                <a:solidFill>
                  <a:schemeClr val="dk1"/>
                </a:solidFill>
              </a:rPr>
              <a:t> Paulus, 2011, 4 ed.</a:t>
            </a:r>
          </a:p>
          <a:p>
            <a:pPr lvl="0" rtl="0">
              <a:spcBef>
                <a:spcPts val="0"/>
              </a:spcBef>
              <a:buNone/>
            </a:pP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16</a:t>
            </a:fld>
            <a:endParaRPr lang="en"/>
          </a:p>
        </p:txBody>
      </p:sp>
      <p:pic>
        <p:nvPicPr>
          <p:cNvPr id="246" name="Shape 246"/>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247" name="Shape 247"/>
          <p:cNvSpPr/>
          <p:nvPr/>
        </p:nvSpPr>
        <p:spPr>
          <a:xfrm>
            <a:off x="1830014" y="3800970"/>
            <a:ext cx="360039" cy="460550"/>
          </a:xfrm>
          <a:custGeom>
            <a:avLst/>
            <a:gdLst/>
            <a:ahLst/>
            <a:cxnLst/>
            <a:rect l="0" t="0" r="0" b="0"/>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666666"/>
          </a:solidFill>
          <a:ln>
            <a:noFill/>
          </a:ln>
        </p:spPr>
        <p:txBody>
          <a:bodyPr wrap="square" lIns="91425" tIns="91425" rIns="91425" bIns="91425" anchor="ctr" anchorCtr="0">
            <a:noAutofit/>
          </a:bodyPr>
          <a:lstStyle/>
          <a:p>
            <a:pPr lvl="0">
              <a:spcBef>
                <a:spcPts val="0"/>
              </a:spcBef>
              <a:buNone/>
            </a:pPr>
            <a:endParaRPr/>
          </a:p>
        </p:txBody>
      </p:sp>
      <p:sp>
        <p:nvSpPr>
          <p:cNvPr id="248" name="Shape 248"/>
          <p:cNvSpPr txBox="1"/>
          <p:nvPr/>
        </p:nvSpPr>
        <p:spPr>
          <a:xfrm>
            <a:off x="304775" y="1295525"/>
            <a:ext cx="6694200" cy="1848900"/>
          </a:xfrm>
          <a:prstGeom prst="rect">
            <a:avLst/>
          </a:prstGeom>
          <a:noFill/>
          <a:ln>
            <a:noFill/>
          </a:ln>
        </p:spPr>
        <p:txBody>
          <a:bodyPr wrap="square" lIns="91425" tIns="91425" rIns="91425" bIns="91425" anchor="ctr" anchorCtr="0">
            <a:noAutofit/>
          </a:bodyPr>
          <a:lstStyle/>
          <a:p>
            <a:pPr lvl="0" algn="ctr" rtl="0">
              <a:spcBef>
                <a:spcPts val="0"/>
              </a:spcBef>
              <a:buNone/>
            </a:pPr>
            <a:r>
              <a:rPr lang="en" sz="3600" b="1">
                <a:solidFill>
                  <a:srgbClr val="262626"/>
                </a:solidFill>
                <a:latin typeface="Calibri"/>
                <a:ea typeface="Calibri"/>
                <a:cs typeface="Calibri"/>
                <a:sym typeface="Calibri"/>
              </a:rPr>
              <a:t>Obrigada pela sua atenção!</a:t>
            </a:r>
          </a:p>
          <a:p>
            <a:pPr lvl="0" algn="ctr" rtl="0">
              <a:spcBef>
                <a:spcPts val="0"/>
              </a:spcBef>
              <a:buNone/>
            </a:pPr>
            <a:r>
              <a:rPr lang="en" sz="2400">
                <a:solidFill>
                  <a:srgbClr val="262626"/>
                </a:solidFill>
                <a:latin typeface="Calibri"/>
                <a:ea typeface="Calibri"/>
                <a:cs typeface="Calibri"/>
                <a:sym typeface="Calibri"/>
              </a:rPr>
              <a:t>COMO A GERAÇÃO Z </a:t>
            </a:r>
          </a:p>
          <a:p>
            <a:pPr lvl="0" algn="ctr" rtl="0">
              <a:spcBef>
                <a:spcPts val="0"/>
              </a:spcBef>
              <a:buNone/>
            </a:pPr>
            <a:r>
              <a:rPr lang="en" sz="2400">
                <a:solidFill>
                  <a:srgbClr val="262626"/>
                </a:solidFill>
                <a:latin typeface="Calibri"/>
                <a:ea typeface="Calibri"/>
                <a:cs typeface="Calibri"/>
                <a:sym typeface="Calibri"/>
              </a:rPr>
              <a:t>- THE CENTENNIALS - </a:t>
            </a:r>
          </a:p>
          <a:p>
            <a:pPr lvl="0" algn="ctr" rtl="0">
              <a:spcBef>
                <a:spcPts val="0"/>
              </a:spcBef>
              <a:buNone/>
            </a:pPr>
            <a:r>
              <a:rPr lang="en" sz="2400">
                <a:solidFill>
                  <a:srgbClr val="262626"/>
                </a:solidFill>
                <a:latin typeface="Calibri"/>
                <a:ea typeface="Calibri"/>
                <a:cs typeface="Calibri"/>
                <a:sym typeface="Calibri"/>
              </a:rPr>
              <a:t>APRENDE A LEITURA?</a:t>
            </a:r>
          </a:p>
        </p:txBody>
      </p:sp>
      <p:sp>
        <p:nvSpPr>
          <p:cNvPr id="249" name="Shape 249"/>
          <p:cNvSpPr txBox="1"/>
          <p:nvPr/>
        </p:nvSpPr>
        <p:spPr>
          <a:xfrm>
            <a:off x="1106375" y="3307225"/>
            <a:ext cx="5091000" cy="1038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1800"/>
              <a:t>Apresentação: Jose da Silva Nunes</a:t>
            </a:r>
          </a:p>
          <a:p>
            <a:pPr lvl="0" algn="ctr" rtl="0">
              <a:lnSpc>
                <a:spcPct val="150000"/>
              </a:lnSpc>
              <a:spcBef>
                <a:spcPts val="0"/>
              </a:spcBef>
              <a:buNone/>
            </a:pPr>
            <a:r>
              <a:rPr lang="en"/>
              <a:t>Dúvidas? Compartilhamentos? </a:t>
            </a:r>
          </a:p>
          <a:p>
            <a:pPr lvl="0" algn="ctr" rtl="0">
              <a:spcBef>
                <a:spcPts val="0"/>
              </a:spcBef>
              <a:buNone/>
            </a:pPr>
            <a:r>
              <a:rPr lang="en"/>
              <a:t>Contato: josesnunes7@gmail.com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0" y="0"/>
            <a:ext cx="9144000" cy="1009800"/>
          </a:xfrm>
          <a:prstGeom prst="rect">
            <a:avLst/>
          </a:prstGeom>
          <a:noFill/>
          <a:ln>
            <a:noFill/>
          </a:ln>
        </p:spPr>
      </p:pic>
      <p:pic>
        <p:nvPicPr>
          <p:cNvPr id="147" name="Shape 147"/>
          <p:cNvPicPr preferRelativeResize="0"/>
          <p:nvPr/>
        </p:nvPicPr>
        <p:blipFill>
          <a:blip r:embed="rId4">
            <a:alphaModFix/>
          </a:blip>
          <a:stretch>
            <a:fillRect/>
          </a:stretch>
        </p:blipFill>
        <p:spPr>
          <a:xfrm>
            <a:off x="2680925" y="1447450"/>
            <a:ext cx="3396424" cy="3304649"/>
          </a:xfrm>
          <a:prstGeom prst="rect">
            <a:avLst/>
          </a:prstGeom>
          <a:noFill/>
          <a:ln>
            <a:noFill/>
          </a:ln>
        </p:spPr>
      </p:pic>
      <p:sp>
        <p:nvSpPr>
          <p:cNvPr id="148" name="Shape 148"/>
          <p:cNvSpPr txBox="1">
            <a:spLocks noGrp="1"/>
          </p:cNvSpPr>
          <p:nvPr>
            <p:ph type="sldNum" idx="12"/>
          </p:nvPr>
        </p:nvSpPr>
        <p:spPr>
          <a:xfrm>
            <a:off x="8480583" y="4673650"/>
            <a:ext cx="548700" cy="393600"/>
          </a:xfrm>
          <a:prstGeom prst="rect">
            <a:avLst/>
          </a:prstGeom>
        </p:spPr>
        <p:txBody>
          <a:bodyPr wrap="square" lIns="91425" tIns="45700" rIns="91425" bIns="45700" anchor="ctr" anchorCtr="0">
            <a:noAutofit/>
          </a:bodyPr>
          <a:lstStyle/>
          <a:p>
            <a:pPr lvl="0" rtl="0">
              <a:spcBef>
                <a:spcPts val="0"/>
              </a:spcBef>
              <a:buNone/>
            </a:pPr>
            <a:fld id="{00000000-1234-1234-1234-123412341234}" type="slidenum">
              <a:rPr lang="en"/>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sldNum" idx="12"/>
          </p:nvPr>
        </p:nvSpPr>
        <p:spPr>
          <a:xfrm>
            <a:off x="8509808" y="4695575"/>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3</a:t>
            </a:fld>
            <a:endParaRPr lang="en"/>
          </a:p>
        </p:txBody>
      </p:sp>
      <p:pic>
        <p:nvPicPr>
          <p:cNvPr id="154" name="Shape 154"/>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155" name="Shape 155"/>
          <p:cNvSpPr txBox="1"/>
          <p:nvPr/>
        </p:nvSpPr>
        <p:spPr>
          <a:xfrm>
            <a:off x="487225" y="1625700"/>
            <a:ext cx="5735400" cy="2677500"/>
          </a:xfrm>
          <a:prstGeom prst="rect">
            <a:avLst/>
          </a:prstGeom>
          <a:noFill/>
          <a:ln>
            <a:noFill/>
          </a:ln>
        </p:spPr>
        <p:txBody>
          <a:bodyPr wrap="square" lIns="91425" tIns="91425" rIns="91425" bIns="91425" anchor="ctr" anchorCtr="0">
            <a:noAutofit/>
          </a:bodyPr>
          <a:lstStyle/>
          <a:p>
            <a:pPr lvl="0" indent="457200" algn="just" rtl="0">
              <a:spcBef>
                <a:spcPts val="0"/>
              </a:spcBef>
              <a:buNone/>
            </a:pPr>
            <a:r>
              <a:rPr lang="en" sz="2000">
                <a:solidFill>
                  <a:schemeClr val="dk1"/>
                </a:solidFill>
                <a:latin typeface="Calibri"/>
                <a:ea typeface="Calibri"/>
                <a:cs typeface="Calibri"/>
                <a:sym typeface="Calibri"/>
              </a:rPr>
              <a:t>Surgem na sala de aula, bem como no mundo do trabalho, inovações como </a:t>
            </a:r>
            <a:r>
              <a:rPr lang="en" sz="2000" i="1">
                <a:solidFill>
                  <a:schemeClr val="dk1"/>
                </a:solidFill>
                <a:latin typeface="Calibri"/>
                <a:ea typeface="Calibri"/>
                <a:cs typeface="Calibri"/>
                <a:sym typeface="Calibri"/>
              </a:rPr>
              <a:t>games</a:t>
            </a:r>
            <a:r>
              <a:rPr lang="en" sz="2000">
                <a:solidFill>
                  <a:schemeClr val="dk1"/>
                </a:solidFill>
                <a:latin typeface="Calibri"/>
                <a:ea typeface="Calibri"/>
                <a:cs typeface="Calibri"/>
                <a:sym typeface="Calibri"/>
              </a:rPr>
              <a:t> digitais, trazendo a realidade aumentada. Novos desafios e perspectivas sobre os recursos e materiais disponíveis a serem lidos e compreendidos pelos educandos. Estes, pertencentes a geração Z, ou chamados, também, de Centennials. Compreendida por quem nasceu após 1990 segundo Geck (2006).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4</a:t>
            </a:fld>
            <a:endParaRPr lang="en"/>
          </a:p>
        </p:txBody>
      </p:sp>
      <p:pic>
        <p:nvPicPr>
          <p:cNvPr id="161" name="Shape 161"/>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162" name="Shape 162"/>
          <p:cNvSpPr txBox="1"/>
          <p:nvPr/>
        </p:nvSpPr>
        <p:spPr>
          <a:xfrm>
            <a:off x="714950" y="1471550"/>
            <a:ext cx="5268600" cy="2651700"/>
          </a:xfrm>
          <a:prstGeom prst="rect">
            <a:avLst/>
          </a:prstGeom>
          <a:noFill/>
          <a:ln>
            <a:noFill/>
          </a:ln>
        </p:spPr>
        <p:txBody>
          <a:bodyPr wrap="square" lIns="91425" tIns="91425" rIns="91425" bIns="91425" anchor="t" anchorCtr="0">
            <a:noAutofit/>
          </a:bodyPr>
          <a:lstStyle/>
          <a:p>
            <a:pPr marL="457200" lvl="0" indent="-342900" algn="just" rtl="0">
              <a:lnSpc>
                <a:spcPct val="115000"/>
              </a:lnSpc>
              <a:spcBef>
                <a:spcPts val="0"/>
              </a:spcBef>
              <a:buClr>
                <a:schemeClr val="dk1"/>
              </a:buClr>
              <a:buSzPct val="100000"/>
              <a:buFont typeface="Calibri"/>
              <a:buChar char="-"/>
            </a:pPr>
            <a:r>
              <a:rPr lang="en" sz="1800">
                <a:solidFill>
                  <a:schemeClr val="dk1"/>
                </a:solidFill>
                <a:latin typeface="Calibri"/>
                <a:ea typeface="Calibri"/>
                <a:cs typeface="Calibri"/>
                <a:sym typeface="Calibri"/>
              </a:rPr>
              <a:t>“ler é um ato de cognição, que envolve conhecimento de mundo, conhecimento de práticas sociais e conhecimentos linguísticos, muito além de fonemas”. (ROJO, 2002). </a:t>
            </a:r>
          </a:p>
          <a:p>
            <a:pPr lvl="0" algn="just" rtl="0">
              <a:lnSpc>
                <a:spcPct val="115000"/>
              </a:lnSpc>
              <a:spcBef>
                <a:spcPts val="0"/>
              </a:spcBef>
              <a:buNone/>
            </a:pPr>
            <a:endParaRPr sz="1800">
              <a:solidFill>
                <a:schemeClr val="dk1"/>
              </a:solidFill>
              <a:latin typeface="Calibri"/>
              <a:ea typeface="Calibri"/>
              <a:cs typeface="Calibri"/>
              <a:sym typeface="Calibri"/>
            </a:endParaRPr>
          </a:p>
          <a:p>
            <a:pPr marL="457200" lvl="0" indent="-342900" algn="just" rtl="0">
              <a:lnSpc>
                <a:spcPct val="115000"/>
              </a:lnSpc>
              <a:spcBef>
                <a:spcPts val="0"/>
              </a:spcBef>
              <a:buClr>
                <a:schemeClr val="dk1"/>
              </a:buClr>
              <a:buSzPct val="100000"/>
              <a:buFont typeface="Calibri"/>
              <a:buChar char="-"/>
            </a:pPr>
            <a:r>
              <a:rPr lang="en" sz="1800">
                <a:solidFill>
                  <a:schemeClr val="dk1"/>
                </a:solidFill>
                <a:latin typeface="Calibri"/>
                <a:ea typeface="Calibri"/>
                <a:cs typeface="Calibri"/>
                <a:sym typeface="Calibri"/>
              </a:rPr>
              <a:t>Cultura digital (BUCKINGHAM, 2010), ou cibercultura (LÉVY, 2000)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rotWithShape="1">
          <a:blip r:embed="rId3">
            <a:alphaModFix/>
          </a:blip>
          <a:srcRect/>
          <a:stretch/>
        </p:blipFill>
        <p:spPr>
          <a:xfrm>
            <a:off x="0" y="0"/>
            <a:ext cx="9144000" cy="1009800"/>
          </a:xfrm>
          <a:prstGeom prst="rect">
            <a:avLst/>
          </a:prstGeom>
          <a:noFill/>
          <a:ln>
            <a:noFill/>
          </a:ln>
        </p:spPr>
      </p:pic>
      <p:pic>
        <p:nvPicPr>
          <p:cNvPr id="168" name="Shape 168"/>
          <p:cNvPicPr preferRelativeResize="0"/>
          <p:nvPr/>
        </p:nvPicPr>
        <p:blipFill rotWithShape="1">
          <a:blip r:embed="rId4">
            <a:alphaModFix/>
          </a:blip>
          <a:srcRect/>
          <a:stretch/>
        </p:blipFill>
        <p:spPr>
          <a:xfrm>
            <a:off x="1122400" y="1928849"/>
            <a:ext cx="3300300" cy="1868100"/>
          </a:xfrm>
          <a:prstGeom prst="rect">
            <a:avLst/>
          </a:prstGeom>
          <a:noFill/>
          <a:ln>
            <a:noFill/>
          </a:ln>
        </p:spPr>
      </p:pic>
      <p:sp>
        <p:nvSpPr>
          <p:cNvPr id="169" name="Shape 169"/>
          <p:cNvSpPr txBox="1"/>
          <p:nvPr/>
        </p:nvSpPr>
        <p:spPr>
          <a:xfrm>
            <a:off x="5234425" y="3162600"/>
            <a:ext cx="3000000" cy="1510500"/>
          </a:xfrm>
          <a:prstGeom prst="rect">
            <a:avLst/>
          </a:prstGeom>
          <a:noFill/>
          <a:ln>
            <a:noFill/>
          </a:ln>
        </p:spPr>
        <p:txBody>
          <a:bodyPr wrap="square" lIns="91425" tIns="91425" rIns="91425" bIns="91425" anchor="ctr" anchorCtr="0">
            <a:noAutofit/>
          </a:bodyPr>
          <a:lstStyle/>
          <a:p>
            <a:pPr lvl="0" algn="l" rtl="0">
              <a:lnSpc>
                <a:spcPct val="80000"/>
              </a:lnSpc>
              <a:spcBef>
                <a:spcPts val="0"/>
              </a:spcBef>
              <a:buNone/>
            </a:pPr>
            <a:r>
              <a:rPr lang="en" sz="1800" b="1">
                <a:solidFill>
                  <a:schemeClr val="dk1"/>
                </a:solidFill>
                <a:latin typeface="Calibri"/>
                <a:ea typeface="Calibri"/>
                <a:cs typeface="Calibri"/>
                <a:sym typeface="Calibri"/>
              </a:rPr>
              <a:t>     Perspectiva Digital</a:t>
            </a:r>
          </a:p>
          <a:p>
            <a:pPr marL="342900" lvl="0" indent="-304800" rtl="0">
              <a:lnSpc>
                <a:spcPct val="80000"/>
              </a:lnSpc>
              <a:spcBef>
                <a:spcPts val="1000"/>
              </a:spcBef>
              <a:buClr>
                <a:schemeClr val="dk1"/>
              </a:buClr>
              <a:buSzPct val="100000"/>
              <a:buFont typeface="Calibri"/>
              <a:buChar char="✓"/>
            </a:pPr>
            <a:r>
              <a:rPr lang="en" sz="1800">
                <a:solidFill>
                  <a:schemeClr val="dk1"/>
                </a:solidFill>
                <a:latin typeface="Calibri"/>
                <a:ea typeface="Calibri"/>
                <a:cs typeface="Calibri"/>
                <a:sym typeface="Calibri"/>
              </a:rPr>
              <a:t>Leitor Movente.</a:t>
            </a:r>
          </a:p>
          <a:p>
            <a:pPr marL="342900" lvl="0" indent="-304800" rtl="0">
              <a:lnSpc>
                <a:spcPct val="80000"/>
              </a:lnSpc>
              <a:spcBef>
                <a:spcPts val="1000"/>
              </a:spcBef>
              <a:buClr>
                <a:schemeClr val="dk1"/>
              </a:buClr>
              <a:buSzPct val="100000"/>
              <a:buFont typeface="Calibri"/>
              <a:buChar char="✓"/>
            </a:pPr>
            <a:r>
              <a:rPr lang="en" sz="1800">
                <a:solidFill>
                  <a:schemeClr val="dk1"/>
                </a:solidFill>
                <a:latin typeface="Calibri"/>
                <a:ea typeface="Calibri"/>
                <a:cs typeface="Calibri"/>
                <a:sym typeface="Calibri"/>
              </a:rPr>
              <a:t>Leitor Ubíquo. </a:t>
            </a:r>
          </a:p>
          <a:p>
            <a:pPr marL="342900" lvl="0" indent="-304800" rtl="0">
              <a:lnSpc>
                <a:spcPct val="80000"/>
              </a:lnSpc>
              <a:spcBef>
                <a:spcPts val="1000"/>
              </a:spcBef>
              <a:buClr>
                <a:schemeClr val="dk1"/>
              </a:buClr>
              <a:buSzPct val="100000"/>
              <a:buFont typeface="Calibri"/>
              <a:buChar char="✓"/>
            </a:pPr>
            <a:r>
              <a:rPr lang="en" sz="1800">
                <a:solidFill>
                  <a:schemeClr val="dk1"/>
                </a:solidFill>
                <a:latin typeface="Calibri"/>
                <a:ea typeface="Calibri"/>
                <a:cs typeface="Calibri"/>
                <a:sym typeface="Calibri"/>
              </a:rPr>
              <a:t>Leitor Imersivo.</a:t>
            </a:r>
          </a:p>
        </p:txBody>
      </p:sp>
      <p:sp>
        <p:nvSpPr>
          <p:cNvPr id="170" name="Shape 170"/>
          <p:cNvSpPr txBox="1"/>
          <p:nvPr/>
        </p:nvSpPr>
        <p:spPr>
          <a:xfrm>
            <a:off x="5261750" y="1284168"/>
            <a:ext cx="2585400" cy="1377300"/>
          </a:xfrm>
          <a:prstGeom prst="rect">
            <a:avLst/>
          </a:prstGeom>
          <a:noFill/>
          <a:ln>
            <a:noFill/>
          </a:ln>
        </p:spPr>
        <p:txBody>
          <a:bodyPr wrap="square" lIns="91425" tIns="91425" rIns="91425" bIns="91425" anchor="ctr" anchorCtr="0">
            <a:noAutofit/>
          </a:bodyPr>
          <a:lstStyle/>
          <a:p>
            <a:pPr lvl="0" algn="ctr" rtl="0">
              <a:lnSpc>
                <a:spcPct val="90000"/>
              </a:lnSpc>
              <a:spcBef>
                <a:spcPts val="0"/>
              </a:spcBef>
              <a:buNone/>
            </a:pPr>
            <a:r>
              <a:rPr lang="en" sz="1800" b="1">
                <a:solidFill>
                  <a:schemeClr val="dk1"/>
                </a:solidFill>
                <a:latin typeface="Calibri"/>
                <a:ea typeface="Calibri"/>
                <a:cs typeface="Calibri"/>
                <a:sym typeface="Calibri"/>
              </a:rPr>
              <a:t>Perspectiva Analógica</a:t>
            </a:r>
          </a:p>
          <a:p>
            <a:pPr marL="342900" lvl="0" indent="-304800" rtl="0">
              <a:lnSpc>
                <a:spcPct val="90000"/>
              </a:lnSpc>
              <a:spcBef>
                <a:spcPts val="1000"/>
              </a:spcBef>
              <a:buClr>
                <a:schemeClr val="dk1"/>
              </a:buClr>
              <a:buSzPct val="100000"/>
              <a:buFont typeface="Calibri"/>
              <a:buChar char="✓"/>
            </a:pPr>
            <a:r>
              <a:rPr lang="en" sz="1800">
                <a:solidFill>
                  <a:schemeClr val="dk1"/>
                </a:solidFill>
                <a:latin typeface="Calibri"/>
                <a:ea typeface="Calibri"/>
                <a:cs typeface="Calibri"/>
                <a:sym typeface="Calibri"/>
              </a:rPr>
              <a:t>Leitor Contemplativo.</a:t>
            </a:r>
          </a:p>
          <a:p>
            <a:pPr marL="342900" lvl="0" indent="-304800" rtl="0">
              <a:lnSpc>
                <a:spcPct val="90000"/>
              </a:lnSpc>
              <a:spcBef>
                <a:spcPts val="1000"/>
              </a:spcBef>
              <a:buClr>
                <a:schemeClr val="dk1"/>
              </a:buClr>
              <a:buSzPct val="100000"/>
              <a:buFont typeface="Calibri"/>
              <a:buChar char="✓"/>
            </a:pPr>
            <a:r>
              <a:rPr lang="en" sz="1800">
                <a:solidFill>
                  <a:schemeClr val="dk1"/>
                </a:solidFill>
                <a:latin typeface="Calibri"/>
                <a:ea typeface="Calibri"/>
                <a:cs typeface="Calibri"/>
                <a:sym typeface="Calibri"/>
              </a:rPr>
              <a:t>Leitor Ideal</a:t>
            </a:r>
          </a:p>
          <a:p>
            <a:pPr marL="342900" lvl="0" indent="-304800" rtl="0">
              <a:lnSpc>
                <a:spcPct val="90000"/>
              </a:lnSpc>
              <a:spcBef>
                <a:spcPts val="1000"/>
              </a:spcBef>
              <a:buClr>
                <a:schemeClr val="dk1"/>
              </a:buClr>
              <a:buSzPct val="100000"/>
              <a:buFont typeface="Calibri"/>
              <a:buChar char="✓"/>
            </a:pPr>
            <a:r>
              <a:rPr lang="en" sz="1800">
                <a:solidFill>
                  <a:schemeClr val="dk1"/>
                </a:solidFill>
                <a:latin typeface="Calibri"/>
                <a:ea typeface="Calibri"/>
                <a:cs typeface="Calibri"/>
                <a:sym typeface="Calibri"/>
              </a:rPr>
              <a:t>Leitor </a:t>
            </a:r>
          </a:p>
          <a:p>
            <a:pPr marL="342900" lvl="0" indent="-304800" rtl="0">
              <a:lnSpc>
                <a:spcPct val="90000"/>
              </a:lnSpc>
              <a:spcBef>
                <a:spcPts val="1000"/>
              </a:spcBef>
              <a:buClr>
                <a:schemeClr val="dk1"/>
              </a:buClr>
              <a:buSzPct val="100000"/>
              <a:buFont typeface="Calibri"/>
              <a:buChar char="✓"/>
            </a:pPr>
            <a:r>
              <a:rPr lang="en" sz="1800">
                <a:solidFill>
                  <a:schemeClr val="dk1"/>
                </a:solidFill>
                <a:latin typeface="Calibri"/>
                <a:ea typeface="Calibri"/>
                <a:cs typeface="Calibri"/>
                <a:sym typeface="Calibri"/>
              </a:rPr>
              <a:t>Contemporâneo</a:t>
            </a:r>
          </a:p>
        </p:txBody>
      </p:sp>
      <p:sp>
        <p:nvSpPr>
          <p:cNvPr id="171" name="Shape 171"/>
          <p:cNvSpPr txBox="1"/>
          <p:nvPr/>
        </p:nvSpPr>
        <p:spPr>
          <a:xfrm>
            <a:off x="1328500" y="1086075"/>
            <a:ext cx="3094200" cy="525900"/>
          </a:xfrm>
          <a:prstGeom prst="rect">
            <a:avLst/>
          </a:prstGeom>
          <a:noFill/>
          <a:ln>
            <a:noFill/>
          </a:ln>
        </p:spPr>
        <p:txBody>
          <a:bodyPr wrap="square" lIns="91425" tIns="91425" rIns="91425" bIns="91425" anchor="t" anchorCtr="0">
            <a:noAutofit/>
          </a:bodyPr>
          <a:lstStyle/>
          <a:p>
            <a:pPr lvl="0">
              <a:spcBef>
                <a:spcPts val="0"/>
              </a:spcBef>
              <a:buNone/>
            </a:pPr>
            <a:r>
              <a:rPr lang="en" sz="1800" b="1">
                <a:latin typeface="Calibri"/>
                <a:ea typeface="Calibri"/>
                <a:cs typeface="Calibri"/>
                <a:sym typeface="Calibri"/>
              </a:rPr>
              <a:t>PERSPECTIVA DE LEITOR</a:t>
            </a:r>
          </a:p>
        </p:txBody>
      </p:sp>
      <p:sp>
        <p:nvSpPr>
          <p:cNvPr id="172" name="Shape 172"/>
          <p:cNvSpPr txBox="1"/>
          <p:nvPr/>
        </p:nvSpPr>
        <p:spPr>
          <a:xfrm>
            <a:off x="362025" y="4301650"/>
            <a:ext cx="4708500" cy="525900"/>
          </a:xfrm>
          <a:prstGeom prst="rect">
            <a:avLst/>
          </a:prstGeom>
          <a:noFill/>
          <a:ln>
            <a:noFill/>
          </a:ln>
        </p:spPr>
        <p:txBody>
          <a:bodyPr wrap="square" lIns="91425" tIns="91425" rIns="91425" bIns="91425" anchor="ctr" anchorCtr="0">
            <a:noAutofit/>
          </a:bodyPr>
          <a:lstStyle/>
          <a:p>
            <a:pPr marL="457200" marR="3810" lvl="0" indent="3175" algn="just" rtl="0">
              <a:lnSpc>
                <a:spcPct val="100000"/>
              </a:lnSpc>
              <a:spcBef>
                <a:spcPts val="0"/>
              </a:spcBef>
              <a:spcAft>
                <a:spcPts val="0"/>
              </a:spcAft>
              <a:buNone/>
            </a:pPr>
            <a:r>
              <a:rPr lang="en" sz="1200" i="1">
                <a:solidFill>
                  <a:schemeClr val="dk1"/>
                </a:solidFill>
                <a:latin typeface="Calibri"/>
                <a:ea typeface="Calibri"/>
                <a:cs typeface="Calibri"/>
                <a:sym typeface="Calibri"/>
              </a:rPr>
              <a:t>    </a:t>
            </a:r>
            <a:r>
              <a:rPr lang="en" sz="1100" i="1">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 Os textos</a:t>
            </a:r>
            <a:r>
              <a:rPr lang="en" sz="1100" i="1">
                <a:solidFill>
                  <a:schemeClr val="dk1"/>
                </a:solidFill>
                <a:latin typeface="Calibri"/>
                <a:ea typeface="Calibri"/>
                <a:cs typeface="Calibri"/>
                <a:sym typeface="Calibri"/>
              </a:rPr>
              <a:t> Retratos da Leitura no Brasil</a:t>
            </a:r>
            <a:r>
              <a:rPr lang="en" sz="1100">
                <a:solidFill>
                  <a:schemeClr val="dk1"/>
                </a:solidFill>
                <a:latin typeface="Calibri"/>
                <a:ea typeface="Calibri"/>
                <a:cs typeface="Calibri"/>
                <a:sym typeface="Calibri"/>
              </a:rPr>
              <a:t> (2015), e </a:t>
            </a:r>
            <a:r>
              <a:rPr lang="en" sz="1100" i="1">
                <a:solidFill>
                  <a:schemeClr val="dk1"/>
                </a:solidFill>
                <a:latin typeface="Calibri"/>
                <a:ea typeface="Calibri"/>
                <a:cs typeface="Calibri"/>
                <a:sym typeface="Calibri"/>
              </a:rPr>
              <a:t>TIC e Educação</a:t>
            </a:r>
            <a:r>
              <a:rPr lang="en" sz="1100">
                <a:solidFill>
                  <a:schemeClr val="dk1"/>
                </a:solidFill>
                <a:latin typeface="Calibri"/>
                <a:ea typeface="Calibri"/>
                <a:cs typeface="Calibri"/>
                <a:sym typeface="Calibri"/>
              </a:rPr>
              <a:t> (2015), bem como os estudos de Santaella (2004, 2011, 2014), servem de aporte teórico para esta discussão.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6</a:t>
            </a:fld>
            <a:endParaRPr lang="en"/>
          </a:p>
        </p:txBody>
      </p:sp>
      <p:pic>
        <p:nvPicPr>
          <p:cNvPr id="178" name="Shape 178"/>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179" name="Shape 179"/>
          <p:cNvSpPr txBox="1"/>
          <p:nvPr/>
        </p:nvSpPr>
        <p:spPr>
          <a:xfrm>
            <a:off x="874575" y="1242500"/>
            <a:ext cx="5164200" cy="2741700"/>
          </a:xfrm>
          <a:prstGeom prst="rect">
            <a:avLst/>
          </a:prstGeom>
          <a:noFill/>
          <a:ln>
            <a:noFill/>
          </a:ln>
        </p:spPr>
        <p:txBody>
          <a:bodyPr wrap="square" lIns="91425" tIns="91425" rIns="91425" bIns="91425" anchor="t" anchorCtr="0">
            <a:noAutofit/>
          </a:bodyPr>
          <a:lstStyle/>
          <a:p>
            <a:pPr lvl="0" indent="387350" algn="ctr" rtl="0">
              <a:lnSpc>
                <a:spcPct val="115000"/>
              </a:lnSpc>
              <a:spcBef>
                <a:spcPts val="0"/>
              </a:spcBef>
              <a:buClr>
                <a:schemeClr val="dk1"/>
              </a:buClr>
              <a:buSzPct val="55000"/>
              <a:buFont typeface="Arial"/>
              <a:buNone/>
            </a:pPr>
            <a:r>
              <a:rPr lang="en" sz="2000" b="1">
                <a:solidFill>
                  <a:schemeClr val="dk1"/>
                </a:solidFill>
                <a:latin typeface="Calibri"/>
                <a:ea typeface="Calibri"/>
                <a:cs typeface="Calibri"/>
                <a:sym typeface="Calibri"/>
              </a:rPr>
              <a:t>METODOLOGIA</a:t>
            </a:r>
          </a:p>
          <a:p>
            <a:pPr lvl="0" indent="387350" algn="just" rtl="0">
              <a:lnSpc>
                <a:spcPct val="115000"/>
              </a:lnSpc>
              <a:spcBef>
                <a:spcPts val="0"/>
              </a:spcBef>
              <a:buClr>
                <a:schemeClr val="dk1"/>
              </a:buClr>
              <a:buSzPct val="61111"/>
              <a:buFont typeface="Arial"/>
              <a:buNone/>
            </a:pPr>
            <a:r>
              <a:rPr lang="en" sz="1800">
                <a:solidFill>
                  <a:schemeClr val="dk1"/>
                </a:solidFill>
                <a:latin typeface="Calibri"/>
                <a:ea typeface="Calibri"/>
                <a:cs typeface="Calibri"/>
                <a:sym typeface="Calibri"/>
              </a:rPr>
              <a:t>A pesquisa foi realizada com cinquenta e dois estudantes de turmas do 6º ano e 8º ano do ensino fundamental, da rede municipal, na região metropolitana de Porto Alegre. A escolha se deve a divisão de faixas etárias distintas para que fosse possível realizar comparações com as perguntas realizadas na </a:t>
            </a:r>
            <a:r>
              <a:rPr lang="en" sz="1800" i="1">
                <a:solidFill>
                  <a:schemeClr val="dk1"/>
                </a:solidFill>
                <a:latin typeface="Calibri"/>
                <a:ea typeface="Calibri"/>
                <a:cs typeface="Calibri"/>
                <a:sym typeface="Calibri"/>
              </a:rPr>
              <a:t>Pesquisa Retratos da Leitura no Brasil </a:t>
            </a:r>
            <a:r>
              <a:rPr lang="en" sz="1800">
                <a:solidFill>
                  <a:schemeClr val="dk1"/>
                </a:solidFill>
                <a:latin typeface="Calibri"/>
                <a:ea typeface="Calibri"/>
                <a:cs typeface="Calibri"/>
                <a:sym typeface="Calibri"/>
              </a:rPr>
              <a:t>(2015). Foram realizados questionários e entrevistas explorando o perfil do leitor do meio digital.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7</a:t>
            </a:fld>
            <a:endParaRPr lang="en"/>
          </a:p>
        </p:txBody>
      </p:sp>
      <p:pic>
        <p:nvPicPr>
          <p:cNvPr id="185" name="Shape 185"/>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186" name="Shape 186"/>
          <p:cNvSpPr txBox="1"/>
          <p:nvPr/>
        </p:nvSpPr>
        <p:spPr>
          <a:xfrm>
            <a:off x="1055075" y="1506275"/>
            <a:ext cx="4805700" cy="1520100"/>
          </a:xfrm>
          <a:prstGeom prst="rect">
            <a:avLst/>
          </a:prstGeom>
          <a:noFill/>
          <a:ln>
            <a:noFill/>
          </a:ln>
        </p:spPr>
        <p:txBody>
          <a:bodyPr wrap="square" lIns="91425" tIns="91425" rIns="91425" bIns="91425" anchor="t" anchorCtr="0">
            <a:noAutofit/>
          </a:bodyPr>
          <a:lstStyle/>
          <a:p>
            <a:pPr lvl="0" indent="387350" algn="just" rtl="0">
              <a:lnSpc>
                <a:spcPct val="115000"/>
              </a:lnSpc>
              <a:spcBef>
                <a:spcPts val="0"/>
              </a:spcBef>
              <a:buClr>
                <a:schemeClr val="dk1"/>
              </a:buClr>
              <a:buSzPct val="61111"/>
              <a:buFont typeface="Arial"/>
              <a:buNone/>
            </a:pPr>
            <a:r>
              <a:rPr lang="en" sz="1800" b="1">
                <a:solidFill>
                  <a:schemeClr val="dk1"/>
                </a:solidFill>
                <a:latin typeface="Calibri"/>
                <a:ea typeface="Calibri"/>
                <a:cs typeface="Calibri"/>
                <a:sym typeface="Calibri"/>
              </a:rPr>
              <a:t>   </a:t>
            </a:r>
            <a:r>
              <a:rPr lang="en" sz="2000" b="1">
                <a:solidFill>
                  <a:schemeClr val="dk1"/>
                </a:solidFill>
                <a:latin typeface="Calibri"/>
                <a:ea typeface="Calibri"/>
                <a:cs typeface="Calibri"/>
                <a:sym typeface="Calibri"/>
              </a:rPr>
              <a:t>        DISCUSSÃO DOS RESULTADOS</a:t>
            </a:r>
          </a:p>
          <a:p>
            <a:pPr lvl="0" indent="387350" algn="just" rtl="0">
              <a:lnSpc>
                <a:spcPct val="115000"/>
              </a:lnSpc>
              <a:spcBef>
                <a:spcPts val="0"/>
              </a:spcBef>
              <a:buClr>
                <a:schemeClr val="dk1"/>
              </a:buClr>
              <a:buSzPct val="55000"/>
              <a:buFont typeface="Arial"/>
              <a:buNone/>
            </a:pPr>
            <a:r>
              <a:rPr lang="en" sz="2000">
                <a:solidFill>
                  <a:schemeClr val="dk1"/>
                </a:solidFill>
                <a:latin typeface="Calibri"/>
                <a:ea typeface="Calibri"/>
                <a:cs typeface="Calibri"/>
                <a:sym typeface="Calibri"/>
              </a:rPr>
              <a:t>Na pergunta sobre o uso da Internet, os alunos evidenciaram em 100% a utilização da Internet, enquanto na pesquisa nacional aproximadamente 33% dos leitores nunca haviam utilizado.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8</a:t>
            </a:fld>
            <a:endParaRPr lang="en"/>
          </a:p>
        </p:txBody>
      </p:sp>
      <p:pic>
        <p:nvPicPr>
          <p:cNvPr id="192" name="Shape 192"/>
          <p:cNvPicPr preferRelativeResize="0"/>
          <p:nvPr/>
        </p:nvPicPr>
        <p:blipFill rotWithShape="1">
          <a:blip r:embed="rId3">
            <a:alphaModFix/>
          </a:blip>
          <a:srcRect/>
          <a:stretch/>
        </p:blipFill>
        <p:spPr>
          <a:xfrm>
            <a:off x="0" y="0"/>
            <a:ext cx="9144000" cy="1009800"/>
          </a:xfrm>
          <a:prstGeom prst="rect">
            <a:avLst/>
          </a:prstGeom>
          <a:noFill/>
          <a:ln>
            <a:noFill/>
          </a:ln>
        </p:spPr>
      </p:pic>
      <p:sp>
        <p:nvSpPr>
          <p:cNvPr id="193" name="Shape 193"/>
          <p:cNvSpPr txBox="1"/>
          <p:nvPr/>
        </p:nvSpPr>
        <p:spPr>
          <a:xfrm>
            <a:off x="458150" y="1332725"/>
            <a:ext cx="6177600" cy="1082700"/>
          </a:xfrm>
          <a:prstGeom prst="rect">
            <a:avLst/>
          </a:prstGeom>
          <a:noFill/>
          <a:ln>
            <a:noFill/>
          </a:ln>
        </p:spPr>
        <p:txBody>
          <a:bodyPr wrap="square" lIns="91425" tIns="91425" rIns="91425" bIns="91425" anchor="t" anchorCtr="0">
            <a:noAutofit/>
          </a:bodyPr>
          <a:lstStyle/>
          <a:p>
            <a:pPr lvl="0" indent="387350" algn="just" rtl="0">
              <a:lnSpc>
                <a:spcPct val="115000"/>
              </a:lnSpc>
              <a:spcBef>
                <a:spcPts val="0"/>
              </a:spcBef>
              <a:buClr>
                <a:schemeClr val="dk1"/>
              </a:buClr>
              <a:buSzPct val="55000"/>
              <a:buFont typeface="Arial"/>
              <a:buNone/>
            </a:pPr>
            <a:r>
              <a:rPr lang="en" sz="2000">
                <a:solidFill>
                  <a:schemeClr val="dk1"/>
                </a:solidFill>
                <a:latin typeface="Calibri"/>
                <a:ea typeface="Calibri"/>
                <a:cs typeface="Calibri"/>
                <a:sym typeface="Calibri"/>
              </a:rPr>
              <a:t>Na pergunta referente ao gosto pela leitura, encontramos os seguintes dados nas pesquisas:</a:t>
            </a:r>
          </a:p>
          <a:p>
            <a:pPr lvl="0" indent="387350" algn="just" rtl="0">
              <a:lnSpc>
                <a:spcPct val="115000"/>
              </a:lnSpc>
              <a:spcBef>
                <a:spcPts val="0"/>
              </a:spcBef>
              <a:buClr>
                <a:schemeClr val="dk1"/>
              </a:buClr>
              <a:buSzPct val="55000"/>
              <a:buFont typeface="Arial"/>
              <a:buNone/>
            </a:pPr>
            <a:r>
              <a:rPr lang="en" sz="2000" u="sng">
                <a:solidFill>
                  <a:schemeClr val="dk1"/>
                </a:solidFill>
                <a:latin typeface="Calibri"/>
                <a:ea typeface="Calibri"/>
                <a:cs typeface="Calibri"/>
                <a:sym typeface="Calibri"/>
              </a:rPr>
              <a:t>Retratos da Leitura</a:t>
            </a:r>
            <a:r>
              <a:rPr lang="en" sz="2000">
                <a:solidFill>
                  <a:schemeClr val="dk1"/>
                </a:solidFill>
                <a:latin typeface="Calibri"/>
                <a:ea typeface="Calibri"/>
                <a:cs typeface="Calibri"/>
                <a:sym typeface="Calibri"/>
              </a:rPr>
              <a:t> 30% gosta muito, 43% gosta pouco, 23% não gosta, 4% não sabe ler. (2015, p. 203)</a:t>
            </a:r>
          </a:p>
          <a:p>
            <a:pPr lvl="0" indent="387350" algn="just" rtl="0">
              <a:lnSpc>
                <a:spcPct val="115000"/>
              </a:lnSpc>
              <a:spcBef>
                <a:spcPts val="0"/>
              </a:spcBef>
              <a:buClr>
                <a:schemeClr val="dk1"/>
              </a:buClr>
              <a:buSzPct val="55000"/>
              <a:buFont typeface="Arial"/>
              <a:buNone/>
            </a:pPr>
            <a:r>
              <a:rPr lang="en" sz="2000" u="sng">
                <a:solidFill>
                  <a:schemeClr val="dk1"/>
                </a:solidFill>
                <a:latin typeface="Calibri"/>
                <a:ea typeface="Calibri"/>
                <a:cs typeface="Calibri"/>
                <a:sym typeface="Calibri"/>
              </a:rPr>
              <a:t>Escola Pesquisada</a:t>
            </a:r>
            <a:r>
              <a:rPr lang="en" sz="2000">
                <a:solidFill>
                  <a:schemeClr val="dk1"/>
                </a:solidFill>
                <a:latin typeface="Calibri"/>
                <a:ea typeface="Calibri"/>
                <a:cs typeface="Calibri"/>
                <a:sym typeface="Calibri"/>
              </a:rPr>
              <a:t> 43% gosta muito, 49% gosta pouco, 7% não gosta e 1% não respondeu.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a:stretch/>
        </p:blipFill>
        <p:spPr>
          <a:xfrm>
            <a:off x="0" y="0"/>
            <a:ext cx="9144000" cy="1009800"/>
          </a:xfrm>
          <a:prstGeom prst="rect">
            <a:avLst/>
          </a:prstGeom>
          <a:noFill/>
          <a:ln>
            <a:noFill/>
          </a:ln>
        </p:spPr>
      </p:pic>
      <p:pic>
        <p:nvPicPr>
          <p:cNvPr id="199" name="Shape 199"/>
          <p:cNvPicPr preferRelativeResize="0"/>
          <p:nvPr/>
        </p:nvPicPr>
        <p:blipFill rotWithShape="1">
          <a:blip r:embed="rId4">
            <a:alphaModFix/>
          </a:blip>
          <a:srcRect/>
          <a:stretch/>
        </p:blipFill>
        <p:spPr>
          <a:xfrm>
            <a:off x="1411400" y="1250125"/>
            <a:ext cx="5762625" cy="2741125"/>
          </a:xfrm>
          <a:prstGeom prst="rect">
            <a:avLst/>
          </a:prstGeom>
          <a:noFill/>
          <a:ln>
            <a:noFill/>
          </a:ln>
        </p:spPr>
      </p:pic>
      <p:sp>
        <p:nvSpPr>
          <p:cNvPr id="200" name="Shape 200"/>
          <p:cNvSpPr/>
          <p:nvPr/>
        </p:nvSpPr>
        <p:spPr>
          <a:xfrm>
            <a:off x="2366975" y="1339675"/>
            <a:ext cx="840000" cy="201300"/>
          </a:xfrm>
          <a:prstGeom prst="rect">
            <a:avLst/>
          </a:prstGeom>
          <a:solidFill>
            <a:srgbClr val="FFFFFF"/>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Office PowerPoint</Application>
  <PresentationFormat>Apresentação na tela (16:9)</PresentationFormat>
  <Paragraphs>69</Paragraphs>
  <Slides>16</Slides>
  <Notes>16</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16</vt:i4>
      </vt:variant>
    </vt:vector>
  </HeadingPairs>
  <TitlesOfParts>
    <vt:vector size="22" baseType="lpstr">
      <vt:lpstr>Lato Light</vt:lpstr>
      <vt:lpstr>Arial</vt:lpstr>
      <vt:lpstr>Lato Hairline</vt:lpstr>
      <vt:lpstr>Calibri</vt:lpstr>
      <vt:lpstr>Eglamour template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Jose Nunes</dc:creator>
  <cp:lastModifiedBy>Jose Nunes</cp:lastModifiedBy>
  <cp:revision>1</cp:revision>
  <dcterms:modified xsi:type="dcterms:W3CDTF">2017-09-16T22:56:14Z</dcterms:modified>
</cp:coreProperties>
</file>