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44" r:id="rId2"/>
    <p:sldId id="530" r:id="rId3"/>
    <p:sldId id="414" r:id="rId4"/>
    <p:sldId id="389" r:id="rId5"/>
    <p:sldId id="520" r:id="rId6"/>
    <p:sldId id="474" r:id="rId7"/>
    <p:sldId id="475" r:id="rId8"/>
    <p:sldId id="476" r:id="rId9"/>
    <p:sldId id="419" r:id="rId10"/>
    <p:sldId id="417" r:id="rId11"/>
    <p:sldId id="418" r:id="rId12"/>
    <p:sldId id="420" r:id="rId13"/>
    <p:sldId id="507" r:id="rId14"/>
    <p:sldId id="516" r:id="rId15"/>
    <p:sldId id="421" r:id="rId16"/>
    <p:sldId id="405" r:id="rId17"/>
    <p:sldId id="450" r:id="rId18"/>
    <p:sldId id="477" r:id="rId19"/>
    <p:sldId id="478" r:id="rId20"/>
    <p:sldId id="432" r:id="rId21"/>
    <p:sldId id="407" r:id="rId22"/>
    <p:sldId id="494" r:id="rId23"/>
    <p:sldId id="498" r:id="rId24"/>
    <p:sldId id="500" r:id="rId25"/>
    <p:sldId id="503" r:id="rId26"/>
    <p:sldId id="434" r:id="rId27"/>
    <p:sldId id="437" r:id="rId28"/>
    <p:sldId id="438" r:id="rId29"/>
    <p:sldId id="533" r:id="rId30"/>
    <p:sldId id="534" r:id="rId31"/>
    <p:sldId id="542" r:id="rId32"/>
    <p:sldId id="543" r:id="rId33"/>
    <p:sldId id="535" r:id="rId34"/>
    <p:sldId id="536" r:id="rId35"/>
    <p:sldId id="537" r:id="rId36"/>
    <p:sldId id="538" r:id="rId37"/>
    <p:sldId id="519" r:id="rId38"/>
    <p:sldId id="511" r:id="rId39"/>
    <p:sldId id="513" r:id="rId40"/>
    <p:sldId id="514" r:id="rId41"/>
    <p:sldId id="521" r:id="rId42"/>
    <p:sldId id="480" r:id="rId43"/>
    <p:sldId id="540" r:id="rId44"/>
    <p:sldId id="541" r:id="rId45"/>
    <p:sldId id="522" r:id="rId46"/>
    <p:sldId id="489" r:id="rId47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2C"/>
    <a:srgbClr val="E47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7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lainetomasi:Documents:TOMASI:EAD%20SF:Elizabeth:novas%20figuras%2022ago2016%2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lainetomasi:Documents:TOMASI:EAD%20SF:Elizabeth:novas%20figuras%2028ago2016%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'[novas figuras 28ago2016 .xlsx]modelo'!$F$5</c:f>
              <c:strCache>
                <c:ptCount val="1"/>
                <c:pt idx="0">
                  <c:v>Desfecho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'[novas figuras 28ago2016 .xlsx]modelo'!$H$6:$H$9</c:f>
                <c:numCache>
                  <c:formatCode>General</c:formatCode>
                  <c:ptCount val="4"/>
                  <c:pt idx="0">
                    <c:v>6.5000000000000044</c:v>
                  </c:pt>
                  <c:pt idx="1">
                    <c:v>4.9000000000000021</c:v>
                  </c:pt>
                  <c:pt idx="2">
                    <c:v>13</c:v>
                  </c:pt>
                  <c:pt idx="3">
                    <c:v>3.600000000000001</c:v>
                  </c:pt>
                </c:numCache>
              </c:numRef>
            </c:plus>
            <c:minus>
              <c:numRef>
                <c:f>'[novas figuras 28ago2016 .xlsx]modelo'!$G$6:$G$9</c:f>
                <c:numCache>
                  <c:formatCode>General</c:formatCode>
                  <c:ptCount val="4"/>
                  <c:pt idx="0">
                    <c:v>6.5999999999999979</c:v>
                  </c:pt>
                  <c:pt idx="1">
                    <c:v>5</c:v>
                  </c:pt>
                  <c:pt idx="2">
                    <c:v>13.1</c:v>
                  </c:pt>
                  <c:pt idx="3">
                    <c:v>3.7000000000000028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'[novas figuras 28ago2016 .xlsx]modelo'!$E$6:$E$9</c:f>
              <c:strCache>
                <c:ptCount val="4"/>
                <c:pt idx="0">
                  <c:v>Brasileiros Não PROVAB</c:v>
                </c:pt>
                <c:pt idx="1">
                  <c:v>Brasileiros PROVAB</c:v>
                </c:pt>
                <c:pt idx="2">
                  <c:v>Brasileiros PMMB</c:v>
                </c:pt>
                <c:pt idx="3">
                  <c:v>Cubanos PMMB</c:v>
                </c:pt>
              </c:strCache>
            </c:strRef>
          </c:cat>
          <c:val>
            <c:numRef>
              <c:f>'[novas figuras 28ago2016 .xlsx]modelo'!$F$6:$F$9</c:f>
              <c:numCache>
                <c:formatCode>General</c:formatCode>
                <c:ptCount val="4"/>
                <c:pt idx="0">
                  <c:v>27.2</c:v>
                </c:pt>
                <c:pt idx="1">
                  <c:v>25.4</c:v>
                </c:pt>
                <c:pt idx="2">
                  <c:v>25.5</c:v>
                </c:pt>
                <c:pt idx="3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7-460F-9936-26FB78345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07456"/>
        <c:axId val="178729728"/>
      </c:barChart>
      <c:catAx>
        <c:axId val="1787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78729728"/>
        <c:crosses val="autoZero"/>
        <c:auto val="1"/>
        <c:lblAlgn val="ctr"/>
        <c:lblOffset val="100"/>
        <c:noMultiLvlLbl val="0"/>
      </c:catAx>
      <c:valAx>
        <c:axId val="17872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787074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absolutos!$B$13</c:f>
              <c:strCache>
                <c:ptCount val="1"/>
                <c:pt idx="0">
                  <c:v>Mês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absolutos!$A$14:$A$21</c:f>
              <c:strCache>
                <c:ptCount val="8"/>
                <c:pt idx="0">
                  <c:v>Total </c:v>
                </c:pt>
                <c:pt idx="2">
                  <c:v>PMMB</c:v>
                </c:pt>
                <c:pt idx="3">
                  <c:v>Não PMMB</c:v>
                </c:pt>
                <c:pt idx="5">
                  <c:v>Brasil</c:v>
                </c:pt>
                <c:pt idx="6">
                  <c:v>Cuba</c:v>
                </c:pt>
                <c:pt idx="7">
                  <c:v>Outros</c:v>
                </c:pt>
              </c:strCache>
            </c:strRef>
          </c:cat>
          <c:val>
            <c:numRef>
              <c:f>absolutos!$B$14:$B$21</c:f>
              <c:numCache>
                <c:formatCode>General</c:formatCode>
                <c:ptCount val="8"/>
                <c:pt idx="0">
                  <c:v>77</c:v>
                </c:pt>
                <c:pt idx="2">
                  <c:v>84</c:v>
                </c:pt>
                <c:pt idx="3">
                  <c:v>66</c:v>
                </c:pt>
                <c:pt idx="5">
                  <c:v>67</c:v>
                </c:pt>
                <c:pt idx="6">
                  <c:v>85</c:v>
                </c:pt>
                <c:pt idx="7">
                  <c:v>85</c:v>
                </c:pt>
              </c:numCache>
            </c:numRef>
          </c:val>
        </c:ser>
        <c:ser>
          <c:idx val="1"/>
          <c:order val="1"/>
          <c:tx>
            <c:strRef>
              <c:f>absolutos!$C$13</c:f>
              <c:strCache>
                <c:ptCount val="1"/>
                <c:pt idx="0">
                  <c:v>Mês 2</c:v>
                </c:pt>
              </c:strCache>
            </c:strRef>
          </c:tx>
          <c:invertIfNegative val="0"/>
          <c:cat>
            <c:strRef>
              <c:f>absolutos!$A$14:$A$21</c:f>
              <c:strCache>
                <c:ptCount val="8"/>
                <c:pt idx="0">
                  <c:v>Total </c:v>
                </c:pt>
                <c:pt idx="2">
                  <c:v>PMMB</c:v>
                </c:pt>
                <c:pt idx="3">
                  <c:v>Não PMMB</c:v>
                </c:pt>
                <c:pt idx="5">
                  <c:v>Brasil</c:v>
                </c:pt>
                <c:pt idx="6">
                  <c:v>Cuba</c:v>
                </c:pt>
                <c:pt idx="7">
                  <c:v>Outros</c:v>
                </c:pt>
              </c:strCache>
            </c:strRef>
          </c:cat>
          <c:val>
            <c:numRef>
              <c:f>absolutos!$C$14:$C$21</c:f>
              <c:numCache>
                <c:formatCode>General</c:formatCode>
                <c:ptCount val="8"/>
                <c:pt idx="0">
                  <c:v>137</c:v>
                </c:pt>
                <c:pt idx="2">
                  <c:v>110</c:v>
                </c:pt>
                <c:pt idx="3">
                  <c:v>155</c:v>
                </c:pt>
                <c:pt idx="5">
                  <c:v>111</c:v>
                </c:pt>
                <c:pt idx="6">
                  <c:v>160</c:v>
                </c:pt>
                <c:pt idx="7">
                  <c:v>153</c:v>
                </c:pt>
              </c:numCache>
            </c:numRef>
          </c:val>
        </c:ser>
        <c:ser>
          <c:idx val="2"/>
          <c:order val="2"/>
          <c:tx>
            <c:strRef>
              <c:f>absolutos!$D$13</c:f>
              <c:strCache>
                <c:ptCount val="1"/>
                <c:pt idx="0">
                  <c:v>Mês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absolutos!$A$14:$A$21</c:f>
              <c:strCache>
                <c:ptCount val="8"/>
                <c:pt idx="0">
                  <c:v>Total </c:v>
                </c:pt>
                <c:pt idx="2">
                  <c:v>PMMB</c:v>
                </c:pt>
                <c:pt idx="3">
                  <c:v>Não PMMB</c:v>
                </c:pt>
                <c:pt idx="5">
                  <c:v>Brasil</c:v>
                </c:pt>
                <c:pt idx="6">
                  <c:v>Cuba</c:v>
                </c:pt>
                <c:pt idx="7">
                  <c:v>Outros</c:v>
                </c:pt>
              </c:strCache>
            </c:strRef>
          </c:cat>
          <c:val>
            <c:numRef>
              <c:f>absolutos!$D$14:$D$21</c:f>
              <c:numCache>
                <c:formatCode>General</c:formatCode>
                <c:ptCount val="8"/>
                <c:pt idx="0">
                  <c:v>200</c:v>
                </c:pt>
                <c:pt idx="2">
                  <c:v>232</c:v>
                </c:pt>
                <c:pt idx="3">
                  <c:v>154</c:v>
                </c:pt>
                <c:pt idx="5">
                  <c:v>153</c:v>
                </c:pt>
                <c:pt idx="6">
                  <c:v>246</c:v>
                </c:pt>
                <c:pt idx="7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8768"/>
        <c:axId val="179098752"/>
      </c:barChart>
      <c:catAx>
        <c:axId val="17908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79098752"/>
        <c:crosses val="autoZero"/>
        <c:auto val="1"/>
        <c:lblAlgn val="ctr"/>
        <c:lblOffset val="100"/>
        <c:noMultiLvlLbl val="0"/>
      </c:catAx>
      <c:valAx>
        <c:axId val="179098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088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932C8D-0DC1-4BAE-8E88-2E4A7D4B6752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F439E2-B200-4372-A66E-656D6D7872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13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FA957-E72D-4489-B1E5-7EFD4BFD3C9F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EAF4E-0ACA-418A-AEC7-B06EDBB391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439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8EBC8-2E8E-4D3F-8FEB-CA4F0E28F51F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873BE-5776-4A4D-86CC-33E1D8D975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0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02415-1041-4851-8579-1892EE15EA2C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3422-3F79-4A86-BFEF-400D8F1D92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46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6F10A-6C72-4869-9A57-DF01E5F4D9D1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872A0-EBB0-4387-A86A-4CD8E42B88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36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E1A1-11C4-4E3B-AD4A-CB139DE854CD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E9CC4-CF45-4694-A95B-C30B86C3F1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16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A5F9-C4DC-4C62-9FFA-C017C130EA17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83106-AC69-4A0E-B6E6-79D36D628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45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850F2-3827-4D75-88D1-FD6466576824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7410-9D25-4BDB-B416-C7C3CED4F7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6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4B976-5514-4E47-902F-8DF13F02B8B9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3D7B9-6624-4451-9C6F-1181C27034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97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D5777-5094-4AC2-A8F7-DBE47337379F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40A3-8CE8-4E97-88D5-7AC3025022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2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539A3-0907-4606-A4F0-AB0D7D74B64E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C34BE-E785-42D8-9B97-6AD210E228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959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66806-4EAC-4830-8145-E48B7CD17706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04416-4345-4A7A-AC53-312C47115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76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25502-F90C-4CE8-A6E7-8778E59C9A0E}" type="datetimeFigureOut">
              <a:rPr lang="pt-BR" altLang="pt-BR"/>
              <a:pPr/>
              <a:t>17/10/2016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A5C6B4-AC1D-497B-BE5B-7C0EA88785B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68313" y="195263"/>
            <a:ext cx="8064500" cy="1008062"/>
          </a:xfrm>
        </p:spPr>
        <p:txBody>
          <a:bodyPr/>
          <a:lstStyle/>
          <a:p>
            <a:pPr algn="just" eaLnBrk="1" hangingPunct="1"/>
            <a:r>
              <a:rPr lang="pt-BR" altLang="pt-BR" sz="2800" b="1" i="1" smtClean="0">
                <a:solidFill>
                  <a:srgbClr val="E46C0A"/>
                </a:solidFill>
                <a:latin typeface="Lato" pitchFamily="34" charset="0"/>
              </a:rPr>
              <a:t>Intervenções fortemente apoiadas pelo curso</a:t>
            </a:r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468313" y="915988"/>
            <a:ext cx="80645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Lato" pitchFamily="34" charset="0"/>
              </a:rPr>
              <a:t>Saúde da Criança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7F7F7F"/>
                </a:solidFill>
                <a:latin typeface="Lato" pitchFamily="34" charset="0"/>
              </a:rPr>
              <a:t>Pré-natal e Puerpério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Lato" pitchFamily="34" charset="0"/>
              </a:rPr>
              <a:t>Controle do Câncer de Mama e Câncer de Colo de Útero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7F7F7F"/>
                </a:solidFill>
                <a:latin typeface="Lato" pitchFamily="34" charset="0"/>
              </a:rPr>
              <a:t>Hipertensão e Diabetes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Lato" pitchFamily="34" charset="0"/>
              </a:rPr>
              <a:t>Saúde da Pessoa Idosa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rgbClr val="7F7F7F"/>
                </a:solidFill>
                <a:latin typeface="Lato" pitchFamily="34" charset="0"/>
              </a:rPr>
              <a:t>Saúde na Escola</a:t>
            </a:r>
          </a:p>
        </p:txBody>
      </p:sp>
      <p:pic>
        <p:nvPicPr>
          <p:cNvPr id="2355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02138"/>
            <a:ext cx="5445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400550"/>
            <a:ext cx="5429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414838"/>
            <a:ext cx="5429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414838"/>
            <a:ext cx="5445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410075"/>
            <a:ext cx="5445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424363"/>
            <a:ext cx="5429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24363"/>
            <a:ext cx="5445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400550"/>
            <a:ext cx="5445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intese projeto pedagog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6100"/>
            <a:ext cx="818197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95263"/>
            <a:ext cx="6840538" cy="1008062"/>
          </a:xfrm>
        </p:spPr>
        <p:txBody>
          <a:bodyPr/>
          <a:lstStyle/>
          <a:p>
            <a:pPr algn="just" eaLnBrk="1" hangingPunct="1"/>
            <a:r>
              <a:rPr lang="pt-BR" altLang="pt-BR" sz="2800" b="1" i="1" smtClean="0">
                <a:solidFill>
                  <a:srgbClr val="E46C0A"/>
                </a:solidFill>
                <a:latin typeface="Lato" pitchFamily="34" charset="0"/>
              </a:rPr>
              <a:t>Síntese da Concepção do Curso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560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Desafio Pedagógico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23850" y="1058863"/>
            <a:ext cx="79930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8001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Curso à distância, porém personalizado – capacitação de orientadores para realizar acolhimento dos especializandos e fornecer feedbacks claros, objetivos, pertinentes, personalizados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Desenvolvimento de materiais para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estimular a reflexão sobre a prática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instrumentalizar a intervenção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Especializandos como multiplicadores para a equipe e para os gestores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solidFill>
                  <a:srgbClr val="000000"/>
                </a:solidFill>
                <a:latin typeface="Lato" pitchFamily="34" charset="0"/>
                <a:sym typeface="Wingdings" pitchFamily="2" charset="2"/>
              </a:rPr>
              <a:t>Ênfase na avaliação formativa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987675" y="1203325"/>
            <a:ext cx="2447925" cy="24479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lt1"/>
                </a:solidFill>
                <a:latin typeface="Lato" panose="020F0502020204030203" pitchFamily="34" charset="0"/>
                <a:ea typeface="+mn-ea"/>
              </a:rPr>
              <a:t>Especializando/ Profissional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987675" y="842963"/>
            <a:ext cx="3168650" cy="3168650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987675" y="123825"/>
            <a:ext cx="4608513" cy="460692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i="1" dirty="0">
              <a:solidFill>
                <a:schemeClr val="lt1"/>
              </a:solidFill>
              <a:latin typeface="Lato" panose="020F0502020204030203" pitchFamily="34" charset="0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87675" y="484188"/>
            <a:ext cx="3887788" cy="38877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68538" y="842963"/>
            <a:ext cx="3167062" cy="3168650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47813" y="484188"/>
            <a:ext cx="3887787" cy="38877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eaLnBrk="1" hangingPunct="1">
              <a:defRPr/>
            </a:pPr>
            <a:endParaRPr lang="en-US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28675" y="123825"/>
            <a:ext cx="4606925" cy="460692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 rot="3909157">
            <a:off x="3122468" y="1093731"/>
            <a:ext cx="2479916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947272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Equipe</a:t>
            </a:r>
          </a:p>
        </p:txBody>
      </p:sp>
      <p:sp>
        <p:nvSpPr>
          <p:cNvPr id="10" name="Rectangle 9"/>
          <p:cNvSpPr/>
          <p:nvPr/>
        </p:nvSpPr>
        <p:spPr>
          <a:xfrm rot="4157145">
            <a:off x="3458051" y="835058"/>
            <a:ext cx="3153507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746736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Comunidade</a:t>
            </a:r>
          </a:p>
        </p:txBody>
      </p:sp>
      <p:sp>
        <p:nvSpPr>
          <p:cNvPr id="11" name="Rectangle 10"/>
          <p:cNvSpPr/>
          <p:nvPr/>
        </p:nvSpPr>
        <p:spPr>
          <a:xfrm rot="3357015">
            <a:off x="4316379" y="374786"/>
            <a:ext cx="2479916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947272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Gestão</a:t>
            </a:r>
          </a:p>
        </p:txBody>
      </p:sp>
      <p:sp>
        <p:nvSpPr>
          <p:cNvPr id="12" name="Rectangle 11"/>
          <p:cNvSpPr/>
          <p:nvPr/>
        </p:nvSpPr>
        <p:spPr>
          <a:xfrm rot="17610351">
            <a:off x="2576956" y="983328"/>
            <a:ext cx="2924882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7990775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Orientador</a:t>
            </a:r>
          </a:p>
        </p:txBody>
      </p:sp>
      <p:sp>
        <p:nvSpPr>
          <p:cNvPr id="13" name="Rectangle 12"/>
          <p:cNvSpPr/>
          <p:nvPr/>
        </p:nvSpPr>
        <p:spPr>
          <a:xfrm rot="17487163">
            <a:off x="1810295" y="912418"/>
            <a:ext cx="3139053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947272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Apoio Pedagógico</a:t>
            </a:r>
          </a:p>
        </p:txBody>
      </p:sp>
      <p:sp>
        <p:nvSpPr>
          <p:cNvPr id="14" name="Rectangle 13"/>
          <p:cNvSpPr/>
          <p:nvPr/>
        </p:nvSpPr>
        <p:spPr>
          <a:xfrm rot="18079131">
            <a:off x="1324254" y="512279"/>
            <a:ext cx="3139053" cy="3030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>
                <a:gd name="adj" fmla="val 13269877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x-none" sz="2800" b="1" i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Lato" panose="020F0502020204030203" pitchFamily="34" charset="0"/>
              </a:rPr>
              <a:t>Coordenação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092950" y="484188"/>
            <a:ext cx="230188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027988" y="9159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740650" y="1851025"/>
            <a:ext cx="230188" cy="2317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604250" y="1276350"/>
            <a:ext cx="230188" cy="2301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532813" y="15636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451725" y="915988"/>
            <a:ext cx="231775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85113" y="13477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667625" y="2787650"/>
            <a:ext cx="231775" cy="2301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8675688" y="2066925"/>
            <a:ext cx="231775" cy="2317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205788" y="15255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172450" y="2211388"/>
            <a:ext cx="230188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39750" y="555625"/>
            <a:ext cx="230188" cy="2301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68313" y="1058863"/>
            <a:ext cx="230187" cy="231775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95288" y="15636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55650" y="915988"/>
            <a:ext cx="230188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79388" y="19954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79388" y="26431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84188" y="2300288"/>
            <a:ext cx="230187" cy="2301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0" y="484188"/>
            <a:ext cx="6840538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en-US" sz="1800" i="1">
                <a:latin typeface="Lato" pitchFamily="34" charset="0"/>
              </a:rPr>
              <a:t>“</a:t>
            </a:r>
            <a:r>
              <a:rPr lang="pt-BR" altLang="pt-BR" sz="1800" i="1">
                <a:latin typeface="Lato" pitchFamily="34" charset="0"/>
              </a:rPr>
              <a:t>confesso que, por desconhecer essa proposta educacional, </a:t>
            </a:r>
            <a:r>
              <a:rPr lang="pt-BR" altLang="pt-BR" sz="1800" b="1" i="1">
                <a:latin typeface="Lato" pitchFamily="34" charset="0"/>
              </a:rPr>
              <a:t>desconfiava da modalidade a distância: aos poucos, fui vendo o que estava por trás das ferramentas tecnológicas: a orientação personalizada, as trocas com os colegas nos fóruns.</a:t>
            </a:r>
            <a:r>
              <a:rPr lang="pt-BR" altLang="en-US" sz="1800" b="1" i="1">
                <a:latin typeface="Lato" pitchFamily="34" charset="0"/>
              </a:rPr>
              <a:t>”</a:t>
            </a:r>
            <a:endParaRPr lang="pt-BR" altLang="pt-BR" sz="1800" b="1" i="1">
              <a:latin typeface="Lato" pitchFamily="34" charset="0"/>
            </a:endParaRP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Lucas Simas de Souza</a:t>
            </a: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Manaus, AM</a:t>
            </a:r>
          </a:p>
        </p:txBody>
      </p:sp>
      <p:sp>
        <p:nvSpPr>
          <p:cNvPr id="27650" name="Retângulo 6"/>
          <p:cNvSpPr>
            <a:spLocks noChangeArrowheads="1"/>
          </p:cNvSpPr>
          <p:nvPr/>
        </p:nvSpPr>
        <p:spPr bwMode="auto">
          <a:xfrm>
            <a:off x="558800" y="2716213"/>
            <a:ext cx="57229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en-US" sz="1800" i="1">
                <a:latin typeface="Lato" pitchFamily="34" charset="0"/>
              </a:rPr>
              <a:t>“</a:t>
            </a:r>
            <a:r>
              <a:rPr lang="pt-BR" altLang="pt-BR" sz="1800" i="1">
                <a:latin typeface="Lato" pitchFamily="34" charset="0"/>
              </a:rPr>
              <a:t>Mas </a:t>
            </a:r>
            <a:r>
              <a:rPr lang="pt-BR" altLang="pt-BR" sz="1800" b="1" i="1">
                <a:latin typeface="Lato" pitchFamily="34" charset="0"/>
              </a:rPr>
              <a:t>os obstáculos foram superados</a:t>
            </a:r>
            <a:r>
              <a:rPr lang="pt-BR" altLang="pt-BR" sz="1800" i="1">
                <a:latin typeface="Lato" pitchFamily="34" charset="0"/>
              </a:rPr>
              <a:t>, agora no final do curso chego à conclusão de que </a:t>
            </a:r>
            <a:r>
              <a:rPr lang="pt-BR" altLang="pt-BR" sz="1800" b="1" i="1">
                <a:latin typeface="Lato" pitchFamily="34" charset="0"/>
              </a:rPr>
              <a:t>valeu a pena</a:t>
            </a:r>
            <a:r>
              <a:rPr lang="pt-BR" altLang="pt-BR" sz="1800" i="1">
                <a:latin typeface="Lato" pitchFamily="34" charset="0"/>
              </a:rPr>
              <a:t>, pois </a:t>
            </a:r>
            <a:r>
              <a:rPr lang="pt-BR" altLang="pt-BR" sz="1800" b="1" i="1">
                <a:latin typeface="Lato" pitchFamily="34" charset="0"/>
              </a:rPr>
              <a:t>aperfeiçoei meus conhecimentos clínicos e sobre a prática do processo de trabalho com a equipe e comunidade, resultando num melhor atendimento aos pacientes</a:t>
            </a:r>
            <a:r>
              <a:rPr lang="pt-BR" altLang="pt-BR" sz="1800" i="1">
                <a:latin typeface="Lato" pitchFamily="34" charset="0"/>
              </a:rPr>
              <a:t>.</a:t>
            </a:r>
            <a:r>
              <a:rPr lang="pt-BR" altLang="en-US" sz="1800" i="1">
                <a:latin typeface="Lato" pitchFamily="34" charset="0"/>
              </a:rPr>
              <a:t>”</a:t>
            </a:r>
            <a:endParaRPr lang="pt-BR" altLang="pt-BR" sz="1800" i="1">
              <a:latin typeface="Lato" pitchFamily="34" charset="0"/>
            </a:endParaRP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Ana Lidia Romero</a:t>
            </a: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UBS/ESF São Francisco de Assis, Codajás, AM</a:t>
            </a:r>
          </a:p>
        </p:txBody>
      </p:sp>
      <p:pic>
        <p:nvPicPr>
          <p:cNvPr id="27651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49213"/>
            <a:ext cx="2573337" cy="30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8674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96875" y="339725"/>
            <a:ext cx="7704138" cy="1008063"/>
          </a:xfrm>
        </p:spPr>
        <p:txBody>
          <a:bodyPr/>
          <a:lstStyle/>
          <a:p>
            <a:pPr algn="l"/>
            <a:r>
              <a:rPr lang="pt-BR" altLang="pt-BR" b="1" i="1" smtClean="0">
                <a:solidFill>
                  <a:srgbClr val="E47A1A"/>
                </a:solidFill>
                <a:latin typeface="Lato" pitchFamily="34" charset="0"/>
              </a:rPr>
              <a:t>Análise Situacional – Questionários</a:t>
            </a:r>
            <a:endParaRPr lang="pt-BR" altLang="pt-BR" sz="2800" i="1" smtClean="0">
              <a:solidFill>
                <a:srgbClr val="A6A6A6"/>
              </a:solidFill>
              <a:latin typeface="Lato" pitchFamily="34" charset="0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468313" y="1347788"/>
            <a:ext cx="79930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pt-BR" altLang="pt-BR">
                <a:latin typeface="Lato" pitchFamily="34" charset="0"/>
                <a:sym typeface="Wingdings" pitchFamily="2" charset="2"/>
              </a:rPr>
              <a:t>Análise da situação de sua UBS em relação ao marco legal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 Engajamento público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 Estrutura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 Atribuições dos profissionais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latin typeface="Lato" panose="020F0502020204030203" pitchFamily="34" charset="0"/>
                <a:ea typeface="+mj-ea"/>
                <a:cs typeface="+mj-cs"/>
              </a:rPr>
              <a:t/>
            </a:r>
            <a:br>
              <a:rPr lang="pt-BR" sz="2700" b="1" dirty="0" smtClean="0">
                <a:latin typeface="Lato" panose="020F0502020204030203" pitchFamily="34" charset="0"/>
                <a:ea typeface="+mj-ea"/>
                <a:cs typeface="+mj-cs"/>
              </a:rPr>
            </a:br>
            <a:endParaRPr lang="pt-BR" dirty="0">
              <a:latin typeface="Lato" panose="020F0502020204030203" pitchFamily="34" charset="0"/>
              <a:ea typeface="+mj-ea"/>
              <a:cs typeface="+mj-cs"/>
            </a:endParaRPr>
          </a:p>
        </p:txBody>
      </p:sp>
      <p:sp>
        <p:nvSpPr>
          <p:cNvPr id="2969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420688"/>
            <a:ext cx="7704138" cy="647700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Análise Situacional – Questionários</a:t>
            </a:r>
            <a:endParaRPr lang="pt-BR" altLang="pt-BR" sz="2200" i="1" smtClean="0">
              <a:solidFill>
                <a:srgbClr val="A6A6A6"/>
              </a:solidFill>
              <a:latin typeface="Lato" pitchFamily="34" charset="0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23850" y="1131888"/>
            <a:ext cx="8640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Análise do processo de trabalho dos três núcleos profissionais – enfermagem, odontologia e medicina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Atenção à demanda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Saúde da Criança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Pré-natal e Puerpério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Hipertensão e Diabetes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Controle do Câncer de Mama e Câncer do Colo de Útero</a:t>
            </a:r>
          </a:p>
          <a:p>
            <a:pPr lvl="2" eaLnBrk="1" hangingPunct="1"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Saúde do Idoso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68313" y="484188"/>
            <a:ext cx="7704137" cy="647700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Análise Situacional – Materiais</a:t>
            </a:r>
            <a:endParaRPr lang="pt-BR" altLang="pt-BR" sz="2200" i="1" smtClean="0">
              <a:solidFill>
                <a:srgbClr val="A6A6A6"/>
              </a:solidFill>
              <a:latin typeface="Lato" pitchFamily="34" charset="0"/>
            </a:endParaRPr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611188" y="1138238"/>
            <a:ext cx="864076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pt-BR" altLang="pt-BR" sz="2000">
                <a:latin typeface="Lato" pitchFamily="34" charset="0"/>
              </a:rPr>
              <a:t>Caderno de Ações Programáticas: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Estimativa de denominadores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Estimativa de cobertura das ações programáticas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Estimativa de qualidade da atenção das ações programáticas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aptura de Tela 2015-11-24 às 22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"/>
          <a:stretch>
            <a:fillRect/>
          </a:stretch>
        </p:blipFill>
        <p:spPr bwMode="auto">
          <a:xfrm>
            <a:off x="0" y="165100"/>
            <a:ext cx="9144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aptura de Tela 2015-11-24 às 22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09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28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113" y="1419225"/>
            <a:ext cx="5668962" cy="1570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3200" b="1" i="1">
                <a:solidFill>
                  <a:srgbClr val="FFFFFF"/>
                </a:solidFill>
                <a:latin typeface="Lato" pitchFamily="34" charset="0"/>
              </a:rPr>
              <a:t>Estratégias para Integração </a:t>
            </a:r>
          </a:p>
          <a:p>
            <a:pPr algn="ctr"/>
            <a:r>
              <a:rPr lang="pt-BR" altLang="pt-BR" sz="3200" b="1" i="1">
                <a:solidFill>
                  <a:srgbClr val="FFFFFF"/>
                </a:solidFill>
                <a:latin typeface="Lato" pitchFamily="34" charset="0"/>
              </a:rPr>
              <a:t>Ensino-Serviço </a:t>
            </a:r>
          </a:p>
          <a:p>
            <a:pPr algn="ctr"/>
            <a:r>
              <a:rPr lang="pt-BR" altLang="pt-BR" sz="3200" b="1" i="1">
                <a:solidFill>
                  <a:srgbClr val="FFFFFF"/>
                </a:solidFill>
                <a:latin typeface="Lato" pitchFamily="34" charset="0"/>
              </a:rPr>
              <a:t>na Saúde por meio de 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>
            <a:spLocks noChangeArrowheads="1"/>
          </p:cNvSpPr>
          <p:nvPr/>
        </p:nvSpPr>
        <p:spPr bwMode="auto">
          <a:xfrm>
            <a:off x="4427538" y="2355850"/>
            <a:ext cx="288925" cy="6477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7019925" y="2355850"/>
            <a:ext cx="288925" cy="6477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539750" y="627063"/>
            <a:ext cx="7993063" cy="576262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Análise Estratégica </a:t>
            </a:r>
            <a:r>
              <a:rPr lang="pt-BR" altLang="pt-BR" sz="2800" b="1" smtClean="0">
                <a:solidFill>
                  <a:srgbClr val="E47A1A"/>
                </a:solidFill>
                <a:latin typeface="Lato" pitchFamily="34" charset="0"/>
                <a:sym typeface="Wingdings" pitchFamily="2" charset="2"/>
              </a:rPr>
              <a:t></a:t>
            </a:r>
            <a:r>
              <a:rPr lang="pt-BR" altLang="pt-BR" sz="2200" b="1" i="1" smtClean="0">
                <a:solidFill>
                  <a:srgbClr val="A6A6A6"/>
                </a:solidFill>
                <a:latin typeface="Lato" pitchFamily="34" charset="0"/>
                <a:sym typeface="Wingdings" pitchFamily="2" charset="2"/>
              </a:rPr>
              <a:t> </a:t>
            </a:r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  <a:sym typeface="Wingdings" pitchFamily="2" charset="2"/>
              </a:rPr>
              <a:t>Projeto de Intervenção</a:t>
            </a:r>
            <a:endParaRPr lang="pt-BR" altLang="pt-BR" sz="2200" i="1" smtClean="0">
              <a:solidFill>
                <a:srgbClr val="A6A6A6"/>
              </a:solidFill>
              <a:latin typeface="Lato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755650" y="1708150"/>
            <a:ext cx="2303463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pt-BR" sz="2800" b="1" i="1" dirty="0" smtClean="0">
                <a:solidFill>
                  <a:schemeClr val="bg1"/>
                </a:solidFill>
                <a:latin typeface="Lato" panose="020F0502020204030203" pitchFamily="34" charset="0"/>
              </a:rPr>
              <a:t>Objetivos</a:t>
            </a:r>
          </a:p>
          <a:p>
            <a:pPr lvl="1" eaLnBrk="1" hangingPunct="1">
              <a:defRPr/>
            </a:pPr>
            <a:r>
              <a:rPr lang="pt-BR" sz="2200" i="1" dirty="0" smtClean="0">
                <a:solidFill>
                  <a:srgbClr val="A6A6A6"/>
                </a:solidFill>
                <a:latin typeface="Lato" panose="020F0502020204030203" pitchFamily="34" charset="0"/>
              </a:rPr>
              <a:t>						</a:t>
            </a:r>
            <a:endParaRPr lang="pt-BR" sz="2200" i="1" dirty="0">
              <a:solidFill>
                <a:srgbClr val="A6A6A6"/>
              </a:solidFill>
              <a:latin typeface="Lato" panose="020F0502020204030203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3348038" y="1708150"/>
            <a:ext cx="2303462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pt-BR" sz="2800" b="1" i="1" dirty="0" smtClean="0">
                <a:solidFill>
                  <a:schemeClr val="bg1"/>
                </a:solidFill>
                <a:latin typeface="Lato" panose="020F0502020204030203" pitchFamily="34" charset="0"/>
              </a:rPr>
              <a:t>Metas</a:t>
            </a:r>
          </a:p>
          <a:p>
            <a:pPr lvl="1" eaLnBrk="1" hangingPunct="1">
              <a:defRPr/>
            </a:pPr>
            <a:r>
              <a:rPr lang="pt-BR" sz="2200" i="1" dirty="0" smtClean="0">
                <a:solidFill>
                  <a:srgbClr val="A6A6A6"/>
                </a:solidFill>
                <a:latin typeface="Lato" panose="020F0502020204030203" pitchFamily="34" charset="0"/>
              </a:rPr>
              <a:t>						</a:t>
            </a:r>
            <a:endParaRPr lang="pt-BR" sz="2200" i="1" dirty="0">
              <a:solidFill>
                <a:srgbClr val="A6A6A6"/>
              </a:solidFill>
              <a:latin typeface="Lato" panose="020F0502020204030203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5940425" y="1708150"/>
            <a:ext cx="2303463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t-BR" altLang="pt-BR" sz="2800" b="1" i="1">
                <a:solidFill>
                  <a:schemeClr val="bg1"/>
                </a:solidFill>
                <a:latin typeface="Lato" pitchFamily="34" charset="0"/>
              </a:rPr>
              <a:t>Ações</a:t>
            </a:r>
          </a:p>
          <a:p>
            <a:pPr lvl="1"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200" i="1">
                <a:solidFill>
                  <a:srgbClr val="A6A6A6"/>
                </a:solidFill>
                <a:latin typeface="Lato" pitchFamily="34" charset="0"/>
              </a:rPr>
              <a:t>						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348038" y="3003550"/>
            <a:ext cx="2303462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Indicadores</a:t>
            </a:r>
          </a:p>
          <a:p>
            <a:pPr lvl="1" eaLnBrk="1" hangingPunct="1">
              <a:defRPr/>
            </a:pPr>
            <a:r>
              <a:rPr lang="pt-BR" sz="2200" dirty="0" smtClean="0">
                <a:solidFill>
                  <a:srgbClr val="A6A6A6"/>
                </a:solidFill>
                <a:latin typeface="Lato" panose="020F0502020204030203" pitchFamily="34" charset="0"/>
              </a:rPr>
              <a:t>						</a:t>
            </a:r>
            <a:endParaRPr lang="pt-BR" sz="2200" dirty="0">
              <a:solidFill>
                <a:srgbClr val="A6A6A6"/>
              </a:solidFill>
              <a:latin typeface="Lato" panose="020F0502020204030203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6011863" y="3003550"/>
            <a:ext cx="2305050" cy="64770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Cronograma</a:t>
            </a:r>
          </a:p>
          <a:p>
            <a:pPr lvl="1" eaLnBrk="1" hangingPunct="1">
              <a:defRPr/>
            </a:pPr>
            <a:r>
              <a:rPr lang="pt-BR" sz="2200" dirty="0" smtClean="0">
                <a:solidFill>
                  <a:srgbClr val="A6A6A6"/>
                </a:solidFill>
                <a:latin typeface="Lato" panose="020F0502020204030203" pitchFamily="34" charset="0"/>
              </a:rPr>
              <a:t>						</a:t>
            </a:r>
            <a:endParaRPr lang="pt-BR" sz="2200" dirty="0">
              <a:solidFill>
                <a:srgbClr val="A6A6A6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3481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555625"/>
            <a:ext cx="7704138" cy="1008063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Análise Estratégica – Objetivos </a:t>
            </a:r>
          </a:p>
          <a:p>
            <a:pPr lvl="1" eaLnBrk="1" hangingPunct="1"/>
            <a:r>
              <a:rPr lang="pt-BR" altLang="pt-BR" sz="2200" i="1" smtClean="0">
                <a:solidFill>
                  <a:srgbClr val="A6A6A6"/>
                </a:solidFill>
                <a:latin typeface="Lato" pitchFamily="34" charset="0"/>
              </a:rPr>
              <a:t>						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68313" y="1347788"/>
            <a:ext cx="86407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Ampliação da Cobertura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Ampliação da Adesão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Melhoria da Ação Programática (fazer o que está estabelecido no protocolo)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Melhoria do Registro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Classificação de Risco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 sz="2000">
                <a:latin typeface="Lato" pitchFamily="34" charset="0"/>
              </a:rPr>
              <a:t>Implementação/ampliação de Ações de Promoção à Saúde</a:t>
            </a:r>
          </a:p>
          <a:p>
            <a:pPr eaLnBrk="1" hangingPunct="1">
              <a:lnSpc>
                <a:spcPct val="120000"/>
              </a:lnSpc>
            </a:pPr>
            <a:endParaRPr lang="pt-BR" altLang="pt-BR" sz="200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3584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68313" y="700088"/>
            <a:ext cx="7704137" cy="576262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Análise Estratégica – Materiais</a:t>
            </a:r>
            <a:r>
              <a:rPr lang="pt-BR" altLang="pt-BR" sz="2200" i="1" smtClean="0">
                <a:solidFill>
                  <a:srgbClr val="A6A6A6"/>
                </a:solidFill>
                <a:latin typeface="Lato" pitchFamily="34" charset="0"/>
              </a:rPr>
              <a:t>	</a:t>
            </a: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1647825"/>
            <a:ext cx="86407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Planilhas de Objetivos, Metas, Indicadores e Ações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Planilhas de Coleta de Dados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Fichas Espelho</a:t>
            </a:r>
          </a:p>
          <a:p>
            <a:pPr eaLnBrk="1" hangingPunct="1">
              <a:lnSpc>
                <a:spcPct val="120000"/>
              </a:lnSpc>
            </a:pPr>
            <a:endParaRPr lang="pt-BR" altLang="pt-BR" sz="200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Captura de Tela 2014-11-17 às 09.2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350"/>
            <a:ext cx="7172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aptura de Tela 2014-11-17 às 09.2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2602" r="62579" b="92316"/>
          <a:stretch>
            <a:fillRect/>
          </a:stretch>
        </p:blipFill>
        <p:spPr bwMode="auto">
          <a:xfrm>
            <a:off x="0" y="195263"/>
            <a:ext cx="57086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aptura de Tela 2014-11-17 às 09.2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2782" r="12846" b="91953"/>
          <a:stretch>
            <a:fillRect/>
          </a:stretch>
        </p:blipFill>
        <p:spPr bwMode="auto">
          <a:xfrm>
            <a:off x="1963738" y="987425"/>
            <a:ext cx="7210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23850" y="1131888"/>
            <a:ext cx="8640763" cy="8207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endParaRPr lang="pt-BR" sz="2000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endParaRPr lang="pt-BR" sz="2000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3" descr="Captura de Tela 2014-11-17 às 09.1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0"/>
            <a:ext cx="7273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aptura de Tela 2014-11-17 às 09.1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-3175"/>
            <a:ext cx="68754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3993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95288" y="452438"/>
            <a:ext cx="7704137" cy="1008062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Intervenção</a:t>
            </a:r>
          </a:p>
          <a:p>
            <a:pPr lvl="1" eaLnBrk="1" hangingPunct="1"/>
            <a:r>
              <a:rPr lang="pt-BR" altLang="pt-BR" sz="2200" b="1" i="1" smtClean="0">
                <a:solidFill>
                  <a:srgbClr val="A6A6A6"/>
                </a:solidFill>
                <a:latin typeface="Lato" pitchFamily="34" charset="0"/>
              </a:rPr>
              <a:t>						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460375" y="1203325"/>
            <a:ext cx="8640763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Diário da Intervenção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descrição das atividades realizadas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balanço do cronograma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reflexão sobre facilidades, dificuldades, adaptações/modificações necessárias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Coleta dados no registro específico e processamento na planilha de coleta de dados</a:t>
            </a:r>
            <a:endParaRPr lang="pt-BR" altLang="pt-BR" sz="200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484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096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04138" cy="647700"/>
          </a:xfrm>
        </p:spPr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E47A1A"/>
                </a:solidFill>
                <a:latin typeface="Lato" pitchFamily="34" charset="0"/>
              </a:rPr>
              <a:t>Avaliação da Intervenção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23850" y="1131888"/>
            <a:ext cx="86407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Avalia a evolução dos indicadores ao longo da intervenção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Avalia a situação de cada indicador ao final da intervenção em relação a meta estabelecida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Faz uma reflexão sobre o processo da intervenção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pt-BR" altLang="pt-BR">
                <a:latin typeface="Lato" pitchFamily="34" charset="0"/>
              </a:rPr>
              <a:t>Faz uma reflexão sobre o que é necessário para incorporar a intervenção à rotina do serviço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pt-BR" altLang="pt-BR" sz="2000">
              <a:latin typeface="Lato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200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aptura de Tela 2014-03-23 às 17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5594350" y="3579813"/>
            <a:ext cx="3549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r>
              <a:rPr lang="pt-BR" altLang="pt-BR" sz="2000">
                <a:latin typeface="Lato" pitchFamily="34" charset="0"/>
              </a:rPr>
              <a:t>Casos: 133</a:t>
            </a:r>
          </a:p>
          <a:p>
            <a:r>
              <a:rPr lang="pt-BR" altLang="pt-BR" sz="2000">
                <a:latin typeface="Lato" pitchFamily="34" charset="0"/>
              </a:rPr>
              <a:t>Usuários: 8071</a:t>
            </a:r>
          </a:p>
          <a:p>
            <a:r>
              <a:rPr lang="pt-BR" altLang="pt-BR" sz="2000">
                <a:latin typeface="Lato" pitchFamily="34" charset="0"/>
              </a:rPr>
              <a:t>Tentativas: 79966</a:t>
            </a:r>
          </a:p>
          <a:p>
            <a:r>
              <a:rPr lang="pt-BR" altLang="pt-BR" sz="2000">
                <a:latin typeface="Lato" pitchFamily="34" charset="0"/>
              </a:rPr>
              <a:t>Tentativas Concluídas: 42360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301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O que se observa nas defesas...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323850" y="1276350"/>
            <a:ext cx="8496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Melhorias na atenção à saúde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Ampliação de cobertura vacinal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Implantação do programa de suplementação de ferro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Ampliação da 1ª consulta odontológica para gestantes...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Modificações nos processos de trabalho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Incorporação da intervenção à rotina do serviço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6386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57188"/>
            <a:ext cx="6985000" cy="100806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Propósito do curso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50825" y="1463675"/>
            <a:ext cx="84597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latin typeface="Lato" pitchFamily="34" charset="0"/>
              </a:rPr>
              <a:t>Melhorar a atenção à saúde </a:t>
            </a:r>
            <a:br>
              <a:rPr lang="pt-BR" altLang="pt-BR">
                <a:latin typeface="Lato" pitchFamily="34" charset="0"/>
              </a:rPr>
            </a:br>
            <a:r>
              <a:rPr lang="pt-BR" altLang="pt-BR">
                <a:latin typeface="Lato" pitchFamily="34" charset="0"/>
              </a:rPr>
              <a:t>nas UBS dos especializandos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pt-BR" altLang="pt-BR">
              <a:latin typeface="Lato" pitchFamily="34" charset="0"/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pt-BR" altLang="pt-BR" b="1">
              <a:solidFill>
                <a:srgbClr val="E46C0A"/>
              </a:solidFill>
              <a:latin typeface="Lato" pitchFamily="34" charset="0"/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b="1">
                <a:solidFill>
                  <a:srgbClr val="E46C0A"/>
                </a:solidFill>
                <a:latin typeface="Lato" pitchFamily="34" charset="0"/>
              </a:rPr>
              <a:t>Formação do profissional de saúde</a:t>
            </a:r>
            <a:r>
              <a:rPr lang="pt-BR" altLang="pt-BR">
                <a:latin typeface="Lato" pitchFamily="34" charset="0"/>
              </a:rPr>
              <a:t> </a:t>
            </a:r>
            <a:br>
              <a:rPr lang="pt-BR" altLang="pt-BR">
                <a:latin typeface="Lato" pitchFamily="34" charset="0"/>
              </a:rPr>
            </a:br>
            <a:r>
              <a:rPr lang="pt-BR" altLang="pt-BR" b="1">
                <a:solidFill>
                  <a:srgbClr val="E46C0A"/>
                </a:solidFill>
                <a:latin typeface="Lato" pitchFamily="34" charset="0"/>
                <a:sym typeface="Wingdings" pitchFamily="2" charset="2"/>
              </a:rPr>
              <a:t></a:t>
            </a:r>
            <a:r>
              <a:rPr lang="pt-BR" altLang="pt-BR">
                <a:latin typeface="Lato" pitchFamily="34" charset="0"/>
              </a:rPr>
              <a:t> caminho para alcançar este propósito</a:t>
            </a: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>
            <a:off x="2555875" y="2560638"/>
            <a:ext cx="574675" cy="5762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4935404" y="479559"/>
            <a:ext cx="4096046" cy="230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4034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8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O que se observa </a:t>
            </a:r>
          </a:p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nas defesas...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23850" y="1276350"/>
            <a:ext cx="7488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Intenso envolvimento da equipe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Aproximação com os gestores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Curso como um canal de comunicação com colegas de todo o país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Curso como apoio para o exercício da prática profissional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A intervenção como exemplo de boa prática que pode ser adotada por outras equipes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808979" y="415550"/>
            <a:ext cx="288032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33299" y="213806"/>
          <a:ext cx="8632039" cy="433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352550" y="249238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r>
              <a:rPr lang="pt-BR" altLang="pt-BR" sz="1800"/>
              <a:t>Figura 1. Aumento média de cobertura – pontos percentuais - das ações de cuidado aos idosos de acordo com a nacionalidade e o programa de provimento. UNA-SUS / UFPel, 2016.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50431" y="174933"/>
          <a:ext cx="8893569" cy="331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50825" y="4178300"/>
            <a:ext cx="856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r>
              <a:rPr lang="pt-BR" altLang="pt-BR" sz="1800"/>
              <a:t>Figura 2. Número absoluto de idosos beneficiados pelas intervenções de cuidado aos idosos de acordo com a nacionalidade e o programa de provimento. UNA-SUS / UFPel, 2016.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pic>
        <p:nvPicPr>
          <p:cNvPr id="5" name="Picture 2" descr="C:\Users\Lavínia Boaventura\Desktop\Maric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/>
          <a:stretch>
            <a:fillRect/>
          </a:stretch>
        </p:blipFill>
        <p:spPr bwMode="auto">
          <a:xfrm>
            <a:off x="251520" y="267494"/>
            <a:ext cx="6843713" cy="332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467" name="Retângulo 2"/>
          <p:cNvSpPr>
            <a:spLocks noChangeArrowheads="1"/>
          </p:cNvSpPr>
          <p:nvPr/>
        </p:nvSpPr>
        <p:spPr bwMode="auto">
          <a:xfrm>
            <a:off x="3924300" y="2438400"/>
            <a:ext cx="4932363" cy="2586038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pt-BR" altLang="en-US" sz="1800" i="1">
                <a:latin typeface="Lato" pitchFamily="34" charset="0"/>
              </a:rPr>
              <a:t>“</a:t>
            </a:r>
            <a:r>
              <a:rPr lang="pt-BR" altLang="pt-BR" sz="1800" i="1">
                <a:latin typeface="Lato" pitchFamily="34" charset="0"/>
              </a:rPr>
              <a:t>Estou na culminação do relatório final. Minha </a:t>
            </a:r>
            <a:r>
              <a:rPr lang="pt-BR" altLang="pt-BR" sz="1800" b="1" i="1">
                <a:latin typeface="Lato" pitchFamily="34" charset="0"/>
              </a:rPr>
              <a:t>equipe está muito feliz </a:t>
            </a:r>
            <a:r>
              <a:rPr lang="pt-BR" altLang="pt-BR" sz="1800" i="1">
                <a:latin typeface="Lato" pitchFamily="34" charset="0"/>
              </a:rPr>
              <a:t>pelos resultados que superaram as expectativas. A atenção às crianças, além de aumentar a cobertura, o resultado mais importante foi o </a:t>
            </a:r>
            <a:r>
              <a:rPr lang="pt-BR" altLang="pt-BR" sz="1800" b="1" i="1">
                <a:latin typeface="Lato" pitchFamily="34" charset="0"/>
              </a:rPr>
              <a:t>aumento em qualidade e a adesão das famílias ao programa</a:t>
            </a:r>
            <a:r>
              <a:rPr lang="pt-BR" altLang="pt-BR" sz="1800" i="1">
                <a:latin typeface="Lato" pitchFamily="34" charset="0"/>
              </a:rPr>
              <a:t>.</a:t>
            </a:r>
            <a:r>
              <a:rPr lang="pt-BR" altLang="en-US" sz="1800" i="1">
                <a:latin typeface="Lato" pitchFamily="34" charset="0"/>
              </a:rPr>
              <a:t>”</a:t>
            </a:r>
            <a:endParaRPr lang="pt-BR" altLang="pt-BR" sz="1800" i="1">
              <a:latin typeface="Lato" pitchFamily="34" charset="0"/>
            </a:endParaRP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Maricela Velazquez Hernandez</a:t>
            </a:r>
          </a:p>
          <a:p>
            <a:pPr algn="r" eaLnBrk="1" hangingPunct="1"/>
            <a:r>
              <a:rPr lang="pt-BR" altLang="pt-BR" sz="1800">
                <a:latin typeface="Lato" pitchFamily="34" charset="0"/>
              </a:rPr>
              <a:t>Caicara/RS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2800" b="1" i="1" smtClean="0">
                <a:solidFill>
                  <a:srgbClr val="FF6600"/>
                </a:solidFill>
                <a:latin typeface="Lato" pitchFamily="34" charset="0"/>
              </a:rPr>
              <a:t>Divulgação da intervenção no jornal da cidade</a:t>
            </a: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7307" r="12556" b="12050"/>
          <a:stretch>
            <a:fillRect/>
          </a:stretch>
        </p:blipFill>
        <p:spPr bwMode="auto">
          <a:xfrm>
            <a:off x="539750" y="1203325"/>
            <a:ext cx="6037263" cy="3781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6372225" y="2012950"/>
            <a:ext cx="2555875" cy="1754188"/>
          </a:xfrm>
          <a:prstGeom prst="rect">
            <a:avLst/>
          </a:prstGeom>
          <a:solidFill>
            <a:srgbClr val="FFFFFF"/>
          </a:solidFill>
          <a:ln w="9525">
            <a:solidFill>
              <a:srgbClr val="3E4D7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BR" altLang="pt-BR" sz="1800" dirty="0" smtClean="0">
                <a:solidFill>
                  <a:srgbClr val="333333"/>
                </a:solidFill>
                <a:latin typeface="Lato" panose="020F0502020204030203" pitchFamily="34" charset="0"/>
              </a:rPr>
              <a:t>... 170 pessoas com mais de 60 anos, assistidos pela Equipe I, foram avaliados, o que corresponde a 81% dos 208 idosos.</a:t>
            </a:r>
            <a:endParaRPr lang="pt-BR" altLang="pt-BR" sz="1800" dirty="0" smtClean="0">
              <a:latin typeface="Lato" panose="020F0502020204030203" pitchFamily="34" charset="0"/>
            </a:endParaRPr>
          </a:p>
        </p:txBody>
      </p:sp>
      <p:sp>
        <p:nvSpPr>
          <p:cNvPr id="46084" name="Retângulo 5"/>
          <p:cNvSpPr>
            <a:spLocks noChangeArrowheads="1"/>
          </p:cNvSpPr>
          <p:nvPr/>
        </p:nvSpPr>
        <p:spPr bwMode="auto">
          <a:xfrm>
            <a:off x="6659563" y="404018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1800" i="1">
                <a:latin typeface="Lato" pitchFamily="34" charset="0"/>
              </a:rPr>
              <a:t>Haydée Terán García </a:t>
            </a:r>
          </a:p>
          <a:p>
            <a:pPr algn="r" eaLnBrk="1" hangingPunct="1"/>
            <a:r>
              <a:rPr lang="pt-BR" altLang="pt-BR" sz="1800" i="1">
                <a:latin typeface="Lato" pitchFamily="34" charset="0"/>
              </a:rPr>
              <a:t>Patos do Piauí/PI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16525"/>
          <a:stretch>
            <a:fillRect/>
          </a:stretch>
        </p:blipFill>
        <p:spPr bwMode="auto">
          <a:xfrm>
            <a:off x="227013" y="9525"/>
            <a:ext cx="62166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14588"/>
            <a:ext cx="270033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0"/>
            <a:ext cx="27892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600" i="1" smtClean="0">
                <a:latin typeface="Lato" pitchFamily="34" charset="0"/>
              </a:rPr>
              <a:t>Fabiane Rodrigues Bessa</a:t>
            </a:r>
            <a:br>
              <a:rPr lang="en-US" altLang="pt-BR" sz="3600" i="1" smtClean="0">
                <a:latin typeface="Lato" pitchFamily="34" charset="0"/>
              </a:rPr>
            </a:br>
            <a:r>
              <a:rPr lang="en-US" altLang="pt-BR" sz="3600" i="1" smtClean="0">
                <a:latin typeface="Lato" pitchFamily="34" charset="0"/>
              </a:rPr>
              <a:t>Santo Antônio do Iça - AM</a:t>
            </a:r>
          </a:p>
        </p:txBody>
      </p:sp>
      <p:pic>
        <p:nvPicPr>
          <p:cNvPr id="4813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8150"/>
            <a:ext cx="79200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>
            <a:lum bright="5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62075"/>
            <a:ext cx="507206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Conteúdo 2"/>
          <p:cNvSpPr>
            <a:spLocks noGrp="1"/>
          </p:cNvSpPr>
          <p:nvPr>
            <p:ph idx="1"/>
          </p:nvPr>
        </p:nvSpPr>
        <p:spPr>
          <a:xfrm>
            <a:off x="503238" y="700088"/>
            <a:ext cx="8137525" cy="3894137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pt-BR" altLang="en-US" sz="2000" i="1" smtClean="0">
                <a:latin typeface="Lato" pitchFamily="34" charset="0"/>
              </a:rPr>
              <a:t>“</a:t>
            </a:r>
            <a:r>
              <a:rPr lang="pt-BR" altLang="ja-JP" sz="2000" i="1" smtClean="0">
                <a:latin typeface="Lato" pitchFamily="34" charset="0"/>
              </a:rPr>
              <a:t>Quero parabenizar a todos responsáveis pelo brilhantismo do curso Especialização Saúde da Família a UFPEL no qual fui aluno e depois orientador. Tenho certeza de que todo esforço gerou grande impacto positivo na melhoria da qualidade da principal porta de entrada do SUS: Saúde da Família.</a:t>
            </a:r>
          </a:p>
          <a:p>
            <a:pPr marL="0" indent="0">
              <a:buFont typeface="Arial" pitchFamily="34" charset="0"/>
              <a:buNone/>
            </a:pPr>
            <a:r>
              <a:rPr lang="pt-BR" altLang="pt-BR" sz="2000" i="1" smtClean="0">
                <a:latin typeface="Lato" pitchFamily="34" charset="0"/>
              </a:rPr>
              <a:t>Grande abraço</a:t>
            </a:r>
            <a:r>
              <a:rPr lang="pt-BR" altLang="en-US" sz="2000" i="1" smtClean="0">
                <a:latin typeface="Lato" pitchFamily="34" charset="0"/>
              </a:rPr>
              <a:t>”</a:t>
            </a:r>
            <a:r>
              <a:rPr lang="pt-BR" altLang="ja-JP" sz="2000" smtClean="0">
                <a:latin typeface="Lato" pitchFamily="34" charset="0"/>
              </a:rPr>
              <a:t> </a:t>
            </a:r>
          </a:p>
          <a:p>
            <a:pPr marL="0" indent="0" algn="r">
              <a:buFont typeface="Arial" pitchFamily="34" charset="0"/>
              <a:buNone/>
            </a:pPr>
            <a:r>
              <a:rPr lang="en-US" altLang="pt-BR" sz="2000" b="1" smtClean="0">
                <a:latin typeface="Lato" pitchFamily="34" charset="0"/>
              </a:rPr>
              <a:t>Marcelo de Jesus Santos</a:t>
            </a:r>
            <a:endParaRPr lang="en-US" altLang="pt-BR" sz="2000" i="1" smtClean="0">
              <a:latin typeface="Lato" pitchFamily="34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altLang="pt-BR" sz="1400" i="1" smtClean="0">
                <a:latin typeface="Lato" pitchFamily="34" charset="0"/>
              </a:rPr>
              <a:t>Enfermeiro Sanitarista</a:t>
            </a:r>
            <a:endParaRPr lang="pt-BR" altLang="pt-BR" sz="1400" i="1" smtClean="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9401" r="8000" b="27600"/>
          <a:stretch>
            <a:fillRect/>
          </a:stretch>
        </p:blipFill>
        <p:spPr bwMode="auto">
          <a:xfrm>
            <a:off x="1588" y="0"/>
            <a:ext cx="5029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5017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859338" y="1460500"/>
            <a:ext cx="4176712" cy="2624138"/>
          </a:xfrm>
        </p:spPr>
        <p:txBody>
          <a:bodyPr/>
          <a:lstStyle/>
          <a:p>
            <a:pPr algn="l" eaLnBrk="1" hangingPunct="1"/>
            <a:r>
              <a:rPr lang="pt-BR" altLang="pt-BR" sz="5400" b="1" i="1" smtClean="0">
                <a:solidFill>
                  <a:srgbClr val="E46C0A"/>
                </a:solidFill>
                <a:latin typeface="Lato" pitchFamily="34" charset="0"/>
              </a:rPr>
              <a:t>Mapa de concluintes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5988"/>
            <a:ext cx="82867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>
          <a:xfrm>
            <a:off x="684213" y="915988"/>
            <a:ext cx="5699125" cy="481012"/>
          </a:xfrm>
        </p:spPr>
        <p:txBody>
          <a:bodyPr/>
          <a:lstStyle/>
          <a:p>
            <a:r>
              <a:rPr lang="pt-BR" altLang="pt-BR" sz="3200" i="1" smtClean="0">
                <a:latin typeface="Lato" pitchFamily="34" charset="0"/>
              </a:rPr>
              <a:t>Proporção de intervenções por ação programática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741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Objetivo do curso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23850" y="1347788"/>
            <a:ext cx="8459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pt-BR" altLang="pt-BR" sz="2200">
                <a:latin typeface="Lato" pitchFamily="34" charset="0"/>
              </a:rPr>
              <a:t>Oportunizar a especialização em SF a trabalhadores de saúde da família do SUS promovendo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capacidade de </a:t>
            </a:r>
            <a:r>
              <a:rPr lang="pt-BR" altLang="pt-BR" sz="2200" b="1">
                <a:solidFill>
                  <a:srgbClr val="E46C0A"/>
                </a:solidFill>
                <a:latin typeface="Lato" pitchFamily="34" charset="0"/>
              </a:rPr>
              <a:t>gestão e organização de serviços </a:t>
            </a:r>
            <a:r>
              <a:rPr lang="pt-BR" altLang="pt-BR" sz="2200">
                <a:latin typeface="Lato" pitchFamily="34" charset="0"/>
              </a:rPr>
              <a:t>de APS e SF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latin typeface="Lato" pitchFamily="34" charset="0"/>
              </a:rPr>
              <a:t>institucionalização do </a:t>
            </a:r>
            <a:r>
              <a:rPr lang="pt-BR" altLang="pt-BR" sz="2200" b="1">
                <a:solidFill>
                  <a:srgbClr val="E46C0A"/>
                </a:solidFill>
                <a:latin typeface="Lato" pitchFamily="34" charset="0"/>
              </a:rPr>
              <a:t>monitoramento e da avaliação</a:t>
            </a:r>
            <a:r>
              <a:rPr lang="pt-BR" altLang="pt-BR" sz="2200">
                <a:latin typeface="Lato" pitchFamily="34" charset="0"/>
              </a:rPr>
              <a:t> em saúde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 b="1">
                <a:solidFill>
                  <a:srgbClr val="E46C0A"/>
                </a:solidFill>
                <a:latin typeface="Lato" pitchFamily="34" charset="0"/>
              </a:rPr>
              <a:t>cidadania e participação social 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 b="1">
                <a:solidFill>
                  <a:srgbClr val="E46C0A"/>
                </a:solidFill>
                <a:latin typeface="Lato" pitchFamily="34" charset="0"/>
              </a:rPr>
              <a:t>qualificação da prática clínica</a:t>
            </a:r>
            <a:endParaRPr lang="pt-BR" altLang="pt-BR" sz="2200">
              <a:latin typeface="Lato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915988"/>
            <a:ext cx="58324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1175"/>
            <a:ext cx="8362950" cy="481013"/>
          </a:xfrm>
        </p:spPr>
        <p:txBody>
          <a:bodyPr/>
          <a:lstStyle/>
          <a:p>
            <a:r>
              <a:rPr lang="pt-BR" altLang="pt-BR" sz="3600" i="1" smtClean="0">
                <a:latin typeface="Lato" pitchFamily="34" charset="0"/>
              </a:rPr>
              <a:t>Proporção de concluintes por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42988"/>
            <a:ext cx="695325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tângulo 2"/>
          <p:cNvSpPr>
            <a:spLocks noChangeArrowheads="1"/>
          </p:cNvSpPr>
          <p:nvPr/>
        </p:nvSpPr>
        <p:spPr bwMode="auto">
          <a:xfrm>
            <a:off x="468313" y="484188"/>
            <a:ext cx="820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3200" b="1" i="1">
                <a:latin typeface="Lato" pitchFamily="34" charset="0"/>
              </a:rPr>
              <a:t>Proporção de concluintes por Programa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268288"/>
            <a:ext cx="7704138" cy="1008062"/>
          </a:xfrm>
        </p:spPr>
        <p:txBody>
          <a:bodyPr/>
          <a:lstStyle/>
          <a:p>
            <a:pPr algn="l"/>
            <a:r>
              <a:rPr lang="pt-BR" altLang="pt-BR" sz="4000" b="1" i="1" smtClean="0">
                <a:solidFill>
                  <a:srgbClr val="E47A1A"/>
                </a:solidFill>
                <a:latin typeface="Lato" pitchFamily="34" charset="0"/>
              </a:rPr>
              <a:t>Equipe</a:t>
            </a:r>
          </a:p>
          <a:p>
            <a:pPr lvl="1" eaLnBrk="1" hangingPunct="1"/>
            <a:r>
              <a:rPr lang="pt-BR" altLang="pt-BR" sz="3200" i="1" smtClean="0">
                <a:solidFill>
                  <a:srgbClr val="A6A6A6"/>
                </a:solidFill>
                <a:latin typeface="Lato" pitchFamily="34" charset="0"/>
              </a:rPr>
              <a:t>						</a:t>
            </a:r>
          </a:p>
        </p:txBody>
      </p:sp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323850" y="993775"/>
            <a:ext cx="8640763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2 coordenadores gerais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1 coordenadora de avaliação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1 coordenadora pedagógica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23 apoios pedagógicos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250 orientadores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8 secretaria (administrativa e pedagógica)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10 tecnologia da informação (programação e suporte)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000">
                <a:latin typeface="Lato" pitchFamily="34" charset="0"/>
              </a:rPr>
              <a:t>10 editores de casos clínicos (autores contratados por caso)</a:t>
            </a:r>
          </a:p>
          <a:p>
            <a:pPr eaLnBrk="1" hangingPunct="1">
              <a:lnSpc>
                <a:spcPct val="150000"/>
              </a:lnSpc>
            </a:pPr>
            <a:endParaRPr lang="pt-BR" altLang="pt-BR" sz="1800">
              <a:latin typeface="Lato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12092" r="3720" b="19137"/>
          <a:stretch/>
        </p:blipFill>
        <p:spPr>
          <a:xfrm rot="300000">
            <a:off x="4502484" y="517522"/>
            <a:ext cx="4386129" cy="253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aptura de Tela 2016-09-20 às 00.4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0"/>
            <a:ext cx="7121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aptura de Tela 2016-09-20 às 00.4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8785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ço Reservado para Conteúdo 2"/>
          <p:cNvSpPr txBox="1">
            <a:spLocks/>
          </p:cNvSpPr>
          <p:nvPr/>
        </p:nvSpPr>
        <p:spPr bwMode="auto">
          <a:xfrm>
            <a:off x="317500" y="2271713"/>
            <a:ext cx="4392613" cy="1041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400" b="1" i="1" dirty="0" smtClean="0">
                <a:solidFill>
                  <a:srgbClr val="E47A1A"/>
                </a:solidFill>
                <a:latin typeface="Lato" panose="020F0502020204030203" pitchFamily="34" charset="0"/>
              </a:rPr>
              <a:t>Obrigada</a:t>
            </a:r>
            <a:r>
              <a:rPr lang="pt-BR" sz="5200" b="1" i="1" dirty="0" smtClean="0">
                <a:solidFill>
                  <a:srgbClr val="E47A1A"/>
                </a:solidFill>
                <a:latin typeface="Lato" panose="020F0502020204030203" pitchFamily="34" charset="0"/>
              </a:rPr>
              <a:t>!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i="1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850" y="3324225"/>
            <a:ext cx="3035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unasus.ufpel.edu.br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484188"/>
            <a:ext cx="9144000" cy="1871662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107950" y="757238"/>
            <a:ext cx="227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t-BR" altLang="pt-BR" sz="4000" b="1" i="1">
                <a:solidFill>
                  <a:schemeClr val="bg1"/>
                </a:solidFill>
                <a:latin typeface="Lato" pitchFamily="34" charset="0"/>
              </a:rPr>
              <a:t>Saúde Coletiva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2643188"/>
            <a:ext cx="9144000" cy="1873250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6" name="Retângulo 6"/>
          <p:cNvSpPr>
            <a:spLocks noChangeArrowheads="1"/>
          </p:cNvSpPr>
          <p:nvPr/>
        </p:nvSpPr>
        <p:spPr bwMode="auto">
          <a:xfrm>
            <a:off x="250825" y="2932113"/>
            <a:ext cx="2125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pt-BR" altLang="pt-BR" sz="4000" b="1" i="1">
                <a:solidFill>
                  <a:srgbClr val="FFFFFF"/>
                </a:solidFill>
                <a:latin typeface="Lato" pitchFamily="34" charset="0"/>
              </a:rPr>
              <a:t>Prática Clínica</a:t>
            </a:r>
          </a:p>
        </p:txBody>
      </p:sp>
      <p:sp>
        <p:nvSpPr>
          <p:cNvPr id="18437" name="Retângulo 7"/>
          <p:cNvSpPr>
            <a:spLocks noChangeArrowheads="1"/>
          </p:cNvSpPr>
          <p:nvPr/>
        </p:nvSpPr>
        <p:spPr bwMode="auto">
          <a:xfrm>
            <a:off x="2665413" y="989013"/>
            <a:ext cx="61928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Lato" pitchFamily="34" charset="0"/>
              </a:rPr>
              <a:t>Intervenção em uma ação programática da UBS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Lato" pitchFamily="34" charset="0"/>
              </a:rPr>
              <a:t>Fórum de Saúde Coletiva</a:t>
            </a:r>
          </a:p>
        </p:txBody>
      </p:sp>
      <p:sp>
        <p:nvSpPr>
          <p:cNvPr id="18438" name="Retângulo 8"/>
          <p:cNvSpPr>
            <a:spLocks noChangeArrowheads="1"/>
          </p:cNvSpPr>
          <p:nvPr/>
        </p:nvSpPr>
        <p:spPr bwMode="auto">
          <a:xfrm>
            <a:off x="2627313" y="2795588"/>
            <a:ext cx="62658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Lato" pitchFamily="34" charset="0"/>
              </a:rPr>
              <a:t>Casos Clínicos Interativos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Lato" pitchFamily="34" charset="0"/>
              </a:rPr>
              <a:t>Estudos de Prática Clínica personalizados com base na avaliação formativa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Lato" pitchFamily="34" charset="0"/>
              </a:rPr>
              <a:t>Fórum de Dúvidas Clínicas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945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O que é tema da intervenção?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23850" y="1131888"/>
            <a:ext cx="845978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pt-BR" altLang="pt-BR" sz="2200">
                <a:latin typeface="Lato" pitchFamily="34" charset="0"/>
              </a:rPr>
              <a:t>É algo que o aluno quer </a:t>
            </a:r>
            <a:r>
              <a:rPr lang="pt-BR" altLang="pt-BR" sz="2200" b="1">
                <a:solidFill>
                  <a:srgbClr val="E47A1A"/>
                </a:solidFill>
                <a:latin typeface="Lato" pitchFamily="34" charset="0"/>
              </a:rPr>
              <a:t>melhorar</a:t>
            </a:r>
            <a:r>
              <a:rPr lang="pt-BR" altLang="pt-BR" sz="2200">
                <a:latin typeface="Lato" pitchFamily="34" charset="0"/>
              </a:rPr>
              <a:t> no serviço</a:t>
            </a:r>
          </a:p>
          <a:p>
            <a:pPr lvl="2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pt-BR" altLang="pt-BR" sz="2200">
                <a:solidFill>
                  <a:srgbClr val="A6A6A6"/>
                </a:solidFill>
                <a:latin typeface="Lato" pitchFamily="34" charset="0"/>
              </a:rPr>
              <a:t>É uma intervenção em uma ação programática típica de Atenção Primária à Saúde (protocolo, registro específico, monitoramento regular)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pt-BR" altLang="pt-BR" sz="2200">
                <a:latin typeface="Lato" pitchFamily="34" charset="0"/>
              </a:rPr>
              <a:t>			É algo que requer ações nos eixos de</a:t>
            </a:r>
            <a:endParaRPr lang="pt-BR" altLang="pt-BR" sz="2200">
              <a:solidFill>
                <a:srgbClr val="A6A6A6"/>
              </a:solidFill>
              <a:latin typeface="Lato" pitchFamily="34" charset="0"/>
            </a:endParaRPr>
          </a:p>
          <a:p>
            <a:pPr algn="just" eaLnBrk="1" hangingPunct="1"/>
            <a:r>
              <a:rPr lang="pt-BR" altLang="pt-BR" sz="2200">
                <a:solidFill>
                  <a:srgbClr val="A6A6A6"/>
                </a:solidFill>
                <a:latin typeface="Lato" pitchFamily="34" charset="0"/>
              </a:rPr>
              <a:t>			</a:t>
            </a:r>
            <a:r>
              <a:rPr lang="pt-BR" altLang="pt-BR" sz="2200" b="1">
                <a:solidFill>
                  <a:srgbClr val="E47A1A"/>
                </a:solidFill>
                <a:latin typeface="Lato" pitchFamily="34" charset="0"/>
              </a:rPr>
              <a:t>Organização e gestão do serviço</a:t>
            </a:r>
          </a:p>
          <a:p>
            <a:pPr algn="just" eaLnBrk="1" hangingPunct="1"/>
            <a:r>
              <a:rPr lang="pt-BR" altLang="pt-BR" sz="2200" b="1">
                <a:solidFill>
                  <a:srgbClr val="E47A1A"/>
                </a:solidFill>
                <a:latin typeface="Lato" pitchFamily="34" charset="0"/>
              </a:rPr>
              <a:t>			Monitoramento e avaliação</a:t>
            </a:r>
          </a:p>
          <a:p>
            <a:pPr algn="just" eaLnBrk="1" hangingPunct="1"/>
            <a:r>
              <a:rPr lang="pt-BR" altLang="pt-BR" sz="2200" b="1">
                <a:solidFill>
                  <a:srgbClr val="E47A1A"/>
                </a:solidFill>
                <a:latin typeface="Lato" pitchFamily="34" charset="0"/>
              </a:rPr>
              <a:t>			Engajamento público </a:t>
            </a:r>
          </a:p>
          <a:p>
            <a:pPr algn="just" eaLnBrk="1" hangingPunct="1"/>
            <a:r>
              <a:rPr lang="pt-BR" altLang="pt-BR" sz="2200" b="1">
                <a:solidFill>
                  <a:srgbClr val="E47A1A"/>
                </a:solidFill>
                <a:latin typeface="Lato" pitchFamily="34" charset="0"/>
              </a:rPr>
              <a:t>			Qualificação da prática clínica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35300" b="9051"/>
          <a:stretch/>
        </p:blipFill>
        <p:spPr>
          <a:xfrm rot="-120000">
            <a:off x="285440" y="2968053"/>
            <a:ext cx="2352133" cy="198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latin typeface="Lato" panose="020F0502020204030203" pitchFamily="34" charset="0"/>
                <a:ea typeface="+mj-ea"/>
                <a:cs typeface="+mj-cs"/>
              </a:rPr>
              <a:t/>
            </a:r>
            <a:br>
              <a:rPr lang="pt-BR" sz="2700" b="1" dirty="0" smtClean="0">
                <a:latin typeface="Lato" panose="020F0502020204030203" pitchFamily="34" charset="0"/>
                <a:ea typeface="+mj-ea"/>
                <a:cs typeface="+mj-cs"/>
              </a:rPr>
            </a:br>
            <a:endParaRPr lang="pt-BR" dirty="0">
              <a:latin typeface="Lato" panose="020F0502020204030203" pitchFamily="34" charset="0"/>
              <a:ea typeface="+mj-ea"/>
              <a:cs typeface="+mj-cs"/>
            </a:endParaRPr>
          </a:p>
        </p:txBody>
      </p:sp>
      <p:sp>
        <p:nvSpPr>
          <p:cNvPr id="2048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O que é tema da intervenção?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23850" y="1762125"/>
            <a:ext cx="3816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pt-BR" altLang="pt-BR" sz="2800">
                <a:latin typeface="Lato" pitchFamily="34" charset="0"/>
              </a:rPr>
              <a:t>É algo que o aluno tem governabilidade e capacidade de governo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608" y="3929031"/>
            <a:ext cx="78516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5" algn="r" defTabSz="457200">
              <a:spcBef>
                <a:spcPts val="1200"/>
              </a:spcBef>
              <a:buFont typeface="Arial" charset="0"/>
              <a:buNone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É uma intervenção que possa ser incorporada à rotina do serviço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55544"/>
            <a:ext cx="4219641" cy="237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203325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6840538" cy="1008063"/>
          </a:xfrm>
        </p:spPr>
        <p:txBody>
          <a:bodyPr/>
          <a:lstStyle/>
          <a:p>
            <a:pPr algn="just" eaLnBrk="1" hangingPunct="1"/>
            <a:r>
              <a:rPr lang="pt-BR" altLang="pt-BR" b="1" i="1" smtClean="0">
                <a:solidFill>
                  <a:srgbClr val="E46C0A"/>
                </a:solidFill>
                <a:latin typeface="Lato" pitchFamily="34" charset="0"/>
              </a:rPr>
              <a:t>Intervenção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23850" y="1647825"/>
            <a:ext cx="8318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pt-BR" altLang="pt-BR" sz="2200">
                <a:latin typeface="Lato" pitchFamily="34" charset="0"/>
              </a:rPr>
              <a:t>Especializando aprende </a:t>
            </a:r>
            <a:br>
              <a:rPr lang="pt-BR" altLang="pt-BR" sz="2200">
                <a:latin typeface="Lato" pitchFamily="34" charset="0"/>
              </a:rPr>
            </a:br>
            <a:r>
              <a:rPr lang="pt-BR" altLang="pt-BR" sz="2200">
                <a:latin typeface="Lato" pitchFamily="34" charset="0"/>
              </a:rPr>
              <a:t>a fazer intervenções de forma </a:t>
            </a:r>
            <a:br>
              <a:rPr lang="pt-BR" altLang="pt-BR" sz="2200">
                <a:latin typeface="Lato" pitchFamily="34" charset="0"/>
              </a:rPr>
            </a:br>
            <a:r>
              <a:rPr lang="pt-BR" altLang="pt-BR" sz="2200">
                <a:latin typeface="Lato" pitchFamily="34" charset="0"/>
              </a:rPr>
              <a:t>a poder replicar o processo </a:t>
            </a:r>
            <a:br>
              <a:rPr lang="pt-BR" altLang="pt-BR" sz="2200">
                <a:latin typeface="Lato" pitchFamily="34" charset="0"/>
              </a:rPr>
            </a:br>
            <a:r>
              <a:rPr lang="pt-BR" altLang="pt-BR" sz="2200">
                <a:latin typeface="Lato" pitchFamily="34" charset="0"/>
              </a:rPr>
              <a:t>em outras ações programáticas </a:t>
            </a:r>
            <a:br>
              <a:rPr lang="pt-BR" altLang="pt-BR" sz="2200">
                <a:latin typeface="Lato" pitchFamily="34" charset="0"/>
              </a:rPr>
            </a:br>
            <a:r>
              <a:rPr lang="pt-BR" altLang="pt-BR" sz="2200">
                <a:latin typeface="Lato" pitchFamily="34" charset="0"/>
              </a:rPr>
              <a:t>do serviço</a:t>
            </a:r>
            <a:endParaRPr lang="pt-BR" altLang="pt-BR" sz="2200">
              <a:solidFill>
                <a:srgbClr val="7F7F7F"/>
              </a:solidFill>
              <a:latin typeface="Lato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7664" y="3968295"/>
            <a:ext cx="730830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5" algn="r">
              <a:spcBef>
                <a:spcPts val="1200"/>
              </a:spcBef>
              <a:defRPr/>
            </a:pPr>
            <a:r>
              <a:rPr lang="pt-BR" altLang="pt-BR" sz="2200" dirty="0">
                <a:solidFill>
                  <a:srgbClr val="7F7F7F"/>
                </a:solidFill>
                <a:latin typeface="Lato" panose="020F0502020204030203" pitchFamily="34" charset="0"/>
              </a:rPr>
              <a:t>A intervenção é um ganho para o serviço, algo que fica para além do curso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>
            <a:spLocks noChangeArrowheads="1"/>
          </p:cNvSpPr>
          <p:nvPr/>
        </p:nvSpPr>
        <p:spPr bwMode="auto">
          <a:xfrm flipV="1">
            <a:off x="4097338" y="2527300"/>
            <a:ext cx="1174750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E47A1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0" name="Retângulo 4"/>
          <p:cNvSpPr>
            <a:spLocks noChangeArrowheads="1"/>
          </p:cNvSpPr>
          <p:nvPr/>
        </p:nvSpPr>
        <p:spPr bwMode="auto">
          <a:xfrm>
            <a:off x="825500" y="571500"/>
            <a:ext cx="5546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pt-BR" altLang="pt-BR" sz="4400" b="1" i="1">
                <a:solidFill>
                  <a:srgbClr val="558ED5"/>
                </a:solidFill>
                <a:latin typeface="Lato" pitchFamily="34" charset="0"/>
              </a:rPr>
              <a:t>Saúde Coletiva</a:t>
            </a: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1330325" y="2079625"/>
            <a:ext cx="2593975" cy="1230313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2" name="Retângulo 7"/>
          <p:cNvSpPr>
            <a:spLocks noChangeArrowheads="1"/>
          </p:cNvSpPr>
          <p:nvPr/>
        </p:nvSpPr>
        <p:spPr bwMode="auto">
          <a:xfrm>
            <a:off x="1331913" y="23685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pt-BR" altLang="pt-BR" sz="3200" b="1" i="1">
                <a:solidFill>
                  <a:srgbClr val="FFFFFF"/>
                </a:solidFill>
                <a:latin typeface="Lato" pitchFamily="34" charset="0"/>
              </a:rPr>
              <a:t>Intervenção </a:t>
            </a:r>
            <a:endParaRPr lang="pt-BR" altLang="pt-BR" sz="2800" i="1">
              <a:solidFill>
                <a:srgbClr val="A6A6A6"/>
              </a:solidFill>
              <a:latin typeface="Lato" pitchFamily="34" charset="0"/>
            </a:endParaRPr>
          </a:p>
        </p:txBody>
      </p:sp>
      <p:sp>
        <p:nvSpPr>
          <p:cNvPr id="9" name="Retângulo de cantos arredondados 8"/>
          <p:cNvSpPr>
            <a:spLocks noChangeArrowheads="1"/>
          </p:cNvSpPr>
          <p:nvPr/>
        </p:nvSpPr>
        <p:spPr bwMode="auto">
          <a:xfrm>
            <a:off x="5580063" y="2066925"/>
            <a:ext cx="2447925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4" name="Retângulo 9"/>
          <p:cNvSpPr>
            <a:spLocks noChangeArrowheads="1"/>
          </p:cNvSpPr>
          <p:nvPr/>
        </p:nvSpPr>
        <p:spPr bwMode="auto">
          <a:xfrm>
            <a:off x="5807075" y="2368550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600" b="1" i="1">
                <a:solidFill>
                  <a:srgbClr val="FFFFFF"/>
                </a:solidFill>
                <a:latin typeface="Lato" pitchFamily="34" charset="0"/>
              </a:rPr>
              <a:t>TCC </a:t>
            </a:r>
            <a:r>
              <a:rPr lang="pt-BR" altLang="pt-BR" sz="3200" i="1">
                <a:solidFill>
                  <a:srgbClr val="A6A6A6"/>
                </a:solidFill>
                <a:latin typeface="Lato" pitchFamily="34" charset="0"/>
              </a:rPr>
              <a:t>	</a:t>
            </a:r>
            <a:endParaRPr lang="pt-BR" altLang="pt-BR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per">
    <a:majorFont>
      <a:latin typeface="Constantia"/>
      <a:ea typeface=""/>
      <a:cs typeface=""/>
      <a:font script="Jpan" typeface="ヒラギノ角ゴ Pro W3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onstantia"/>
      <a:ea typeface=""/>
      <a:cs typeface=""/>
      <a:font script="Jpan" typeface="ヒラギノ角ゴ Pro W3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per">
    <a:majorFont>
      <a:latin typeface="Constantia"/>
      <a:ea typeface=""/>
      <a:cs typeface=""/>
      <a:font script="Jpan" typeface="ヒラギノ角ゴ Pro W3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onstantia"/>
      <a:ea typeface=""/>
      <a:cs typeface=""/>
      <a:font script="Jpan" typeface="ヒラギノ角ゴ Pro W3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15121</TotalTime>
  <Words>963</Words>
  <Application>Microsoft Office PowerPoint</Application>
  <PresentationFormat>Apresentação na tela (16:9)</PresentationFormat>
  <Paragraphs>185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4" baseType="lpstr">
      <vt:lpstr>Constantia</vt:lpstr>
      <vt:lpstr>MS PGothic</vt:lpstr>
      <vt:lpstr>Arial</vt:lpstr>
      <vt:lpstr>Calibri</vt:lpstr>
      <vt:lpstr>MS PGothic</vt:lpstr>
      <vt:lpstr>Lato</vt:lpstr>
      <vt:lpstr>Wingdings</vt:lpstr>
      <vt:lpstr>Tema do Office</vt:lpstr>
      <vt:lpstr>Apresentação do PowerPoint</vt:lpstr>
      <vt:lpstr>Apresentação do PowerPoint</vt:lpstr>
      <vt:lpstr> </vt:lpstr>
      <vt:lpstr> </vt:lpstr>
      <vt:lpstr>Apresentação do PowerPoint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 </vt:lpstr>
      <vt:lpstr>Apresentação do PowerPoint</vt:lpstr>
      <vt:lpstr> </vt:lpstr>
      <vt:lpstr> </vt:lpstr>
      <vt:lpstr>Apresentação do PowerPoint</vt:lpstr>
      <vt:lpstr> </vt:lpstr>
      <vt:lpstr> </vt:lpstr>
      <vt:lpstr>Apresentação do PowerPoint</vt:lpstr>
      <vt:lpstr>Apresentação do PowerPoint</vt:lpstr>
      <vt:lpstr> </vt:lpstr>
      <vt:lpstr>Divulgação da intervenção no jornal da cidade</vt:lpstr>
      <vt:lpstr>Apresentação do PowerPoint</vt:lpstr>
      <vt:lpstr>Fabiane Rodrigues Bessa Santo Antônio do Iça - AM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Dragon</cp:lastModifiedBy>
  <cp:revision>415</cp:revision>
  <dcterms:created xsi:type="dcterms:W3CDTF">2011-06-02T13:04:44Z</dcterms:created>
  <dcterms:modified xsi:type="dcterms:W3CDTF">2016-10-17T19:33:55Z</dcterms:modified>
</cp:coreProperties>
</file>