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313" r:id="rId4"/>
    <p:sldId id="314" r:id="rId5"/>
    <p:sldId id="317" r:id="rId6"/>
    <p:sldId id="318" r:id="rId7"/>
    <p:sldId id="257" r:id="rId8"/>
    <p:sldId id="315" r:id="rId9"/>
    <p:sldId id="260" r:id="rId10"/>
    <p:sldId id="263" r:id="rId11"/>
    <p:sldId id="312" r:id="rId12"/>
    <p:sldId id="306" r:id="rId13"/>
    <p:sldId id="264" r:id="rId14"/>
    <p:sldId id="316" r:id="rId15"/>
    <p:sldId id="287" r:id="rId16"/>
    <p:sldId id="288" r:id="rId17"/>
    <p:sldId id="305" r:id="rId18"/>
    <p:sldId id="289" r:id="rId19"/>
    <p:sldId id="307" r:id="rId20"/>
    <p:sldId id="292" r:id="rId21"/>
    <p:sldId id="293" r:id="rId22"/>
    <p:sldId id="294" r:id="rId23"/>
    <p:sldId id="295" r:id="rId24"/>
    <p:sldId id="284" r:id="rId25"/>
    <p:sldId id="302" r:id="rId26"/>
    <p:sldId id="319" r:id="rId2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itchFamily="18" charset="0"/>
        <a:ea typeface="+mn-ea"/>
        <a:cs typeface="Arial" charset="0"/>
      </a:defRPr>
    </a:lvl1pPr>
    <a:lvl2pPr marL="457200" algn="l" defTabSz="457200" rtl="0" eaLnBrk="0" fontAlgn="base" hangingPunct="0">
      <a:spcBef>
        <a:spcPct val="0"/>
      </a:spcBef>
      <a:spcAft>
        <a:spcPct val="0"/>
      </a:spcAft>
      <a:defRPr kern="1200">
        <a:solidFill>
          <a:schemeClr val="tx1"/>
        </a:solidFill>
        <a:latin typeface="Garamond" pitchFamily="18" charset="0"/>
        <a:ea typeface="+mn-ea"/>
        <a:cs typeface="Arial" charset="0"/>
      </a:defRPr>
    </a:lvl2pPr>
    <a:lvl3pPr marL="914400" algn="l" defTabSz="457200" rtl="0" eaLnBrk="0" fontAlgn="base" hangingPunct="0">
      <a:spcBef>
        <a:spcPct val="0"/>
      </a:spcBef>
      <a:spcAft>
        <a:spcPct val="0"/>
      </a:spcAft>
      <a:defRPr kern="1200">
        <a:solidFill>
          <a:schemeClr val="tx1"/>
        </a:solidFill>
        <a:latin typeface="Garamond" pitchFamily="18" charset="0"/>
        <a:ea typeface="+mn-ea"/>
        <a:cs typeface="Arial" charset="0"/>
      </a:defRPr>
    </a:lvl3pPr>
    <a:lvl4pPr marL="1371600" algn="l" defTabSz="457200" rtl="0" eaLnBrk="0" fontAlgn="base" hangingPunct="0">
      <a:spcBef>
        <a:spcPct val="0"/>
      </a:spcBef>
      <a:spcAft>
        <a:spcPct val="0"/>
      </a:spcAft>
      <a:defRPr kern="1200">
        <a:solidFill>
          <a:schemeClr val="tx1"/>
        </a:solidFill>
        <a:latin typeface="Garamond" pitchFamily="18" charset="0"/>
        <a:ea typeface="+mn-ea"/>
        <a:cs typeface="Arial" charset="0"/>
      </a:defRPr>
    </a:lvl4pPr>
    <a:lvl5pPr marL="1828800" algn="l" defTabSz="457200" rtl="0" eaLnBrk="0" fontAlgn="base" hangingPunct="0">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2" autoAdjust="0"/>
    <p:restoredTop sz="94660" autoAdjust="0"/>
  </p:normalViewPr>
  <p:slideViewPr>
    <p:cSldViewPr snapToGrid="0">
      <p:cViewPr>
        <p:scale>
          <a:sx n="73" d="100"/>
          <a:sy n="73" d="100"/>
        </p:scale>
        <p:origin x="-612" y="-426"/>
      </p:cViewPr>
      <p:guideLst>
        <p:guide orient="horz" pos="2160"/>
        <p:guide pos="3840"/>
      </p:guideLst>
    </p:cSldViewPr>
  </p:slideViewPr>
  <p:outlineViewPr>
    <p:cViewPr>
      <p:scale>
        <a:sx n="33" d="100"/>
        <a:sy n="33" d="100"/>
      </p:scale>
      <p:origin x="36" y="547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9-04T13:56:43.691" idx="18">
    <p:pos x="10" y="10"/>
    <p:text>ESCOLHER UMA CITAÇÃO BEM LEGAL QUE ATENDA NOSSA PROPOSTA</p:tex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1688" cy="6856413"/>
            <a:chOff x="-16934" y="0"/>
            <a:chExt cx="12231160" cy="6856214"/>
          </a:xfrm>
        </p:grpSpPr>
        <p:pic>
          <p:nvPicPr>
            <p:cNvPr id="5" name="Picture 15" descr="H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E2B56F00-9233-474E-9B90-A3780E7C665D}" type="datetimeFigureOut">
              <a:rPr lang="en-US"/>
              <a:pPr>
                <a:defRPr/>
              </a:pPr>
              <a:t>10/6/2016</a:t>
            </a:fld>
            <a:endParaRPr lang="en-US"/>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1E1810EB-DE60-4A8E-BB54-48D115D6E503}" type="slidenum">
              <a:rPr lang="en-US" altLang="pt-BR"/>
              <a:pPr>
                <a:defRPr/>
              </a:pPr>
              <a:t>‹nº›</a:t>
            </a:fld>
            <a:endParaRPr lang="en-US" altLang="pt-BR"/>
          </a:p>
        </p:txBody>
      </p:sp>
    </p:spTree>
    <p:extLst>
      <p:ext uri="{BB962C8B-B14F-4D97-AF65-F5344CB8AC3E}">
        <p14:creationId xmlns:p14="http://schemas.microsoft.com/office/powerpoint/2010/main" val="392022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F40955A6-82D7-41D1-BC04-35A43107FCD4}"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F22326-2383-4B4A-9236-78F4A90903EF}" type="slidenum">
              <a:rPr lang="en-US" altLang="pt-BR"/>
              <a:pPr>
                <a:defRPr/>
              </a:pPr>
              <a:t>‹nº›</a:t>
            </a:fld>
            <a:endParaRPr lang="en-US" altLang="pt-BR"/>
          </a:p>
        </p:txBody>
      </p:sp>
    </p:spTree>
    <p:extLst>
      <p:ext uri="{BB962C8B-B14F-4D97-AF65-F5344CB8AC3E}">
        <p14:creationId xmlns:p14="http://schemas.microsoft.com/office/powerpoint/2010/main" val="9120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3573D771-718E-4535-9012-FF3814966A89}"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13542E-EDD4-4E8B-9AF8-517465BEDF01}" type="slidenum">
              <a:rPr lang="en-US" altLang="pt-BR"/>
              <a:pPr>
                <a:defRPr/>
              </a:pPr>
              <a:t>‹nº›</a:t>
            </a:fld>
            <a:endParaRPr lang="en-US" altLang="pt-BR"/>
          </a:p>
        </p:txBody>
      </p:sp>
    </p:spTree>
    <p:extLst>
      <p:ext uri="{BB962C8B-B14F-4D97-AF65-F5344CB8AC3E}">
        <p14:creationId xmlns:p14="http://schemas.microsoft.com/office/powerpoint/2010/main" val="3917154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defTabSz="457200" fontAlgn="base">
              <a:spcBef>
                <a:spcPct val="0"/>
              </a:spcBef>
              <a:spcAft>
                <a:spcPct val="0"/>
              </a:spcAft>
              <a:defRPr>
                <a:solidFill>
                  <a:schemeClr val="tx1"/>
                </a:solidFill>
                <a:latin typeface="Garamond" pitchFamily="18" charset="0"/>
              </a:defRPr>
            </a:lvl6pPr>
            <a:lvl7pPr marL="2971800" indent="-228600" defTabSz="457200" fontAlgn="base">
              <a:spcBef>
                <a:spcPct val="0"/>
              </a:spcBef>
              <a:spcAft>
                <a:spcPct val="0"/>
              </a:spcAft>
              <a:defRPr>
                <a:solidFill>
                  <a:schemeClr val="tx1"/>
                </a:solidFill>
                <a:latin typeface="Garamond" pitchFamily="18" charset="0"/>
              </a:defRPr>
            </a:lvl7pPr>
            <a:lvl8pPr marL="3429000" indent="-228600" defTabSz="457200" fontAlgn="base">
              <a:spcBef>
                <a:spcPct val="0"/>
              </a:spcBef>
              <a:spcAft>
                <a:spcPct val="0"/>
              </a:spcAft>
              <a:defRPr>
                <a:solidFill>
                  <a:schemeClr val="tx1"/>
                </a:solidFill>
                <a:latin typeface="Garamond" pitchFamily="18" charset="0"/>
              </a:defRPr>
            </a:lvl8pPr>
            <a:lvl9pPr marL="3886200" indent="-228600" defTabSz="457200" fontAlgn="base">
              <a:spcBef>
                <a:spcPct val="0"/>
              </a:spcBef>
              <a:spcAft>
                <a:spcPct val="0"/>
              </a:spcAft>
              <a:defRPr>
                <a:solidFill>
                  <a:schemeClr val="tx1"/>
                </a:solidFill>
                <a:latin typeface="Garamond" pitchFamily="18" charset="0"/>
              </a:defRPr>
            </a:lvl9pPr>
          </a:lstStyle>
          <a:p>
            <a:pPr eaLnBrk="1" hangingPunct="1">
              <a:defRPr/>
            </a:pPr>
            <a:r>
              <a:rPr lang="en-US" altLang="pt-BR" sz="8000" smtClean="0"/>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defTabSz="457200" fontAlgn="base">
              <a:spcBef>
                <a:spcPct val="0"/>
              </a:spcBef>
              <a:spcAft>
                <a:spcPct val="0"/>
              </a:spcAft>
              <a:defRPr>
                <a:solidFill>
                  <a:schemeClr val="tx1"/>
                </a:solidFill>
                <a:latin typeface="Garamond" pitchFamily="18" charset="0"/>
              </a:defRPr>
            </a:lvl6pPr>
            <a:lvl7pPr marL="2971800" indent="-228600" defTabSz="457200" fontAlgn="base">
              <a:spcBef>
                <a:spcPct val="0"/>
              </a:spcBef>
              <a:spcAft>
                <a:spcPct val="0"/>
              </a:spcAft>
              <a:defRPr>
                <a:solidFill>
                  <a:schemeClr val="tx1"/>
                </a:solidFill>
                <a:latin typeface="Garamond" pitchFamily="18" charset="0"/>
              </a:defRPr>
            </a:lvl7pPr>
            <a:lvl8pPr marL="3429000" indent="-228600" defTabSz="457200" fontAlgn="base">
              <a:spcBef>
                <a:spcPct val="0"/>
              </a:spcBef>
              <a:spcAft>
                <a:spcPct val="0"/>
              </a:spcAft>
              <a:defRPr>
                <a:solidFill>
                  <a:schemeClr val="tx1"/>
                </a:solidFill>
                <a:latin typeface="Garamond" pitchFamily="18" charset="0"/>
              </a:defRPr>
            </a:lvl8pPr>
            <a:lvl9pPr marL="3886200" indent="-228600" defTabSz="457200" fontAlgn="base">
              <a:spcBef>
                <a:spcPct val="0"/>
              </a:spcBef>
              <a:spcAft>
                <a:spcPct val="0"/>
              </a:spcAft>
              <a:defRPr>
                <a:solidFill>
                  <a:schemeClr val="tx1"/>
                </a:solidFill>
                <a:latin typeface="Garamond" pitchFamily="18" charset="0"/>
              </a:defRPr>
            </a:lvl9pPr>
          </a:lstStyle>
          <a:p>
            <a:pPr algn="r" eaLnBrk="1" hangingPunct="1">
              <a:defRPr/>
            </a:pPr>
            <a:r>
              <a:rPr lang="en-US" altLang="pt-BR" sz="8000" smtClean="0"/>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8" name="Date Placeholder 3"/>
          <p:cNvSpPr>
            <a:spLocks noGrp="1"/>
          </p:cNvSpPr>
          <p:nvPr>
            <p:ph type="dt" sz="half" idx="14"/>
          </p:nvPr>
        </p:nvSpPr>
        <p:spPr/>
        <p:txBody>
          <a:bodyPr/>
          <a:lstStyle>
            <a:lvl1pPr>
              <a:defRPr/>
            </a:lvl1pPr>
          </a:lstStyle>
          <a:p>
            <a:pPr>
              <a:defRPr/>
            </a:pPr>
            <a:fld id="{97066EEA-6497-4155-B063-76A80D912CDB}" type="datetimeFigureOut">
              <a:rPr lang="en-US"/>
              <a:pPr>
                <a:defRPr/>
              </a:pPr>
              <a:t>10/6/2016</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1" name="Slide Number Placeholder 5"/>
          <p:cNvSpPr>
            <a:spLocks noGrp="1"/>
          </p:cNvSpPr>
          <p:nvPr>
            <p:ph type="sldNum" sz="quarter" idx="16"/>
          </p:nvPr>
        </p:nvSpPr>
        <p:spPr/>
        <p:txBody>
          <a:bodyPr/>
          <a:lstStyle>
            <a:lvl1pPr>
              <a:defRPr/>
            </a:lvl1pPr>
          </a:lstStyle>
          <a:p>
            <a:pPr>
              <a:defRPr/>
            </a:pPr>
            <a:fld id="{A5D079BC-2ABA-4129-9EBF-B609CED22DD6}" type="slidenum">
              <a:rPr lang="en-US" altLang="pt-BR"/>
              <a:pPr>
                <a:defRPr/>
              </a:pPr>
              <a:t>‹nº›</a:t>
            </a:fld>
            <a:endParaRPr lang="en-US" altLang="pt-BR"/>
          </a:p>
        </p:txBody>
      </p:sp>
    </p:spTree>
    <p:extLst>
      <p:ext uri="{BB962C8B-B14F-4D97-AF65-F5344CB8AC3E}">
        <p14:creationId xmlns:p14="http://schemas.microsoft.com/office/powerpoint/2010/main" val="227637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lvl1pPr>
              <a:defRPr/>
            </a:lvl1pPr>
          </a:lstStyle>
          <a:p>
            <a:pPr>
              <a:defRPr/>
            </a:pPr>
            <a:fld id="{736498BF-9A3A-41B4-9DB6-A36C277844A0}" type="datetimeFigureOut">
              <a:rPr lang="en-US"/>
              <a:pPr>
                <a:defRPr/>
              </a:pPr>
              <a:t>10/6/2016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77D24-C875-4167-A1DD-22C99ACBD160}" type="slidenum">
              <a:rPr lang="en-US" altLang="pt-BR"/>
              <a:pPr>
                <a:defRPr/>
              </a:pPr>
              <a:t>‹nº›</a:t>
            </a:fld>
            <a:endParaRPr lang="en-US" altLang="pt-BR"/>
          </a:p>
        </p:txBody>
      </p:sp>
    </p:spTree>
    <p:extLst>
      <p:ext uri="{BB962C8B-B14F-4D97-AF65-F5344CB8AC3E}">
        <p14:creationId xmlns:p14="http://schemas.microsoft.com/office/powerpoint/2010/main" val="2741496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defTabSz="457200" fontAlgn="base">
              <a:spcBef>
                <a:spcPct val="0"/>
              </a:spcBef>
              <a:spcAft>
                <a:spcPct val="0"/>
              </a:spcAft>
              <a:defRPr>
                <a:solidFill>
                  <a:schemeClr val="tx1"/>
                </a:solidFill>
                <a:latin typeface="Garamond" pitchFamily="18" charset="0"/>
              </a:defRPr>
            </a:lvl6pPr>
            <a:lvl7pPr marL="2971800" indent="-228600" defTabSz="457200" fontAlgn="base">
              <a:spcBef>
                <a:spcPct val="0"/>
              </a:spcBef>
              <a:spcAft>
                <a:spcPct val="0"/>
              </a:spcAft>
              <a:defRPr>
                <a:solidFill>
                  <a:schemeClr val="tx1"/>
                </a:solidFill>
                <a:latin typeface="Garamond" pitchFamily="18" charset="0"/>
              </a:defRPr>
            </a:lvl7pPr>
            <a:lvl8pPr marL="3429000" indent="-228600" defTabSz="457200" fontAlgn="base">
              <a:spcBef>
                <a:spcPct val="0"/>
              </a:spcBef>
              <a:spcAft>
                <a:spcPct val="0"/>
              </a:spcAft>
              <a:defRPr>
                <a:solidFill>
                  <a:schemeClr val="tx1"/>
                </a:solidFill>
                <a:latin typeface="Garamond" pitchFamily="18" charset="0"/>
              </a:defRPr>
            </a:lvl8pPr>
            <a:lvl9pPr marL="3886200" indent="-228600" defTabSz="457200" fontAlgn="base">
              <a:spcBef>
                <a:spcPct val="0"/>
              </a:spcBef>
              <a:spcAft>
                <a:spcPct val="0"/>
              </a:spcAft>
              <a:defRPr>
                <a:solidFill>
                  <a:schemeClr val="tx1"/>
                </a:solidFill>
                <a:latin typeface="Garamond" pitchFamily="18" charset="0"/>
              </a:defRPr>
            </a:lvl9pPr>
          </a:lstStyle>
          <a:p>
            <a:pPr eaLnBrk="1" hangingPunct="1">
              <a:defRPr/>
            </a:pPr>
            <a:r>
              <a:rPr lang="en-US" altLang="pt-BR" sz="8000" smtClean="0"/>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defTabSz="457200" fontAlgn="base">
              <a:spcBef>
                <a:spcPct val="0"/>
              </a:spcBef>
              <a:spcAft>
                <a:spcPct val="0"/>
              </a:spcAft>
              <a:defRPr>
                <a:solidFill>
                  <a:schemeClr val="tx1"/>
                </a:solidFill>
                <a:latin typeface="Garamond" pitchFamily="18" charset="0"/>
              </a:defRPr>
            </a:lvl6pPr>
            <a:lvl7pPr marL="2971800" indent="-228600" defTabSz="457200" fontAlgn="base">
              <a:spcBef>
                <a:spcPct val="0"/>
              </a:spcBef>
              <a:spcAft>
                <a:spcPct val="0"/>
              </a:spcAft>
              <a:defRPr>
                <a:solidFill>
                  <a:schemeClr val="tx1"/>
                </a:solidFill>
                <a:latin typeface="Garamond" pitchFamily="18" charset="0"/>
              </a:defRPr>
            </a:lvl7pPr>
            <a:lvl8pPr marL="3429000" indent="-228600" defTabSz="457200" fontAlgn="base">
              <a:spcBef>
                <a:spcPct val="0"/>
              </a:spcBef>
              <a:spcAft>
                <a:spcPct val="0"/>
              </a:spcAft>
              <a:defRPr>
                <a:solidFill>
                  <a:schemeClr val="tx1"/>
                </a:solidFill>
                <a:latin typeface="Garamond" pitchFamily="18" charset="0"/>
              </a:defRPr>
            </a:lvl8pPr>
            <a:lvl9pPr marL="3886200" indent="-228600" defTabSz="457200" fontAlgn="base">
              <a:spcBef>
                <a:spcPct val="0"/>
              </a:spcBef>
              <a:spcAft>
                <a:spcPct val="0"/>
              </a:spcAft>
              <a:defRPr>
                <a:solidFill>
                  <a:schemeClr val="tx1"/>
                </a:solidFill>
                <a:latin typeface="Garamond" pitchFamily="18" charset="0"/>
              </a:defRPr>
            </a:lvl9pPr>
          </a:lstStyle>
          <a:p>
            <a:pPr algn="r" eaLnBrk="1" hangingPunct="1">
              <a:defRPr/>
            </a:pPr>
            <a:r>
              <a:rPr lang="en-US" altLang="pt-BR" sz="8000" smtClean="0"/>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8" name="Date Placeholder 3"/>
          <p:cNvSpPr>
            <a:spLocks noGrp="1"/>
          </p:cNvSpPr>
          <p:nvPr>
            <p:ph type="dt" sz="half" idx="14"/>
          </p:nvPr>
        </p:nvSpPr>
        <p:spPr/>
        <p:txBody>
          <a:bodyPr/>
          <a:lstStyle>
            <a:lvl1pPr>
              <a:defRPr/>
            </a:lvl1pPr>
          </a:lstStyle>
          <a:p>
            <a:pPr>
              <a:defRPr/>
            </a:pPr>
            <a:fld id="{283AF4BA-3707-4F87-B154-0BAC8A00AE65}" type="datetimeFigureOut">
              <a:rPr lang="en-US"/>
              <a:pPr>
                <a:defRPr/>
              </a:pPr>
              <a:t>10/6/2016</a:t>
            </a:fld>
            <a:endParaRPr lang="en-US"/>
          </a:p>
        </p:txBody>
      </p:sp>
      <p:sp>
        <p:nvSpPr>
          <p:cNvPr id="9"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9A10787A-26D4-47B0-8A2C-2CCAEF3F0320}" type="slidenum">
              <a:rPr lang="en-US" altLang="pt-BR"/>
              <a:pPr>
                <a:defRPr/>
              </a:pPr>
              <a:t>‹nº›</a:t>
            </a:fld>
            <a:endParaRPr lang="en-US" altLang="pt-BR"/>
          </a:p>
        </p:txBody>
      </p:sp>
    </p:spTree>
    <p:extLst>
      <p:ext uri="{BB962C8B-B14F-4D97-AF65-F5344CB8AC3E}">
        <p14:creationId xmlns:p14="http://schemas.microsoft.com/office/powerpoint/2010/main" val="2470637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6" name="Date Placeholder 3"/>
          <p:cNvSpPr>
            <a:spLocks noGrp="1"/>
          </p:cNvSpPr>
          <p:nvPr>
            <p:ph type="dt" sz="half" idx="14"/>
          </p:nvPr>
        </p:nvSpPr>
        <p:spPr/>
        <p:txBody>
          <a:bodyPr/>
          <a:lstStyle>
            <a:lvl1pPr>
              <a:defRPr/>
            </a:lvl1pPr>
          </a:lstStyle>
          <a:p>
            <a:pPr>
              <a:defRPr/>
            </a:pPr>
            <a:fld id="{4945EE5F-8FE6-49E4-804A-E7ED3AD16D91}" type="datetimeFigureOut">
              <a:rPr lang="en-US"/>
              <a:pPr>
                <a:defRPr/>
              </a:pPr>
              <a:t>10/6/2016</a:t>
            </a:fld>
            <a:endParaRPr lang="en-US"/>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65D5E72D-03A2-489A-B264-C30A106D11F9}" type="slidenum">
              <a:rPr lang="en-US" altLang="pt-BR"/>
              <a:pPr>
                <a:defRPr/>
              </a:pPr>
              <a:t>‹nº›</a:t>
            </a:fld>
            <a:endParaRPr lang="en-US" altLang="pt-BR"/>
          </a:p>
        </p:txBody>
      </p:sp>
    </p:spTree>
    <p:extLst>
      <p:ext uri="{BB962C8B-B14F-4D97-AF65-F5344CB8AC3E}">
        <p14:creationId xmlns:p14="http://schemas.microsoft.com/office/powerpoint/2010/main" val="581308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5118C9F0-2B06-49F8-B4CA-33E9807F372B}"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0204F6-8966-4DE8-965F-2C3C49C5B307}" type="slidenum">
              <a:rPr lang="en-US" altLang="pt-BR"/>
              <a:pPr>
                <a:defRPr/>
              </a:pPr>
              <a:t>‹nº›</a:t>
            </a:fld>
            <a:endParaRPr lang="en-US" altLang="pt-BR"/>
          </a:p>
        </p:txBody>
      </p:sp>
    </p:spTree>
    <p:extLst>
      <p:ext uri="{BB962C8B-B14F-4D97-AF65-F5344CB8AC3E}">
        <p14:creationId xmlns:p14="http://schemas.microsoft.com/office/powerpoint/2010/main" val="1540173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80C92354-9933-436B-9464-95F54D312B8E}"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08EAF5-A3A0-4452-B8C6-DA0286305E56}" type="slidenum">
              <a:rPr lang="en-US" altLang="pt-BR"/>
              <a:pPr>
                <a:defRPr/>
              </a:pPr>
              <a:t>‹nº›</a:t>
            </a:fld>
            <a:endParaRPr lang="en-US" altLang="pt-BR"/>
          </a:p>
        </p:txBody>
      </p:sp>
    </p:spTree>
    <p:extLst>
      <p:ext uri="{BB962C8B-B14F-4D97-AF65-F5344CB8AC3E}">
        <p14:creationId xmlns:p14="http://schemas.microsoft.com/office/powerpoint/2010/main" val="156328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D11DD6F6-BCC3-499F-BFCB-EBCBC96C42C9}"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B8D50E-B9F1-45A4-9BA8-CD6797DE495B}" type="slidenum">
              <a:rPr lang="en-US" altLang="pt-BR"/>
              <a:pPr>
                <a:defRPr/>
              </a:pPr>
              <a:t>‹nº›</a:t>
            </a:fld>
            <a:endParaRPr lang="en-US" altLang="pt-BR"/>
          </a:p>
        </p:txBody>
      </p:sp>
    </p:spTree>
    <p:extLst>
      <p:ext uri="{BB962C8B-B14F-4D97-AF65-F5344CB8AC3E}">
        <p14:creationId xmlns:p14="http://schemas.microsoft.com/office/powerpoint/2010/main" val="416697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788F1FBF-2C89-472A-8DFE-AA90732FB8A4}"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5DEFC1-76B7-4C5A-9BCE-34467BE62E1D}" type="slidenum">
              <a:rPr lang="en-US" altLang="pt-BR"/>
              <a:pPr>
                <a:defRPr/>
              </a:pPr>
              <a:t>‹nº›</a:t>
            </a:fld>
            <a:endParaRPr lang="en-US" altLang="pt-BR"/>
          </a:p>
        </p:txBody>
      </p:sp>
    </p:spTree>
    <p:extLst>
      <p:ext uri="{BB962C8B-B14F-4D97-AF65-F5344CB8AC3E}">
        <p14:creationId xmlns:p14="http://schemas.microsoft.com/office/powerpoint/2010/main" val="2305798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6" name="Date Placeholder 4"/>
          <p:cNvSpPr>
            <a:spLocks noGrp="1"/>
          </p:cNvSpPr>
          <p:nvPr>
            <p:ph type="dt" sz="half" idx="10"/>
          </p:nvPr>
        </p:nvSpPr>
        <p:spPr/>
        <p:txBody>
          <a:bodyPr/>
          <a:lstStyle>
            <a:lvl1pPr>
              <a:defRPr/>
            </a:lvl1pPr>
          </a:lstStyle>
          <a:p>
            <a:pPr>
              <a:defRPr/>
            </a:pPr>
            <a:fld id="{A1EA9AB1-7FC7-4F6A-B0E3-BDA480CF9B67}" type="datetimeFigureOut">
              <a:rPr lang="en-US"/>
              <a:pPr>
                <a:defRPr/>
              </a:pPr>
              <a:t>10/6/2016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7034D36-C6DC-46AC-B63A-53567BCFDBC3}" type="slidenum">
              <a:rPr lang="en-US" altLang="pt-BR"/>
              <a:pPr>
                <a:defRPr/>
              </a:pPr>
              <a:t>‹nº›</a:t>
            </a:fld>
            <a:endParaRPr lang="en-US" altLang="pt-BR"/>
          </a:p>
        </p:txBody>
      </p:sp>
    </p:spTree>
    <p:extLst>
      <p:ext uri="{BB962C8B-B14F-4D97-AF65-F5344CB8AC3E}">
        <p14:creationId xmlns:p14="http://schemas.microsoft.com/office/powerpoint/2010/main" val="10033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Date Placeholder 6"/>
          <p:cNvSpPr>
            <a:spLocks noGrp="1"/>
          </p:cNvSpPr>
          <p:nvPr>
            <p:ph type="dt" sz="half" idx="10"/>
          </p:nvPr>
        </p:nvSpPr>
        <p:spPr/>
        <p:txBody>
          <a:bodyPr/>
          <a:lstStyle>
            <a:lvl1pPr>
              <a:defRPr/>
            </a:lvl1pPr>
          </a:lstStyle>
          <a:p>
            <a:pPr>
              <a:defRPr/>
            </a:pPr>
            <a:fld id="{086EAAAD-DD5B-4516-AA70-6A81BAE5C813}" type="datetimeFigureOut">
              <a:rPr lang="en-US"/>
              <a:pPr>
                <a:defRPr/>
              </a:pPr>
              <a:t>10/6/2016</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064D113-77EF-495A-8B52-DDD87C2D3077}" type="slidenum">
              <a:rPr lang="en-US" altLang="pt-BR"/>
              <a:pPr>
                <a:defRPr/>
              </a:pPr>
              <a:t>‹nº›</a:t>
            </a:fld>
            <a:endParaRPr lang="en-US" altLang="pt-BR"/>
          </a:p>
        </p:txBody>
      </p:sp>
    </p:spTree>
    <p:extLst>
      <p:ext uri="{BB962C8B-B14F-4D97-AF65-F5344CB8AC3E}">
        <p14:creationId xmlns:p14="http://schemas.microsoft.com/office/powerpoint/2010/main" val="2618836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4" name="Date Placeholder 2"/>
          <p:cNvSpPr>
            <a:spLocks noGrp="1"/>
          </p:cNvSpPr>
          <p:nvPr>
            <p:ph type="dt" sz="half" idx="10"/>
          </p:nvPr>
        </p:nvSpPr>
        <p:spPr/>
        <p:txBody>
          <a:bodyPr/>
          <a:lstStyle>
            <a:lvl1pPr>
              <a:defRPr/>
            </a:lvl1pPr>
          </a:lstStyle>
          <a:p>
            <a:pPr>
              <a:defRPr/>
            </a:pPr>
            <a:fld id="{A6EA204F-83CD-4CDB-9336-7F248097771E}" type="datetimeFigureOut">
              <a:rPr lang="en-US"/>
              <a:pPr>
                <a:defRPr/>
              </a:pPr>
              <a:t>10/6/2016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B1E969D-4273-4107-85B1-AA186191E062}" type="slidenum">
              <a:rPr lang="en-US" altLang="pt-BR"/>
              <a:pPr>
                <a:defRPr/>
              </a:pPr>
              <a:t>‹nº›</a:t>
            </a:fld>
            <a:endParaRPr lang="en-US" altLang="pt-BR"/>
          </a:p>
        </p:txBody>
      </p:sp>
    </p:spTree>
    <p:extLst>
      <p:ext uri="{BB962C8B-B14F-4D97-AF65-F5344CB8AC3E}">
        <p14:creationId xmlns:p14="http://schemas.microsoft.com/office/powerpoint/2010/main" val="329835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13A6B2-9C30-469D-A480-4DC348E88DF2}" type="datetimeFigureOut">
              <a:rPr lang="en-US"/>
              <a:pPr>
                <a:defRPr/>
              </a:pPr>
              <a:t>10/6/2016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A2D38FC-4942-4491-8604-9325B593D88A}" type="slidenum">
              <a:rPr lang="en-US" altLang="pt-BR"/>
              <a:pPr>
                <a:defRPr/>
              </a:pPr>
              <a:t>‹nº›</a:t>
            </a:fld>
            <a:endParaRPr lang="en-US" altLang="pt-BR"/>
          </a:p>
        </p:txBody>
      </p:sp>
    </p:spTree>
    <p:extLst>
      <p:ext uri="{BB962C8B-B14F-4D97-AF65-F5344CB8AC3E}">
        <p14:creationId xmlns:p14="http://schemas.microsoft.com/office/powerpoint/2010/main" val="189855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Date Placeholder 4"/>
          <p:cNvSpPr>
            <a:spLocks noGrp="1"/>
          </p:cNvSpPr>
          <p:nvPr>
            <p:ph type="dt" sz="half" idx="10"/>
          </p:nvPr>
        </p:nvSpPr>
        <p:spPr/>
        <p:txBody>
          <a:bodyPr/>
          <a:lstStyle>
            <a:lvl1pPr>
              <a:defRPr/>
            </a:lvl1pPr>
          </a:lstStyle>
          <a:p>
            <a:pPr>
              <a:defRPr/>
            </a:pPr>
            <a:fld id="{553C9652-A151-4424-A76E-EA8ADD6515A5}" type="datetimeFigureOut">
              <a:rPr lang="en-US"/>
              <a:pPr>
                <a:defRPr/>
              </a:pPr>
              <a:t>10/6/2016</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A8F4F04-6929-4991-9CBE-E9C90215778A}" type="slidenum">
              <a:rPr lang="en-US" altLang="pt-BR"/>
              <a:pPr>
                <a:defRPr/>
              </a:pPr>
              <a:t>‹nº›</a:t>
            </a:fld>
            <a:endParaRPr lang="en-US" altLang="pt-BR"/>
          </a:p>
        </p:txBody>
      </p:sp>
    </p:spTree>
    <p:extLst>
      <p:ext uri="{BB962C8B-B14F-4D97-AF65-F5344CB8AC3E}">
        <p14:creationId xmlns:p14="http://schemas.microsoft.com/office/powerpoint/2010/main" val="272850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5FAA577E-84BC-44B2-AAEE-33BB738B8377}" type="datetimeFigureOut">
              <a:rPr lang="en-US"/>
              <a:pPr>
                <a:defRPr/>
              </a:pPr>
              <a:t>10/6/2016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69E10E-BCEA-47B5-B631-71C8D185B51A}" type="slidenum">
              <a:rPr lang="en-US" altLang="pt-BR"/>
              <a:pPr>
                <a:defRPr/>
              </a:pPr>
              <a:t>‹nº›</a:t>
            </a:fld>
            <a:endParaRPr lang="en-US" altLang="pt-BR"/>
          </a:p>
        </p:txBody>
      </p:sp>
    </p:spTree>
    <p:extLst>
      <p:ext uri="{BB962C8B-B14F-4D97-AF65-F5344CB8AC3E}">
        <p14:creationId xmlns:p14="http://schemas.microsoft.com/office/powerpoint/2010/main" val="2294141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endParaRPr lang="en-US" altLang="pt-BR" smtClean="0"/>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cs typeface="+mn-cs"/>
              </a:defRPr>
            </a:lvl1pPr>
          </a:lstStyle>
          <a:p>
            <a:pPr>
              <a:defRPr/>
            </a:pPr>
            <a:fld id="{BDCA9AAA-390F-4F07-AB7F-A8552F21DCE1}" type="datetimeFigureOut">
              <a:rPr lang="en-US"/>
              <a:pPr>
                <a:defRPr/>
              </a:pPr>
              <a:t>10/6/2016</a:t>
            </a:fld>
            <a:endParaRPr lang="en-US"/>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pPr>
              <a:defRPr/>
            </a:pPr>
            <a:fld id="{8ACB3B69-D18E-4090-873B-668E0530993B}" type="slidenum">
              <a:rPr lang="en-US" altLang="pt-BR"/>
              <a:pPr>
                <a:defRPr/>
              </a:pPr>
              <a:t>‹nº›</a:t>
            </a:fld>
            <a:endParaRPr lang="en-US" altLang="pt-B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33" r:id="rId7"/>
    <p:sldLayoutId id="2147483843" r:id="rId8"/>
    <p:sldLayoutId id="2147483834" r:id="rId9"/>
    <p:sldLayoutId id="2147483835" r:id="rId10"/>
    <p:sldLayoutId id="2147483844" r:id="rId11"/>
    <p:sldLayoutId id="2147483845" r:id="rId12"/>
    <p:sldLayoutId id="2147483836" r:id="rId13"/>
    <p:sldLayoutId id="2147483846" r:id="rId14"/>
    <p:sldLayoutId id="2147483847" r:id="rId15"/>
    <p:sldLayoutId id="2147483848" r:id="rId16"/>
    <p:sldLayoutId id="2147483849"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itchFamily="18" charset="0"/>
        </a:defRPr>
      </a:lvl2pPr>
      <a:lvl3pPr algn="ctr" defTabSz="457200" rtl="0" eaLnBrk="0" fontAlgn="base" hangingPunct="0">
        <a:spcBef>
          <a:spcPct val="0"/>
        </a:spcBef>
        <a:spcAft>
          <a:spcPct val="0"/>
        </a:spcAft>
        <a:defRPr sz="4400">
          <a:solidFill>
            <a:srgbClr val="262626"/>
          </a:solidFill>
          <a:latin typeface="Garamond" pitchFamily="18" charset="0"/>
        </a:defRPr>
      </a:lvl3pPr>
      <a:lvl4pPr algn="ctr" defTabSz="457200" rtl="0" eaLnBrk="0" fontAlgn="base" hangingPunct="0">
        <a:spcBef>
          <a:spcPct val="0"/>
        </a:spcBef>
        <a:spcAft>
          <a:spcPct val="0"/>
        </a:spcAft>
        <a:defRPr sz="4400">
          <a:solidFill>
            <a:srgbClr val="262626"/>
          </a:solidFill>
          <a:latin typeface="Garamond" pitchFamily="18" charset="0"/>
        </a:defRPr>
      </a:lvl4pPr>
      <a:lvl5pPr algn="ctr" defTabSz="457200" rtl="0" eaLnBrk="0" fontAlgn="base" hangingPunct="0">
        <a:spcBef>
          <a:spcPct val="0"/>
        </a:spcBef>
        <a:spcAft>
          <a:spcPct val="0"/>
        </a:spcAft>
        <a:defRPr sz="4400">
          <a:solidFill>
            <a:srgbClr val="262626"/>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ctrTitle"/>
          </p:nvPr>
        </p:nvSpPr>
        <p:spPr>
          <a:xfrm>
            <a:off x="2692400" y="1871663"/>
            <a:ext cx="6815138" cy="1514475"/>
          </a:xfrm>
        </p:spPr>
        <p:txBody>
          <a:bodyPr/>
          <a:lstStyle/>
          <a:p>
            <a:pPr eaLnBrk="1" hangingPunct="1"/>
            <a:r>
              <a:rPr lang="pt-BR" altLang="pt-BR" sz="3600" smtClean="0">
                <a:ln>
                  <a:noFill/>
                </a:ln>
                <a:latin typeface="Times New Roman" pitchFamily="18" charset="0"/>
                <a:cs typeface="Times New Roman" pitchFamily="18" charset="0"/>
              </a:rPr>
              <a:t>22º Congresso Internacional ABED de Educação a Distância</a:t>
            </a:r>
          </a:p>
        </p:txBody>
      </p:sp>
      <p:sp>
        <p:nvSpPr>
          <p:cNvPr id="15363" name="Subtítulo 2"/>
          <p:cNvSpPr>
            <a:spLocks noGrp="1"/>
          </p:cNvSpPr>
          <p:nvPr>
            <p:ph type="subTitle" idx="1"/>
          </p:nvPr>
        </p:nvSpPr>
        <p:spPr>
          <a:xfrm>
            <a:off x="2692400" y="3657600"/>
            <a:ext cx="6815138" cy="1320800"/>
          </a:xfrm>
        </p:spPr>
        <p:txBody>
          <a:bodyPr/>
          <a:lstStyle/>
          <a:p>
            <a:pPr eaLnBrk="1" hangingPunct="1"/>
            <a:r>
              <a:rPr lang="pt-BR" altLang="pt-BR" smtClean="0">
                <a:latin typeface="Times New Roman" pitchFamily="18" charset="0"/>
                <a:cs typeface="Times New Roman" pitchFamily="18" charset="0"/>
              </a:rPr>
              <a:t>Grupo de Pesquisa da UNIP: Linguagens Pedagógicas em Educação a Distância: Diversidade em Ação</a:t>
            </a:r>
          </a:p>
          <a:p>
            <a:pPr eaLnBrk="1" hangingPunct="1"/>
            <a:r>
              <a:rPr lang="pt-BR" altLang="pt-BR" smtClean="0">
                <a:latin typeface="Times New Roman" pitchFamily="18" charset="0"/>
                <a:cs typeface="Times New Roman" pitchFamily="18" charset="0"/>
              </a:rPr>
              <a:t>           </a:t>
            </a:r>
            <a:r>
              <a:rPr lang="pt-BR" altLang="pt-BR" i="1" smtClean="0">
                <a:latin typeface="Times New Roman" pitchFamily="18" charset="0"/>
                <a:cs typeface="Times New Roman" pitchFamily="18" charset="0"/>
              </a:rPr>
              <a:t>Setembro/2016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Relatos autobiográficos </a:t>
            </a:r>
          </a:p>
        </p:txBody>
      </p:sp>
      <p:sp>
        <p:nvSpPr>
          <p:cNvPr id="24579" name="Espaço Reservado para Conteúdo 2"/>
          <p:cNvSpPr>
            <a:spLocks noGrp="1"/>
          </p:cNvSpPr>
          <p:nvPr>
            <p:ph idx="1"/>
          </p:nvPr>
        </p:nvSpPr>
        <p:spPr/>
        <p:txBody>
          <a:bodyPr/>
          <a:lstStyle/>
          <a:p>
            <a:pPr marL="0" indent="0" eaLnBrk="1" hangingPunct="1">
              <a:buFont typeface="Arial" charset="0"/>
              <a:buNone/>
            </a:pPr>
            <a:endParaRPr lang="pt-BR" altLang="pt-BR" smtClean="0">
              <a:latin typeface="Times New Roman" pitchFamily="18" charset="0"/>
              <a:cs typeface="Times New Roman" pitchFamily="18" charset="0"/>
            </a:endParaRPr>
          </a:p>
          <a:p>
            <a:pPr marL="0" indent="0" eaLnBrk="1" hangingPunct="1">
              <a:buFont typeface="Arial" charset="0"/>
              <a:buNone/>
            </a:pPr>
            <a:r>
              <a:rPr lang="pt-BR" altLang="pt-BR" smtClean="0">
                <a:latin typeface="Times New Roman" pitchFamily="18" charset="0"/>
                <a:cs typeface="Times New Roman" pitchFamily="18" charset="0"/>
              </a:rPr>
              <a:t>Relatos autobiográficos ocupam um lugar central na formação dos professores e na construção da cultura escolar, mobilizando aspectos teóricos e práticos e ainda inspirando novas perspectivas .</a:t>
            </a:r>
          </a:p>
          <a:p>
            <a:pPr marL="0" indent="0" eaLnBrk="1" hangingPunct="1">
              <a:buFont typeface="Arial" charset="0"/>
              <a:buNone/>
            </a:pPr>
            <a:r>
              <a:rPr lang="pt-BR" altLang="pt-BR" smtClean="0">
                <a:latin typeface="Times New Roman" pitchFamily="18" charset="0"/>
                <a:cs typeface="Times New Roman" pitchFamily="18" charset="0"/>
              </a:rPr>
              <a:t>Nessas memórias, como veremos, há lembranças da infância, a entrada na escola, as aulas com mestres mais severos ou mais atenciosos, os esforços de aprendizagem, as condições as relações com o conhecimento.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Diversidade</a:t>
            </a:r>
          </a:p>
        </p:txBody>
      </p:sp>
      <p:sp>
        <p:nvSpPr>
          <p:cNvPr id="25603" name="Espaço Reservado para Conteúdo 2"/>
          <p:cNvSpPr>
            <a:spLocks noGrp="1"/>
          </p:cNvSpPr>
          <p:nvPr>
            <p:ph idx="1"/>
          </p:nvPr>
        </p:nvSpPr>
        <p:spPr>
          <a:xfrm>
            <a:off x="1101725" y="2400300"/>
            <a:ext cx="10156825" cy="3829050"/>
          </a:xfrm>
        </p:spPr>
        <p:txBody>
          <a:bodyPr/>
          <a:lstStyle/>
          <a:p>
            <a:pPr marL="0" indent="0" eaLnBrk="1" hangingPunct="1">
              <a:buFont typeface="Arial" charset="0"/>
              <a:buNone/>
            </a:pPr>
            <a:r>
              <a:rPr lang="pt-BR" altLang="pt-BR" smtClean="0">
                <a:latin typeface="Times New Roman" pitchFamily="18" charset="0"/>
                <a:cs typeface="Times New Roman" pitchFamily="18" charset="0"/>
              </a:rPr>
              <a:t>Não é difícil identificar, no conjunto dessas memórias, uma série de vivências relacionadas à </a:t>
            </a:r>
            <a:r>
              <a:rPr lang="pt-BR" altLang="pt-BR" u="sng" smtClean="0">
                <a:latin typeface="Times New Roman" pitchFamily="18" charset="0"/>
                <a:cs typeface="Times New Roman" pitchFamily="18" charset="0"/>
              </a:rPr>
              <a:t>diversidade</a:t>
            </a:r>
            <a:r>
              <a:rPr lang="pt-BR" altLang="pt-BR" smtClean="0">
                <a:latin typeface="Times New Roman" pitchFamily="18" charset="0"/>
                <a:cs typeface="Times New Roman" pitchFamily="18" charset="0"/>
              </a:rPr>
              <a:t>.</a:t>
            </a:r>
          </a:p>
          <a:p>
            <a:pPr marL="0" indent="0" eaLnBrk="1" hangingPunct="1">
              <a:buFont typeface="Arial" charset="0"/>
              <a:buNone/>
            </a:pPr>
            <a:r>
              <a:rPr lang="pt-BR" altLang="pt-BR" smtClean="0">
                <a:latin typeface="Times New Roman" pitchFamily="18" charset="0"/>
                <a:cs typeface="Times New Roman" pitchFamily="18" charset="0"/>
              </a:rPr>
              <a:t>Em respeito à diversidade podemos refletir sobre uma multiplicidade cultural presente na EaD garantindo a todos os envolvidos um espaço de ampliação de conhecimentos teórico, trabalhando numa perspectiva sócio-histórico-cultural.</a:t>
            </a:r>
          </a:p>
          <a:p>
            <a:pPr marL="0" indent="0" eaLnBrk="1" hangingPunct="1">
              <a:buFont typeface="Arial" charset="0"/>
              <a:buNone/>
            </a:pPr>
            <a:r>
              <a:rPr lang="pt-BR" altLang="pt-BR" smtClean="0">
                <a:latin typeface="Times New Roman" pitchFamily="18" charset="0"/>
                <a:cs typeface="Times New Roman" pitchFamily="18" charset="0"/>
              </a:rPr>
              <a:t>Nessa configuração as grandes questões, temas, impasses e origens tornam-se instrumentos do fazer coletivo, concebendo alunos e professores escritores de uma Educação que está sendo desvelada e vivenciada em seu cotidiano.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Prática social inclusiva</a:t>
            </a:r>
          </a:p>
        </p:txBody>
      </p:sp>
      <p:sp>
        <p:nvSpPr>
          <p:cNvPr id="26627" name="Espaço Reservado para Conteúdo 2"/>
          <p:cNvSpPr>
            <a:spLocks noGrp="1"/>
          </p:cNvSpPr>
          <p:nvPr>
            <p:ph idx="1"/>
          </p:nvPr>
        </p:nvSpPr>
        <p:spPr>
          <a:xfrm>
            <a:off x="947738" y="2557463"/>
            <a:ext cx="10287000" cy="3317875"/>
          </a:xfrm>
        </p:spPr>
        <p:txBody>
          <a:bodyPr/>
          <a:lstStyle/>
          <a:p>
            <a:pPr marL="0" indent="0" eaLnBrk="1" hangingPunct="1">
              <a:buFont typeface="Arial" charset="0"/>
              <a:buNone/>
            </a:pPr>
            <a:endParaRPr lang="pt-BR" altLang="pt-BR" smtClean="0">
              <a:latin typeface="Times New Roman" pitchFamily="18" charset="0"/>
              <a:cs typeface="Times New Roman" pitchFamily="18" charset="0"/>
            </a:endParaRPr>
          </a:p>
          <a:p>
            <a:pPr marL="0" indent="0" eaLnBrk="1" hangingPunct="1">
              <a:buFont typeface="Arial" charset="0"/>
              <a:buNone/>
            </a:pPr>
            <a:r>
              <a:rPr lang="pt-BR" altLang="pt-BR" sz="2600" smtClean="0">
                <a:latin typeface="Times New Roman" pitchFamily="18" charset="0"/>
                <a:cs typeface="Times New Roman" pitchFamily="18" charset="0"/>
              </a:rPr>
              <a:t>Diante desta heterogeneidade e entendendo a educação como “uma prática social, uma atividade humana concreta e histórica que se determina no bojo das relações sociais entre as classes e se constitui, ela mesma, em uma das formas concretas de tais relações” (Grzybowski apud Frigotto, 1986, p. 33)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Um olhar sensível.................</a:t>
            </a:r>
          </a:p>
        </p:txBody>
      </p:sp>
      <p:sp>
        <p:nvSpPr>
          <p:cNvPr id="3" name="Espaço Reservado para Conteúdo 2"/>
          <p:cNvSpPr>
            <a:spLocks noGrp="1"/>
          </p:cNvSpPr>
          <p:nvPr>
            <p:ph idx="1"/>
          </p:nvPr>
        </p:nvSpPr>
        <p:spPr>
          <a:xfrm>
            <a:off x="906463" y="2424113"/>
            <a:ext cx="10433050" cy="3675062"/>
          </a:xfrm>
        </p:spPr>
        <p:txBody>
          <a:bodyPr rtlCol="0">
            <a:normAutofit lnSpcReduction="10000"/>
          </a:bodyPr>
          <a:lstStyle/>
          <a:p>
            <a:pPr marL="0" indent="0" algn="just" eaLnBrk="1" fontAlgn="auto" hangingPunct="1">
              <a:buFont typeface="Arial"/>
              <a:buNone/>
              <a:defRPr/>
            </a:pP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Nos relatos foi possível enxergar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o lado </a:t>
            </a:r>
            <a:r>
              <a:rPr lang="pt-BR" b="1" u="sng" dirty="0">
                <a:solidFill>
                  <a:schemeClr val="tx1">
                    <a:lumMod val="85000"/>
                    <a:lumOff val="15000"/>
                  </a:schemeClr>
                </a:solidFill>
                <a:latin typeface="Times New Roman" panose="02020603050405020304" pitchFamily="18" charset="0"/>
                <a:cs typeface="Times New Roman" panose="02020603050405020304" pitchFamily="18" charset="0"/>
              </a:rPr>
              <a:t>humano</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 dessa modalidade presente nas histórias, sonhos e expectativas de cada </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aluno(a). Da mesma maneira ficou evidente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a importância do professor e a esperança que muitos tem em melhorar sua condição social a partir dessa formação</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pt-BR"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just" eaLnBrk="1" fontAlgn="auto" hangingPunct="1">
              <a:buFont typeface="Arial"/>
              <a:buNone/>
              <a:defRPr/>
            </a:pPr>
            <a:endParaRPr lang="pt-BR"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just" eaLnBrk="1" fontAlgn="auto" hangingPunct="1">
              <a:buFont typeface="Arial"/>
              <a:buNone/>
              <a:defRPr/>
            </a:pP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A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tendência atual na modalidade é a valorização do contato em todas as frentes, com a alternância de momentos de interação mediados pelas tecnologias de informação e comunicação </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e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em unidades de apoio presencial, os </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polos.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No curso de Pedagogia, esse modelo é ainda mais importante.                                                                               </a:t>
            </a:r>
          </a:p>
          <a:p>
            <a:pPr marL="0" indent="0" eaLnBrk="1" fontAlgn="auto" hangingPunct="1">
              <a:buFont typeface="Arial"/>
              <a:buNone/>
              <a:defRPr/>
            </a:pPr>
            <a:endParaRPr lang="pt-BR"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eaLnBrk="1" fontAlgn="auto" hangingPunct="1">
              <a:buFont typeface="Arial"/>
              <a:buNone/>
              <a:defRPr/>
            </a:pPr>
            <a:endParaRPr lang="pt-BR" sz="1200" dirty="0" smtClean="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Adequação do tempo</a:t>
            </a:r>
          </a:p>
        </p:txBody>
      </p:sp>
      <p:sp>
        <p:nvSpPr>
          <p:cNvPr id="28675" name="Espaço Reservado para Conteúdo 2"/>
          <p:cNvSpPr>
            <a:spLocks noGrp="1"/>
          </p:cNvSpPr>
          <p:nvPr>
            <p:ph idx="1"/>
          </p:nvPr>
        </p:nvSpPr>
        <p:spPr/>
        <p:txBody>
          <a:bodyPr/>
          <a:lstStyle/>
          <a:p>
            <a:pPr marL="0" indent="0" eaLnBrk="1" hangingPunct="1">
              <a:buFont typeface="Arial" charset="0"/>
              <a:buNone/>
            </a:pPr>
            <a:r>
              <a:rPr lang="pt-BR" altLang="pt-BR" smtClean="0">
                <a:latin typeface="Times New Roman" pitchFamily="18" charset="0"/>
                <a:cs typeface="Times New Roman" pitchFamily="18" charset="0"/>
              </a:rPr>
              <a:t>“Já se passaram alguns meses e foi uma das melhores escolhas de minha vida, principalmente porque tenho aprendido diariamente sobre a realidade da docência, adquirido conhecimentos, desenvolvido habilidades e competências que me permitirão estar em sala de aula e colocar esse sonho em prática. É preciso considerar ainda que o fato de o curso ser a distância me permitiu </a:t>
            </a:r>
            <a:r>
              <a:rPr lang="pt-BR" altLang="pt-BR" u="sng" smtClean="0">
                <a:latin typeface="Times New Roman" pitchFamily="18" charset="0"/>
                <a:cs typeface="Times New Roman" pitchFamily="18" charset="0"/>
              </a:rPr>
              <a:t>adequar meu tempo</a:t>
            </a:r>
            <a:r>
              <a:rPr lang="pt-BR" altLang="pt-BR" smtClean="0">
                <a:latin typeface="Times New Roman" pitchFamily="18" charset="0"/>
                <a:cs typeface="Times New Roman" pitchFamily="18" charset="0"/>
              </a:rPr>
              <a:t> para os estudos, sem que houvesse perdas ou maiores dificuldades e assim, tenho conseguido resultados que considero de grande valia.”</a:t>
            </a:r>
          </a:p>
        </p:txBody>
      </p:sp>
      <p:pic>
        <p:nvPicPr>
          <p:cNvPr id="28676" name="Picture 12" descr="Resultado de imagem para imagens de pessoas estilizadas com baloes de duv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613" y="642938"/>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3"/>
          <p:cNvSpPr>
            <a:spLocks noGrp="1"/>
          </p:cNvSpPr>
          <p:nvPr>
            <p:ph type="title"/>
          </p:nvPr>
        </p:nvSpPr>
        <p:spPr/>
        <p:txBody>
          <a:bodyPr/>
          <a:lstStyle/>
          <a:p>
            <a:pPr eaLnBrk="1" hangingPunct="1">
              <a:lnSpc>
                <a:spcPct val="115000"/>
              </a:lnSpc>
              <a:spcAft>
                <a:spcPts val="1000"/>
              </a:spcAft>
            </a:pPr>
            <a:r>
              <a:rPr lang="pt-BR" altLang="pt-BR" sz="4000" i="1" smtClean="0">
                <a:ln>
                  <a:noFill/>
                </a:ln>
                <a:latin typeface="Times New Roman" pitchFamily="18" charset="0"/>
                <a:ea typeface="Calibri" pitchFamily="34" charset="0"/>
                <a:cs typeface="Times New Roman" pitchFamily="18" charset="0"/>
              </a:rPr>
              <a:t>Sonho</a:t>
            </a:r>
          </a:p>
        </p:txBody>
      </p:sp>
      <p:sp>
        <p:nvSpPr>
          <p:cNvPr id="29699" name="Espaço Reservado para Conteúdo 4"/>
          <p:cNvSpPr>
            <a:spLocks noGrp="1"/>
          </p:cNvSpPr>
          <p:nvPr>
            <p:ph idx="1"/>
          </p:nvPr>
        </p:nvSpPr>
        <p:spPr>
          <a:xfrm>
            <a:off x="758825" y="2408238"/>
            <a:ext cx="10621963" cy="3844925"/>
          </a:xfrm>
        </p:spPr>
        <p:txBody>
          <a:bodyPr/>
          <a:lstStyle/>
          <a:p>
            <a:pPr marL="0" indent="0" eaLnBrk="1" hangingPunct="1">
              <a:buFont typeface="Arial" charset="0"/>
              <a:buNone/>
            </a:pPr>
            <a:endParaRPr lang="pt-BR" altLang="pt-BR" i="1" smtClean="0">
              <a:latin typeface="Times New Roman" pitchFamily="18" charset="0"/>
              <a:ea typeface="Calibri" pitchFamily="34" charset="0"/>
              <a:cs typeface="Times New Roman" pitchFamily="18" charset="0"/>
            </a:endParaRPr>
          </a:p>
          <a:p>
            <a:pPr marL="0" indent="0" eaLnBrk="1" hangingPunct="1">
              <a:buFont typeface="Arial" charset="0"/>
              <a:buNone/>
            </a:pPr>
            <a:r>
              <a:rPr lang="pt-BR" altLang="pt-BR" i="1" smtClean="0">
                <a:latin typeface="Times New Roman" pitchFamily="18" charset="0"/>
                <a:ea typeface="Calibri" pitchFamily="34" charset="0"/>
                <a:cs typeface="Times New Roman" pitchFamily="18" charset="0"/>
              </a:rPr>
              <a:t>“Desde a infância meu sonho era ser professora. Lembrar é até engraçado. Costumava colocar crianças menores para ser meus alunos. Nos fundos da minha casa havia um pé de bananeira, quando os pequenos cansavam de ser meus alunos, sobrava para o pé de bananeira, que também era meu aluno. Muito rígida, corrigia os alunos como fazia </a:t>
            </a:r>
            <a:r>
              <a:rPr lang="pt-BR" altLang="pt-BR" i="1" u="sng" smtClean="0">
                <a:latin typeface="Times New Roman" pitchFamily="18" charset="0"/>
                <a:ea typeface="Calibri" pitchFamily="34" charset="0"/>
                <a:cs typeface="Times New Roman" pitchFamily="18" charset="0"/>
              </a:rPr>
              <a:t>uma boa professora</a:t>
            </a:r>
            <a:r>
              <a:rPr lang="pt-BR" altLang="pt-BR" i="1" smtClean="0">
                <a:latin typeface="Times New Roman" pitchFamily="18" charset="0"/>
                <a:ea typeface="Calibri" pitchFamily="34" charset="0"/>
                <a:cs typeface="Times New Roman" pitchFamily="18" charset="0"/>
              </a:rPr>
              <a:t>, tradicionalmente falando. Coitados dos meus alunos”.</a:t>
            </a:r>
          </a:p>
          <a:p>
            <a:pPr marL="0" indent="0" eaLnBrk="1" hangingPunct="1">
              <a:buFont typeface="Arial" charset="0"/>
              <a:buNone/>
            </a:pPr>
            <a:endParaRPr lang="pt-BR" altLang="pt-BR" smtClean="0">
              <a:latin typeface="Times New Roman" pitchFamily="18" charset="0"/>
              <a:ea typeface="Calibri" pitchFamily="34" charset="0"/>
              <a:cs typeface="Times New Roman" pitchFamily="18" charset="0"/>
            </a:endParaRPr>
          </a:p>
        </p:txBody>
      </p:sp>
      <p:sp>
        <p:nvSpPr>
          <p:cNvPr id="29700" name="Título 3"/>
          <p:cNvSpPr txBox="1">
            <a:spLocks/>
          </p:cNvSpPr>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defRPr>
            </a:lvl2pPr>
            <a:lvl3pPr marL="1200150" indent="-285750">
              <a:spcBef>
                <a:spcPct val="20000"/>
              </a:spcBef>
              <a:spcAft>
                <a:spcPts val="600"/>
              </a:spcAft>
              <a:buClr>
                <a:schemeClr val="accent1"/>
              </a:buClr>
              <a:buSzPct val="115000"/>
              <a:buFont typeface="Arial" charset="0"/>
              <a:buChar char="•"/>
              <a:defRPr>
                <a:solidFill>
                  <a:srgbClr val="262626"/>
                </a:solidFill>
                <a:latin typeface="Garamond" pitchFamily="18" charset="0"/>
              </a:defRPr>
            </a:lvl3pPr>
            <a:lvl4pPr marL="1543050" indent="-171450">
              <a:spcBef>
                <a:spcPct val="20000"/>
              </a:spcBef>
              <a:spcAft>
                <a:spcPts val="600"/>
              </a:spcAft>
              <a:buClr>
                <a:schemeClr val="accent1"/>
              </a:buClr>
              <a:buSzPct val="115000"/>
              <a:buFont typeface="Arial" charset="0"/>
              <a:buChar char="•"/>
              <a:defRPr sz="1600">
                <a:solidFill>
                  <a:srgbClr val="262626"/>
                </a:solidFill>
                <a:latin typeface="Garamond" pitchFamily="18" charset="0"/>
              </a:defRPr>
            </a:lvl4pPr>
            <a:lvl5pPr marL="2000250" indent="-17145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5pPr>
            <a:lvl6pPr marL="2457450" indent="-17145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6pPr>
            <a:lvl7pPr marL="2914650" indent="-17145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7pPr>
            <a:lvl8pPr marL="3371850" indent="-17145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8pPr>
            <a:lvl9pPr marL="3829050" indent="-17145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9pPr>
          </a:lstStyle>
          <a:p>
            <a:pPr algn="ctr" eaLnBrk="1" hangingPunct="1">
              <a:lnSpc>
                <a:spcPct val="115000"/>
              </a:lnSpc>
              <a:spcBef>
                <a:spcPct val="0"/>
              </a:spcBef>
              <a:spcAft>
                <a:spcPts val="1000"/>
              </a:spcAft>
              <a:buClrTx/>
              <a:buSzTx/>
              <a:buFontTx/>
              <a:buNone/>
            </a:pPr>
            <a:endParaRPr lang="pt-BR" altLang="pt-BR" sz="4000" i="1">
              <a:latin typeface="Calibri" pitchFamily="34" charset="0"/>
              <a:ea typeface="Calibri" pitchFamily="34" charset="0"/>
              <a:cs typeface="Times New Roman" pitchFamily="18" charset="0"/>
            </a:endParaRPr>
          </a:p>
        </p:txBody>
      </p:sp>
      <p:pic>
        <p:nvPicPr>
          <p:cNvPr id="29701"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982663"/>
            <a:ext cx="235585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Condições financeiras</a:t>
            </a:r>
          </a:p>
        </p:txBody>
      </p:sp>
      <p:sp>
        <p:nvSpPr>
          <p:cNvPr id="30723" name="Espaço Reservado para Conteúdo 2"/>
          <p:cNvSpPr>
            <a:spLocks noGrp="1"/>
          </p:cNvSpPr>
          <p:nvPr>
            <p:ph idx="1"/>
          </p:nvPr>
        </p:nvSpPr>
        <p:spPr/>
        <p:txBody>
          <a:bodyPr/>
          <a:lstStyle/>
          <a:p>
            <a:pPr marL="0" indent="0" algn="just" eaLnBrk="1" hangingPunct="1">
              <a:buFont typeface="Arial" charset="0"/>
              <a:buNone/>
            </a:pPr>
            <a:endParaRPr lang="pt-BR" altLang="pt-BR" b="1" i="1" smtClean="0">
              <a:latin typeface="Times New Roman" pitchFamily="18" charset="0"/>
              <a:cs typeface="Times New Roman" pitchFamily="18" charset="0"/>
            </a:endParaRPr>
          </a:p>
          <a:p>
            <a:pPr marL="0" indent="0" algn="just" eaLnBrk="1" hangingPunct="1">
              <a:buFont typeface="Arial" charset="0"/>
              <a:buNone/>
            </a:pPr>
            <a:endParaRPr lang="pt-BR" altLang="pt-BR" b="1" i="1" smtClean="0">
              <a:latin typeface="Times New Roman" pitchFamily="18" charset="0"/>
              <a:cs typeface="Times New Roman" pitchFamily="18" charset="0"/>
            </a:endParaRPr>
          </a:p>
          <a:p>
            <a:pPr marL="0" indent="0" algn="just" eaLnBrk="1" hangingPunct="1">
              <a:buFont typeface="Arial" charset="0"/>
              <a:buNone/>
            </a:pPr>
            <a:r>
              <a:rPr lang="pt-BR" altLang="pt-BR" i="1" smtClean="0">
                <a:latin typeface="Times New Roman" pitchFamily="18" charset="0"/>
                <a:cs typeface="Times New Roman" pitchFamily="18" charset="0"/>
              </a:rPr>
              <a:t>“Concluí o ensino médio ainda jovem. Porém não tive a possibilidade de fazer um curso superior devido a </a:t>
            </a:r>
            <a:r>
              <a:rPr lang="pt-BR" altLang="pt-BR" i="1" u="sng" smtClean="0">
                <a:latin typeface="Times New Roman" pitchFamily="18" charset="0"/>
                <a:cs typeface="Times New Roman" pitchFamily="18" charset="0"/>
              </a:rPr>
              <a:t>situação financeira</a:t>
            </a:r>
            <a:r>
              <a:rPr lang="pt-BR" altLang="pt-BR" i="1" smtClean="0">
                <a:latin typeface="Times New Roman" pitchFamily="18" charset="0"/>
                <a:cs typeface="Times New Roman" pitchFamily="18" charset="0"/>
              </a:rPr>
              <a:t>. Logo precisei trabalhar e mesmo trabalhando o curso estava muito distante da minha realidade.”</a:t>
            </a:r>
          </a:p>
        </p:txBody>
      </p:sp>
      <p:pic>
        <p:nvPicPr>
          <p:cNvPr id="30724"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01800"/>
            <a:ext cx="23764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As dificuldades  / EaD / Democratização</a:t>
            </a:r>
          </a:p>
        </p:txBody>
      </p:sp>
      <p:sp>
        <p:nvSpPr>
          <p:cNvPr id="31747" name="Espaço Reservado para Conteúdo 2"/>
          <p:cNvSpPr>
            <a:spLocks noGrp="1"/>
          </p:cNvSpPr>
          <p:nvPr>
            <p:ph idx="1"/>
          </p:nvPr>
        </p:nvSpPr>
        <p:spPr>
          <a:xfrm>
            <a:off x="833438" y="2424113"/>
            <a:ext cx="10637837" cy="3821112"/>
          </a:xfrm>
        </p:spPr>
        <p:txBody>
          <a:bodyPr/>
          <a:lstStyle/>
          <a:p>
            <a:pPr marL="0" indent="0" algn="just" eaLnBrk="1" hangingPunct="1">
              <a:buFont typeface="Arial" charset="0"/>
              <a:buNone/>
            </a:pPr>
            <a:r>
              <a:rPr lang="pt-BR" altLang="pt-BR" smtClean="0">
                <a:solidFill>
                  <a:schemeClr val="tx1"/>
                </a:solidFill>
                <a:latin typeface="Times New Roman" pitchFamily="18" charset="0"/>
                <a:cs typeface="Times New Roman" pitchFamily="18" charset="0"/>
              </a:rPr>
              <a:t>A busca da redução das desigualdades socioeconômicas faz parte do processo de democratização da universidade e da própria sociedade brasileira. Essa democratização não se pode efetivar, apenas, no acesso à educação superior gratuita. Torna-se necessária a criação de mecanismos que garantam a permanência dos que nela ingressam, reduzindo os efeitos das desigualdades apresentadas por um conjunto de estudantes, provenientes de segmentos sociais cada vez mais pauperizados e que apresentam dificuldades concretas de prosseguirem sua vida acadêmica com sucesso. (FINATTI, 2007, p.189, 190).</a:t>
            </a:r>
          </a:p>
          <a:p>
            <a:pPr marL="0" indent="0" eaLnBrk="1" hangingPunct="1">
              <a:buFont typeface="Arial" charset="0"/>
              <a:buNone/>
            </a:pPr>
            <a:endParaRPr lang="pt-BR" altLang="pt-BR"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Significações</a:t>
            </a:r>
          </a:p>
        </p:txBody>
      </p:sp>
      <p:sp>
        <p:nvSpPr>
          <p:cNvPr id="3" name="Espaço Reservado para Conteúdo 2"/>
          <p:cNvSpPr>
            <a:spLocks noGrp="1"/>
          </p:cNvSpPr>
          <p:nvPr>
            <p:ph idx="1"/>
          </p:nvPr>
        </p:nvSpPr>
        <p:spPr>
          <a:xfrm>
            <a:off x="784225" y="2473325"/>
            <a:ext cx="10637838" cy="3789363"/>
          </a:xfrm>
        </p:spPr>
        <p:txBody>
          <a:bodyPr rtlCol="0">
            <a:normAutofit lnSpcReduction="10000"/>
          </a:bodyPr>
          <a:lstStyle/>
          <a:p>
            <a:pPr marL="0" indent="0" algn="just" eaLnBrk="1" fontAlgn="auto" hangingPunct="1">
              <a:spcAft>
                <a:spcPts val="0"/>
              </a:spcAft>
              <a:buFont typeface="Arial"/>
              <a:buNone/>
              <a:defRPr/>
            </a:pPr>
            <a:r>
              <a:rPr lang="pt-BR" sz="2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Acredito que o meio em que vivemos nos torna quem somos hoje. Em minha trajetória encontrei diversas pessoas, algumas que mesmo sem nada na vida estavam “conformadas”, outras com um ângulo de visão mais distante, inconformadas </a:t>
            </a:r>
            <a:r>
              <a:rPr lang="pt-BR" sz="26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 </a:t>
            </a:r>
            <a:r>
              <a:rPr lang="pt-BR" sz="2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sua situação, porém sem saber como </a:t>
            </a:r>
            <a:r>
              <a:rPr lang="pt-BR" sz="2600" i="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mudá-la </a:t>
            </a:r>
            <a:r>
              <a:rPr lang="pt-BR" sz="26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 ainda aquelas que além de realizadas motivavam os que estavam ao seu redor a agir levantando minha autoestima e que me aconselharam a fazer o ENEM. </a:t>
            </a:r>
          </a:p>
          <a:p>
            <a:pPr marL="0" indent="0" algn="just" eaLnBrk="1" fontAlgn="auto" hangingPunct="1">
              <a:lnSpc>
                <a:spcPct val="115000"/>
              </a:lnSpc>
              <a:spcAft>
                <a:spcPts val="1000"/>
              </a:spcAft>
              <a:buFont typeface="Arial"/>
              <a:buNone/>
              <a:defRPr/>
            </a:pPr>
            <a:r>
              <a:rPr lang="pt-BR" sz="2600" i="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Tudo isso despertou o desejo de estudar, porque também já havia em mim a mesma insatisfação. E o </a:t>
            </a:r>
            <a:r>
              <a:rPr lang="pt-BR" sz="2600" i="1" u="sng"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fator primordial, foi a modalidade de Ensino a Distância da UNIP</a:t>
            </a:r>
            <a:r>
              <a:rPr lang="pt-BR" sz="2600" i="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 porque juntou o útil ao agradável</a:t>
            </a:r>
            <a:r>
              <a:rPr lang="pt-BR" sz="2600" i="1" dirty="0" smtClean="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pt-BR" sz="2600" i="1" dirty="0">
              <a:solidFill>
                <a:schemeClr val="tx1">
                  <a:lumMod val="85000"/>
                  <a:lumOff val="15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indent="0" eaLnBrk="1" fontAlgn="auto" hangingPunct="1">
              <a:buFont typeface="Arial"/>
              <a:buNone/>
              <a:defRPr/>
            </a:pPr>
            <a:endParaRPr lang="pt-B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32772" name="Picture 12" descr="Resultado de imagem para imagens de pessoas estilizadas com baloes de duv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613" y="642938"/>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Mudanças sociais e profissionais</a:t>
            </a:r>
          </a:p>
        </p:txBody>
      </p:sp>
      <p:sp>
        <p:nvSpPr>
          <p:cNvPr id="33795" name="Espaço Reservado para Conteúdo 2"/>
          <p:cNvSpPr>
            <a:spLocks noGrp="1"/>
          </p:cNvSpPr>
          <p:nvPr>
            <p:ph idx="1"/>
          </p:nvPr>
        </p:nvSpPr>
        <p:spPr/>
        <p:txBody>
          <a:bodyPr/>
          <a:lstStyle/>
          <a:p>
            <a:pPr marL="0" indent="0" eaLnBrk="1" hangingPunct="1">
              <a:buFont typeface="Arial" charset="0"/>
              <a:buNone/>
            </a:pPr>
            <a:r>
              <a:rPr lang="pt-BR" altLang="pt-BR" smtClean="0">
                <a:solidFill>
                  <a:schemeClr val="tx1"/>
                </a:solidFill>
                <a:latin typeface="Times New Roman" pitchFamily="18" charset="0"/>
                <a:cs typeface="Times New Roman" pitchFamily="18" charset="0"/>
              </a:rPr>
              <a:t>Entrar para a universidade, segundo Portes (2006), é adentrar num mundo novo, desconhecido, é ter a possibilidade de interação com práticas culturais mais legítimas, sobretudo quando se considera a atual realidade da educação básica pública brasileira, em que não se constata, na maioria das vezes, a presença de atividades que priorizem a cultura de um modo geral.</a:t>
            </a:r>
          </a:p>
          <a:p>
            <a:pPr marL="0" indent="0" eaLnBrk="1" hangingPunct="1">
              <a:buFont typeface="Arial" charset="0"/>
              <a:buNone/>
            </a:pPr>
            <a:r>
              <a:rPr lang="pt-BR" altLang="pt-BR" smtClean="0">
                <a:solidFill>
                  <a:schemeClr val="tx1"/>
                </a:solidFill>
                <a:latin typeface="Times New Roman" pitchFamily="18" charset="0"/>
                <a:cs typeface="Times New Roman" pitchFamily="18" charset="0"/>
              </a:rPr>
              <a:t>Nesse sentido a EaD pode contribuir com as multilinguagens presentes em  diversos canais e atividades.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normAutofit fontScale="90000"/>
          </a:bodyPr>
          <a:lstStyle/>
          <a:p>
            <a:pPr eaLnBrk="1" fontAlgn="auto" hangingPunct="1">
              <a:spcAft>
                <a:spcPts val="0"/>
              </a:spcAft>
              <a:defRPr/>
            </a:pPr>
            <a:r>
              <a:rPr lang="pt-BR" dirty="0">
                <a:solidFill>
                  <a:schemeClr val="tx1">
                    <a:lumMod val="85000"/>
                    <a:lumOff val="15000"/>
                  </a:schemeClr>
                </a:solidFill>
                <a:latin typeface="Times New Roman" panose="02020603050405020304" pitchFamily="18" charset="0"/>
                <a:cs typeface="Times New Roman" panose="02020603050405020304" pitchFamily="18" charset="0"/>
              </a:rPr>
              <a:t>Grupo de Pesquisa: Linguagens Pedagógicas em Educação </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a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Distância: Diversidade em Ação</a:t>
            </a:r>
          </a:p>
        </p:txBody>
      </p:sp>
      <p:sp>
        <p:nvSpPr>
          <p:cNvPr id="16387" name="Espaço Reservado para Conteúdo 4"/>
          <p:cNvSpPr>
            <a:spLocks noGrp="1"/>
          </p:cNvSpPr>
          <p:nvPr>
            <p:ph idx="1"/>
          </p:nvPr>
        </p:nvSpPr>
        <p:spPr>
          <a:xfrm>
            <a:off x="865188" y="2443163"/>
            <a:ext cx="10463212" cy="3400425"/>
          </a:xfrm>
        </p:spPr>
        <p:txBody>
          <a:bodyPr/>
          <a:lstStyle/>
          <a:p>
            <a:pPr marL="0" indent="0" eaLnBrk="1" hangingPunct="1">
              <a:buFont typeface="Arial" charset="0"/>
              <a:buNone/>
            </a:pPr>
            <a:r>
              <a:rPr lang="pt-BR" altLang="pt-BR" sz="2000" smtClean="0">
                <a:latin typeface="Times New Roman" pitchFamily="18" charset="0"/>
                <a:cs typeface="Times New Roman" pitchFamily="18" charset="0"/>
              </a:rPr>
              <a:t>Pesquisadores:</a:t>
            </a:r>
          </a:p>
          <a:p>
            <a:pPr marL="0" indent="0" eaLnBrk="1" hangingPunct="1">
              <a:buFont typeface="Arial" charset="0"/>
              <a:buNone/>
            </a:pPr>
            <a:r>
              <a:rPr lang="pt-BR" altLang="pt-BR" smtClean="0">
                <a:latin typeface="Times New Roman" pitchFamily="18" charset="0"/>
                <a:cs typeface="Times New Roman" pitchFamily="18" charset="0"/>
              </a:rPr>
              <a:t>ELIANA CHIAVONE DELCHIARO - UNIP</a:t>
            </a:r>
          </a:p>
          <a:p>
            <a:pPr marL="0" indent="0" eaLnBrk="1" hangingPunct="1">
              <a:buFont typeface="Arial" charset="0"/>
              <a:buNone/>
            </a:pPr>
            <a:r>
              <a:rPr lang="pt-BR" altLang="pt-BR" u="sng" smtClean="0">
                <a:latin typeface="Times New Roman" pitchFamily="18" charset="0"/>
                <a:cs typeface="Times New Roman" pitchFamily="18" charset="0"/>
              </a:rPr>
              <a:t>LISIENNE DE MORAIS NAVARRO GONÇALVES SILVA - UNIP</a:t>
            </a:r>
          </a:p>
          <a:p>
            <a:pPr marL="0" indent="0" eaLnBrk="1" hangingPunct="1">
              <a:buFont typeface="Arial" charset="0"/>
              <a:buNone/>
            </a:pPr>
            <a:r>
              <a:rPr lang="pt-BR" altLang="pt-BR" u="sng" smtClean="0">
                <a:latin typeface="Times New Roman" pitchFamily="18" charset="0"/>
                <a:cs typeface="Times New Roman" pitchFamily="18" charset="0"/>
              </a:rPr>
              <a:t>SILMARA MARIA MACHADO - UNIP</a:t>
            </a:r>
          </a:p>
          <a:p>
            <a:pPr marL="0" indent="0" eaLnBrk="1" hangingPunct="1">
              <a:buFont typeface="Arial" charset="0"/>
              <a:buNone/>
            </a:pPr>
            <a:r>
              <a:rPr lang="pt-BR" altLang="pt-BR" smtClean="0">
                <a:latin typeface="Times New Roman" pitchFamily="18" charset="0"/>
                <a:cs typeface="Times New Roman" pitchFamily="18" charset="0"/>
              </a:rPr>
              <a:t>TÉRCIA PITTA- UNIP</a:t>
            </a:r>
          </a:p>
          <a:p>
            <a:pPr marL="0" indent="0" eaLnBrk="1" hangingPunct="1">
              <a:buFont typeface="Arial" charset="0"/>
              <a:buNone/>
            </a:pPr>
            <a:r>
              <a:rPr lang="pt-BR" altLang="pt-BR" smtClean="0">
                <a:latin typeface="Times New Roman" pitchFamily="18" charset="0"/>
                <a:cs typeface="Times New Roman" pitchFamily="18" charset="0"/>
              </a:rPr>
              <a:t>RODNEI PEREIRA – UNIP</a:t>
            </a:r>
          </a:p>
          <a:p>
            <a:pPr marL="0" indent="0" eaLnBrk="1" hangingPunct="1">
              <a:buFont typeface="Arial" charset="0"/>
              <a:buNone/>
            </a:pPr>
            <a:r>
              <a:rPr lang="pt-BR" altLang="pt-BR" u="sng" smtClean="0">
                <a:latin typeface="Times New Roman" pitchFamily="18" charset="0"/>
                <a:cs typeface="Times New Roman" pitchFamily="18" charset="0"/>
              </a:rPr>
              <a:t>RENATO BULCÃO - UNIP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Interação-Coletivo da instituição</a:t>
            </a:r>
          </a:p>
        </p:txBody>
      </p:sp>
      <p:sp>
        <p:nvSpPr>
          <p:cNvPr id="34819" name="Espaço Reservado para Conteúdo 2"/>
          <p:cNvSpPr>
            <a:spLocks noGrp="1"/>
          </p:cNvSpPr>
          <p:nvPr>
            <p:ph idx="1"/>
          </p:nvPr>
        </p:nvSpPr>
        <p:spPr>
          <a:xfrm>
            <a:off x="784225" y="2557463"/>
            <a:ext cx="10669588" cy="3317875"/>
          </a:xfrm>
        </p:spPr>
        <p:txBody>
          <a:bodyPr/>
          <a:lstStyle/>
          <a:p>
            <a:pPr marL="0" indent="0" eaLnBrk="1" hangingPunct="1">
              <a:buFont typeface="Arial" charset="0"/>
              <a:buNone/>
            </a:pPr>
            <a:endParaRPr lang="pt-BR" altLang="pt-BR" i="1" smtClean="0">
              <a:solidFill>
                <a:srgbClr val="000000"/>
              </a:solidFill>
              <a:latin typeface="Times New Roman" pitchFamily="18" charset="0"/>
              <a:ea typeface="Calibri" pitchFamily="34" charset="0"/>
              <a:cs typeface="Times New Roman" pitchFamily="18" charset="0"/>
            </a:endParaRPr>
          </a:p>
          <a:p>
            <a:pPr marL="0" indent="0" eaLnBrk="1" hangingPunct="1">
              <a:buFont typeface="Arial" charset="0"/>
              <a:buNone/>
            </a:pPr>
            <a:endParaRPr lang="pt-BR" altLang="pt-BR" i="1" smtClean="0">
              <a:solidFill>
                <a:srgbClr val="000000"/>
              </a:solidFill>
              <a:latin typeface="Times New Roman" pitchFamily="18" charset="0"/>
              <a:ea typeface="Calibri" pitchFamily="34" charset="0"/>
              <a:cs typeface="Times New Roman" pitchFamily="18" charset="0"/>
            </a:endParaRPr>
          </a:p>
          <a:p>
            <a:pPr marL="0" indent="0" eaLnBrk="1" hangingPunct="1">
              <a:buFont typeface="Arial" charset="0"/>
              <a:buNone/>
            </a:pPr>
            <a:endParaRPr lang="pt-BR" altLang="pt-BR" i="1" smtClean="0">
              <a:solidFill>
                <a:srgbClr val="000000"/>
              </a:solidFill>
              <a:latin typeface="Times New Roman" pitchFamily="18" charset="0"/>
              <a:ea typeface="Calibri" pitchFamily="34" charset="0"/>
              <a:cs typeface="Times New Roman" pitchFamily="18" charset="0"/>
            </a:endParaRPr>
          </a:p>
          <a:p>
            <a:pPr marL="0" indent="0" eaLnBrk="1" hangingPunct="1">
              <a:buFont typeface="Arial" charset="0"/>
              <a:buNone/>
            </a:pPr>
            <a:r>
              <a:rPr lang="pt-BR" altLang="pt-BR" sz="2600" i="1" smtClean="0">
                <a:solidFill>
                  <a:srgbClr val="000000"/>
                </a:solidFill>
                <a:latin typeface="Times New Roman" pitchFamily="18" charset="0"/>
                <a:ea typeface="Calibri" pitchFamily="34" charset="0"/>
                <a:cs typeface="Times New Roman" pitchFamily="18" charset="0"/>
              </a:rPr>
              <a:t>“Sou muito grata a todas pessoas com quem me relacionei, principalmente aos colegas de trabalho em grupo que me ensinou o que é </a:t>
            </a:r>
            <a:r>
              <a:rPr lang="pt-BR" altLang="pt-BR" sz="2600" i="1" u="sng" smtClean="0">
                <a:solidFill>
                  <a:srgbClr val="000000"/>
                </a:solidFill>
                <a:latin typeface="Times New Roman" pitchFamily="18" charset="0"/>
                <a:ea typeface="Calibri" pitchFamily="34" charset="0"/>
                <a:cs typeface="Times New Roman" pitchFamily="18" charset="0"/>
              </a:rPr>
              <a:t>ser coletivo</a:t>
            </a:r>
            <a:r>
              <a:rPr lang="pt-BR" altLang="pt-BR" sz="2600" i="1" smtClean="0">
                <a:solidFill>
                  <a:srgbClr val="000000"/>
                </a:solidFill>
                <a:latin typeface="Times New Roman" pitchFamily="18" charset="0"/>
                <a:ea typeface="Calibri" pitchFamily="34" charset="0"/>
                <a:cs typeface="Times New Roman" pitchFamily="18" charset="0"/>
              </a:rPr>
              <a:t> (trabalho  </a:t>
            </a:r>
            <a:r>
              <a:rPr lang="pt-BR" altLang="pt-BR" sz="2600" i="1" smtClean="0">
                <a:latin typeface="Times New Roman" pitchFamily="18" charset="0"/>
                <a:ea typeface="Calibri" pitchFamily="34" charset="0"/>
                <a:cs typeface="Times New Roman" pitchFamily="18" charset="0"/>
              </a:rPr>
              <a:t>em equipe).”</a:t>
            </a:r>
          </a:p>
          <a:p>
            <a:pPr marL="0" indent="0" eaLnBrk="1" hangingPunct="1">
              <a:buFont typeface="Arial" charset="0"/>
              <a:buNone/>
            </a:pPr>
            <a:endParaRPr lang="pt-BR" altLang="pt-BR" smtClean="0">
              <a:latin typeface="Times New Roman" pitchFamily="18" charset="0"/>
              <a:ea typeface="Calibri" pitchFamily="34" charset="0"/>
              <a:cs typeface="Times New Roman" pitchFamily="18" charset="0"/>
            </a:endParaRPr>
          </a:p>
        </p:txBody>
      </p:sp>
      <p:pic>
        <p:nvPicPr>
          <p:cNvPr id="34820" name="Picture 2"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51100"/>
            <a:ext cx="2349500"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Memórias afetivas</a:t>
            </a:r>
          </a:p>
        </p:txBody>
      </p:sp>
      <p:sp>
        <p:nvSpPr>
          <p:cNvPr id="35843" name="Espaço Reservado para Conteúdo 2"/>
          <p:cNvSpPr>
            <a:spLocks noGrp="1"/>
          </p:cNvSpPr>
          <p:nvPr>
            <p:ph idx="1"/>
          </p:nvPr>
        </p:nvSpPr>
        <p:spPr>
          <a:xfrm>
            <a:off x="881063" y="2452688"/>
            <a:ext cx="10475912" cy="3735387"/>
          </a:xfrm>
        </p:spPr>
        <p:txBody>
          <a:bodyPr/>
          <a:lstStyle/>
          <a:p>
            <a:pPr marL="0" indent="0" eaLnBrk="1" hangingPunct="1">
              <a:buFont typeface="Arial" charset="0"/>
              <a:buNone/>
            </a:pPr>
            <a:r>
              <a:rPr lang="pt-BR" altLang="pt-BR" sz="2200" i="1" smtClean="0">
                <a:latin typeface="Times New Roman" pitchFamily="18" charset="0"/>
                <a:cs typeface="Times New Roman" pitchFamily="18" charset="0"/>
              </a:rPr>
              <a:t>“A minha trajetória para ser </a:t>
            </a:r>
            <a:r>
              <a:rPr lang="pt-BR" altLang="pt-BR" sz="2200" i="1" u="sng" smtClean="0">
                <a:latin typeface="Times New Roman" pitchFamily="18" charset="0"/>
                <a:cs typeface="Times New Roman" pitchFamily="18" charset="0"/>
              </a:rPr>
              <a:t>aluno</a:t>
            </a:r>
            <a:r>
              <a:rPr lang="pt-BR" altLang="pt-BR" sz="2200" i="1" smtClean="0">
                <a:latin typeface="Times New Roman" pitchFamily="18" charset="0"/>
                <a:cs typeface="Times New Roman" pitchFamily="18" charset="0"/>
              </a:rPr>
              <a:t> do curso de Pedagogia da UNIP começou numa brincadeira. Lembro-me que, ainda crianças nos reuníamos em torno de uma “lousinha” e brincávamos de “aulinha”. O cargo de professor, o mais disputado por todos, ficava sempre comigo, já que eu era o mais velho da turma. [  ] Na faculdade de Publicidade e Propaganda, me deparei com a primeira oportunidade profissional de ser professor, lecionar a disciplina de Marketing, para um curso técnico.[  ] Por mais que a prática tenha moldado certas atitudes e comportamentos em relação ao processo de ensino-aprendizagem, avaliação, métodos e metodologias de ensino, sentia que algo me faltava. </a:t>
            </a:r>
            <a:r>
              <a:rPr lang="pt-BR" altLang="pt-BR" sz="2200" i="1" u="sng" smtClean="0">
                <a:latin typeface="Times New Roman" pitchFamily="18" charset="0"/>
                <a:cs typeface="Times New Roman" pitchFamily="18" charset="0"/>
              </a:rPr>
              <a:t>Precisava aprender mais sobre pedagogia</a:t>
            </a:r>
            <a:r>
              <a:rPr lang="pt-BR" altLang="pt-BR" sz="2200" i="1" smtClean="0">
                <a:latin typeface="Times New Roman" pitchFamily="18" charset="0"/>
                <a:cs typeface="Times New Roman" pitchFamily="18" charset="0"/>
              </a:rPr>
              <a:t>, principalmente a que englobasse o modo como as crianças aprendiam.”</a:t>
            </a:r>
          </a:p>
          <a:p>
            <a:pPr marL="0" indent="0" eaLnBrk="1" hangingPunct="1">
              <a:buFont typeface="Arial" charset="0"/>
              <a:buNone/>
            </a:pPr>
            <a:r>
              <a:rPr lang="pt-BR" altLang="pt-BR" sz="2200" i="1" smtClean="0">
                <a:latin typeface="Times New Roman" pitchFamily="18" charset="0"/>
                <a:cs typeface="Times New Roman" pitchFamily="18" charset="0"/>
              </a:rPr>
              <a:t>                                                                                               </a:t>
            </a:r>
            <a:endParaRPr lang="pt-BR" altLang="pt-BR" sz="2200" smtClean="0">
              <a:latin typeface="Times New Roman" pitchFamily="18" charset="0"/>
              <a:cs typeface="Times New Roman" pitchFamily="18" charset="0"/>
            </a:endParaRPr>
          </a:p>
        </p:txBody>
      </p:sp>
      <p:pic>
        <p:nvPicPr>
          <p:cNvPr id="35844" name="Picture 2" descr="Resultado de imagem para imagens de pessoas estilizadas com baloes de duv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550" y="758825"/>
            <a:ext cx="23907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Memórias afetivas</a:t>
            </a:r>
          </a:p>
        </p:txBody>
      </p:sp>
      <p:sp>
        <p:nvSpPr>
          <p:cNvPr id="3" name="Espaço Reservado para Conteúdo 2"/>
          <p:cNvSpPr>
            <a:spLocks noGrp="1"/>
          </p:cNvSpPr>
          <p:nvPr>
            <p:ph idx="1"/>
          </p:nvPr>
        </p:nvSpPr>
        <p:spPr>
          <a:xfrm>
            <a:off x="1230313" y="2452688"/>
            <a:ext cx="10126662" cy="3654425"/>
          </a:xfrm>
        </p:spPr>
        <p:txBody>
          <a:bodyPr rtlCol="0">
            <a:normAutofit fontScale="40000" lnSpcReduction="20000"/>
          </a:bodyPr>
          <a:lstStyle/>
          <a:p>
            <a:pPr marL="0" indent="0" eaLnBrk="1" fontAlgn="auto" hangingPunct="1">
              <a:buFont typeface="Arial"/>
              <a:buNone/>
              <a:defRPr/>
            </a:pPr>
            <a:endParaRPr lang="pt-BR" sz="2900" i="1"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lgn="just" eaLnBrk="1" fontAlgn="auto" hangingPunct="1">
              <a:buFont typeface="Arial"/>
              <a:buNone/>
              <a:defRPr/>
            </a:pPr>
            <a:r>
              <a:rPr lang="pt-BR" sz="6000" i="1" dirty="0" smtClean="0">
                <a:solidFill>
                  <a:schemeClr val="tx1">
                    <a:lumMod val="85000"/>
                    <a:lumOff val="15000"/>
                  </a:schemeClr>
                </a:solidFill>
                <a:latin typeface="Times New Roman" panose="02020603050405020304" pitchFamily="18" charset="0"/>
                <a:cs typeface="Times New Roman" panose="02020603050405020304" pitchFamily="18" charset="0"/>
              </a:rPr>
              <a:t>“Aos </a:t>
            </a:r>
            <a:r>
              <a:rPr lang="pt-BR" sz="6000" i="1" dirty="0">
                <a:solidFill>
                  <a:schemeClr val="tx1">
                    <a:lumMod val="85000"/>
                    <a:lumOff val="15000"/>
                  </a:schemeClr>
                </a:solidFill>
                <a:latin typeface="Times New Roman" panose="02020603050405020304" pitchFamily="18" charset="0"/>
                <a:cs typeface="Times New Roman" panose="02020603050405020304" pitchFamily="18" charset="0"/>
              </a:rPr>
              <a:t>40 anos fui convidado para assumir disciplinas em um curso superior de Farmácia existente na cidade, assumindo o desafio de colaborar na formação de sua primeira turma. O convite me foi feito menos de 10 dias antes do início daquele período letivo e, em novo momento de reflexão, para meu espanto, não hesitei em aceitá-lo, encarando de frente essa nova etapa.[   ] Tornei-me Coordenador pedagógico de curso dentro dessa Instituição, fiz pós-graduação lato sensu em uma Universidade Federal e mestrado em uma Universidade Estadual e, após 15 anos de carreira docente e 55 anos de idade, nova oportunidade surgiu – hoje me questiono se elas surgiram ou as fiz surgir – e optei por iniciar minha </a:t>
            </a:r>
            <a:r>
              <a:rPr lang="pt-BR" sz="6000" i="1" u="sng" dirty="0">
                <a:solidFill>
                  <a:schemeClr val="tx1">
                    <a:lumMod val="85000"/>
                    <a:lumOff val="15000"/>
                  </a:schemeClr>
                </a:solidFill>
                <a:latin typeface="Times New Roman" panose="02020603050405020304" pitchFamily="18" charset="0"/>
                <a:cs typeface="Times New Roman" panose="02020603050405020304" pitchFamily="18" charset="0"/>
              </a:rPr>
              <a:t>terceira graduação</a:t>
            </a:r>
            <a:r>
              <a:rPr lang="pt-BR" sz="6000" i="1" dirty="0">
                <a:solidFill>
                  <a:schemeClr val="tx1">
                    <a:lumMod val="85000"/>
                    <a:lumOff val="15000"/>
                  </a:schemeClr>
                </a:solidFill>
                <a:latin typeface="Times New Roman" panose="02020603050405020304" pitchFamily="18" charset="0"/>
                <a:cs typeface="Times New Roman" panose="02020603050405020304" pitchFamily="18" charset="0"/>
              </a:rPr>
              <a:t>, no curso de Pedagogia, modalidade EAD da UNIP</a:t>
            </a:r>
            <a:r>
              <a:rPr lang="pt-BR" sz="6000" i="1" dirty="0" smtClean="0">
                <a:solidFill>
                  <a:schemeClr val="tx1">
                    <a:lumMod val="85000"/>
                    <a:lumOff val="15000"/>
                  </a:schemeClr>
                </a:solidFill>
                <a:latin typeface="Times New Roman" panose="02020603050405020304" pitchFamily="18" charset="0"/>
                <a:cs typeface="Times New Roman" panose="02020603050405020304" pitchFamily="18" charset="0"/>
              </a:rPr>
              <a:t>.”                                                                                                       </a:t>
            </a:r>
            <a:endParaRPr lang="pt-BR" sz="60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36868" name="Picture 2" descr="Resultado de imagem para imagens de pessoas estilizadas com baloes de duv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550" y="758825"/>
            <a:ext cx="23907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Ser professora</a:t>
            </a:r>
          </a:p>
        </p:txBody>
      </p:sp>
      <p:sp>
        <p:nvSpPr>
          <p:cNvPr id="37891" name="Espaço Reservado para Conteúdo 2"/>
          <p:cNvSpPr>
            <a:spLocks noGrp="1"/>
          </p:cNvSpPr>
          <p:nvPr>
            <p:ph idx="1"/>
          </p:nvPr>
        </p:nvSpPr>
        <p:spPr>
          <a:xfrm>
            <a:off x="1295400" y="2408238"/>
            <a:ext cx="9601200" cy="3756025"/>
          </a:xfrm>
        </p:spPr>
        <p:txBody>
          <a:bodyPr/>
          <a:lstStyle/>
          <a:p>
            <a:pPr algn="just" eaLnBrk="1" hangingPunct="1"/>
            <a:r>
              <a:rPr lang="pt-BR" altLang="pt-BR" sz="2600" i="1" smtClean="0">
                <a:latin typeface="Times New Roman" pitchFamily="18" charset="0"/>
                <a:cs typeface="Times New Roman" pitchFamily="18" charset="0"/>
              </a:rPr>
              <a:t>“...ser educadora é muito mais que instruir as crianças nas disciplinas curriculares, mas acreditamos que nossa missão é a de, sobretudo, formar bons cidadãos, boas pessoas, atuantes em suas próprias vidas, em suas famílias e na sociedade. [  ] extrema relevância deste papel, ainda que a sociedade brasileira ainda não o valorize da maneira adequada. O professor ainda não tem o respeito que merece. As pessoas se esquecem que são os professores que formam os médicos, engenheiros, grandes empresários ...”</a:t>
            </a:r>
            <a:endParaRPr lang="pt-BR" altLang="pt-BR" sz="2600" smtClean="0">
              <a:latin typeface="Times New Roman" pitchFamily="18" charset="0"/>
              <a:cs typeface="Times New Roman" pitchFamily="18" charset="0"/>
            </a:endParaRPr>
          </a:p>
        </p:txBody>
      </p:sp>
      <p:pic>
        <p:nvPicPr>
          <p:cNvPr id="37892" name="Picture 14" descr="Resultado de imagem para imagens de pessoas estilizadas com baloes de duvid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8" y="104775"/>
            <a:ext cx="3414712"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6" descr="Resultado de imagem para imagens de pessoas estilizadas com baloes de duvidas"/>
          <p:cNvSpPr>
            <a:spLocks noChangeAspect="1" noChangeArrowheads="1"/>
          </p:cNvSpPr>
          <p:nvPr/>
        </p:nvSpPr>
        <p:spPr bwMode="auto">
          <a:xfrm>
            <a:off x="155575" y="-444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5pPr>
            <a:lvl6pPr marL="25146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6pPr>
            <a:lvl7pPr marL="29718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7pPr>
            <a:lvl8pPr marL="34290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8pPr>
            <a:lvl9pPr marL="38862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9pPr>
          </a:lstStyle>
          <a:p>
            <a:pPr eaLnBrk="1" hangingPunct="1">
              <a:spcBef>
                <a:spcPct val="0"/>
              </a:spcBef>
              <a:spcAft>
                <a:spcPct val="0"/>
              </a:spcAft>
              <a:buClrTx/>
              <a:buSzTx/>
              <a:buFontTx/>
              <a:buNone/>
            </a:pPr>
            <a:endParaRPr lang="pt-BR" altLang="pt-BR" sz="1800">
              <a:solidFill>
                <a:schemeClr val="tx1"/>
              </a:solidFill>
            </a:endParaRPr>
          </a:p>
        </p:txBody>
      </p:sp>
      <p:sp>
        <p:nvSpPr>
          <p:cNvPr id="38915" name="AutoShape 10" descr="Resultado de imagem para imagens de pessoas estilizadas com baloes de duvidas"/>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5pPr>
            <a:lvl6pPr marL="25146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6pPr>
            <a:lvl7pPr marL="29718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7pPr>
            <a:lvl8pPr marL="34290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8pPr>
            <a:lvl9pPr marL="38862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9pPr>
          </a:lstStyle>
          <a:p>
            <a:pPr eaLnBrk="1" hangingPunct="1">
              <a:spcBef>
                <a:spcPct val="0"/>
              </a:spcBef>
              <a:spcAft>
                <a:spcPct val="0"/>
              </a:spcAft>
              <a:buClrTx/>
              <a:buSzTx/>
              <a:buFontTx/>
              <a:buNone/>
            </a:pPr>
            <a:endParaRPr lang="pt-BR" altLang="pt-BR" sz="1800">
              <a:solidFill>
                <a:schemeClr val="tx1"/>
              </a:solidFill>
            </a:endParaRPr>
          </a:p>
        </p:txBody>
      </p:sp>
      <p:sp>
        <p:nvSpPr>
          <p:cNvPr id="38916" name="AutoShape 12" descr="Resultado de imagem para imagens de pessoas estilizadas com baloes de duvidas"/>
          <p:cNvSpPr>
            <a:spLocks noChangeAspect="1" noChangeArrowheads="1"/>
          </p:cNvSpPr>
          <p:nvPr/>
        </p:nvSpPr>
        <p:spPr bwMode="auto">
          <a:xfrm>
            <a:off x="155575" y="7938"/>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charset="0"/>
              <a:buChar char="•"/>
              <a:defRPr sz="2400">
                <a:solidFill>
                  <a:srgbClr val="262626"/>
                </a:solidFill>
                <a:latin typeface="Garamond" pitchFamily="18" charset="0"/>
              </a:defRPr>
            </a:lvl1pPr>
            <a:lvl2pPr marL="742950" indent="-285750">
              <a:spcBef>
                <a:spcPct val="20000"/>
              </a:spcBef>
              <a:spcAft>
                <a:spcPts val="600"/>
              </a:spcAft>
              <a:buClr>
                <a:schemeClr val="accent1"/>
              </a:buClr>
              <a:buSzPct val="115000"/>
              <a:buFont typeface="Arial" charset="0"/>
              <a:buChar char="•"/>
              <a:defRPr sz="2000">
                <a:solidFill>
                  <a:srgbClr val="262626"/>
                </a:solidFill>
                <a:latin typeface="Garamond" pitchFamily="18" charset="0"/>
              </a:defRPr>
            </a:lvl2pPr>
            <a:lvl3pPr marL="1143000" indent="-228600">
              <a:spcBef>
                <a:spcPct val="20000"/>
              </a:spcBef>
              <a:spcAft>
                <a:spcPts val="600"/>
              </a:spcAft>
              <a:buClr>
                <a:schemeClr val="accent1"/>
              </a:buClr>
              <a:buSzPct val="115000"/>
              <a:buFont typeface="Arial" charset="0"/>
              <a:buChar char="•"/>
              <a:defRPr>
                <a:solidFill>
                  <a:srgbClr val="262626"/>
                </a:solidFill>
                <a:latin typeface="Garamond" pitchFamily="18" charset="0"/>
              </a:defRPr>
            </a:lvl3pPr>
            <a:lvl4pPr marL="1600200" indent="-228600">
              <a:spcBef>
                <a:spcPct val="20000"/>
              </a:spcBef>
              <a:spcAft>
                <a:spcPts val="600"/>
              </a:spcAft>
              <a:buClr>
                <a:schemeClr val="accent1"/>
              </a:buClr>
              <a:buSzPct val="115000"/>
              <a:buFont typeface="Arial" charset="0"/>
              <a:buChar char="•"/>
              <a:defRPr sz="1600">
                <a:solidFill>
                  <a:srgbClr val="262626"/>
                </a:solidFill>
                <a:latin typeface="Garamond" pitchFamily="18" charset="0"/>
              </a:defRPr>
            </a:lvl4pPr>
            <a:lvl5pPr marL="2057400" indent="-22860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5pPr>
            <a:lvl6pPr marL="25146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6pPr>
            <a:lvl7pPr marL="29718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7pPr>
            <a:lvl8pPr marL="34290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8pPr>
            <a:lvl9pPr marL="3886200" indent="-228600" defTabSz="457200" eaLnBrk="0" fontAlgn="base" hangingPunct="0">
              <a:spcBef>
                <a:spcPct val="20000"/>
              </a:spcBef>
              <a:spcAft>
                <a:spcPts val="600"/>
              </a:spcAft>
              <a:buClr>
                <a:schemeClr val="accent1"/>
              </a:buClr>
              <a:buSzPct val="115000"/>
              <a:buFont typeface="Arial" charset="0"/>
              <a:buChar char="•"/>
              <a:defRPr sz="1400">
                <a:solidFill>
                  <a:srgbClr val="262626"/>
                </a:solidFill>
                <a:latin typeface="Garamond" pitchFamily="18" charset="0"/>
              </a:defRPr>
            </a:lvl9pPr>
          </a:lstStyle>
          <a:p>
            <a:pPr eaLnBrk="1" hangingPunct="1">
              <a:spcBef>
                <a:spcPct val="0"/>
              </a:spcBef>
              <a:spcAft>
                <a:spcPct val="0"/>
              </a:spcAft>
              <a:buClrTx/>
              <a:buSzTx/>
              <a:buFontTx/>
              <a:buNone/>
            </a:pPr>
            <a:endParaRPr lang="pt-BR" altLang="pt-BR" sz="1800">
              <a:solidFill>
                <a:schemeClr val="tx1"/>
              </a:solidFill>
            </a:endParaRPr>
          </a:p>
        </p:txBody>
      </p:sp>
      <p:sp>
        <p:nvSpPr>
          <p:cNvPr id="38917"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Novas perspectivas em andamento</a:t>
            </a:r>
          </a:p>
        </p:txBody>
      </p:sp>
      <p:sp>
        <p:nvSpPr>
          <p:cNvPr id="3" name="Espaço Reservado para Conteúdo 2"/>
          <p:cNvSpPr>
            <a:spLocks noGrp="1"/>
          </p:cNvSpPr>
          <p:nvPr>
            <p:ph idx="1"/>
          </p:nvPr>
        </p:nvSpPr>
        <p:spPr>
          <a:xfrm>
            <a:off x="857250" y="2433638"/>
            <a:ext cx="10548938" cy="3738562"/>
          </a:xfrm>
        </p:spPr>
        <p:txBody>
          <a:bodyPr rtlCol="0">
            <a:normAutofit/>
          </a:bodyPr>
          <a:lstStyle/>
          <a:p>
            <a:pPr marL="0" indent="0" eaLnBrk="1" fontAlgn="auto" hangingPunct="1">
              <a:buFont typeface="Arial"/>
              <a:buNone/>
              <a:defRPr/>
            </a:pPr>
            <a:r>
              <a:rPr lang="pt-BR" sz="2600" dirty="0" smtClean="0">
                <a:solidFill>
                  <a:schemeClr val="tx1">
                    <a:lumMod val="85000"/>
                    <a:lumOff val="15000"/>
                  </a:schemeClr>
                </a:solidFill>
                <a:latin typeface="Times New Roman" panose="02020603050405020304" pitchFamily="18" charset="0"/>
                <a:cs typeface="Times New Roman" panose="02020603050405020304" pitchFamily="18" charset="0"/>
              </a:rPr>
              <a:t>Análises de demais atividades e, principalmente, dos efeitos que as orientações de professores, tutores, coordenação reflitam a APRENDIZAGEM nas interações professor-aluno:</a:t>
            </a:r>
          </a:p>
          <a:p>
            <a:pPr eaLnBrk="1" fontAlgn="auto" hangingPunct="1">
              <a:buFont typeface="Arial"/>
              <a:buChar char="•"/>
              <a:defRPr/>
            </a:pPr>
            <a:r>
              <a:rPr lang="pt-BR" sz="2600" dirty="0">
                <a:solidFill>
                  <a:schemeClr val="tx1">
                    <a:lumMod val="85000"/>
                    <a:lumOff val="15000"/>
                  </a:schemeClr>
                </a:solidFill>
                <a:latin typeface="Times New Roman" panose="02020603050405020304" pitchFamily="18" charset="0"/>
                <a:cs typeface="Times New Roman" panose="02020603050405020304" pitchFamily="18" charset="0"/>
              </a:rPr>
              <a:t>Orientações de estágios e atividades práticas</a:t>
            </a:r>
          </a:p>
          <a:p>
            <a:pPr eaLnBrk="1" fontAlgn="auto" hangingPunct="1">
              <a:buFont typeface="Arial"/>
              <a:buChar char="•"/>
              <a:defRPr/>
            </a:pPr>
            <a:r>
              <a:rPr lang="pt-BR" sz="2600" dirty="0">
                <a:solidFill>
                  <a:schemeClr val="tx1">
                    <a:lumMod val="85000"/>
                    <a:lumOff val="15000"/>
                  </a:schemeClr>
                </a:solidFill>
                <a:latin typeface="Times New Roman" panose="02020603050405020304" pitchFamily="18" charset="0"/>
                <a:cs typeface="Times New Roman" panose="02020603050405020304" pitchFamily="18" charset="0"/>
              </a:rPr>
              <a:t>Projetos e Práticas de Ação Pedagógica</a:t>
            </a:r>
          </a:p>
          <a:p>
            <a:pPr eaLnBrk="1" fontAlgn="auto" hangingPunct="1">
              <a:buFont typeface="Arial"/>
              <a:buChar char="•"/>
              <a:defRPr/>
            </a:pPr>
            <a:r>
              <a:rPr lang="pt-BR" sz="2600" dirty="0">
                <a:solidFill>
                  <a:schemeClr val="tx1">
                    <a:lumMod val="85000"/>
                    <a:lumOff val="15000"/>
                  </a:schemeClr>
                </a:solidFill>
                <a:latin typeface="Times New Roman" panose="02020603050405020304" pitchFamily="18" charset="0"/>
                <a:cs typeface="Times New Roman" panose="02020603050405020304" pitchFamily="18" charset="0"/>
              </a:rPr>
              <a:t>Orientações de TCC</a:t>
            </a:r>
          </a:p>
          <a:p>
            <a:pPr eaLnBrk="1" fontAlgn="auto" hangingPunct="1">
              <a:buFont typeface="Arial"/>
              <a:buChar char="•"/>
              <a:defRPr/>
            </a:pPr>
            <a:r>
              <a:rPr lang="pt-BR" sz="2600" dirty="0">
                <a:solidFill>
                  <a:schemeClr val="tx1">
                    <a:lumMod val="85000"/>
                    <a:lumOff val="15000"/>
                  </a:schemeClr>
                </a:solidFill>
                <a:latin typeface="Times New Roman" panose="02020603050405020304" pitchFamily="18" charset="0"/>
                <a:cs typeface="Times New Roman" panose="02020603050405020304" pitchFamily="18" charset="0"/>
              </a:rPr>
              <a:t>Central de atendimentos</a:t>
            </a:r>
          </a:p>
          <a:p>
            <a:pPr eaLnBrk="1" fontAlgn="auto" hangingPunct="1">
              <a:buFontTx/>
              <a:buChar char="-"/>
              <a:defRPr/>
            </a:pPr>
            <a:endParaRPr lang="pt-BR"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eaLnBrk="1" fontAlgn="auto" hangingPunct="1">
              <a:buFont typeface="Arial"/>
              <a:buNone/>
              <a:defRPr/>
            </a:pPr>
            <a:endParaRPr lang="pt-B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Referências Bibliográficas</a:t>
            </a:r>
          </a:p>
        </p:txBody>
      </p:sp>
      <p:sp>
        <p:nvSpPr>
          <p:cNvPr id="3" name="Espaço Reservado para Conteúdo 2"/>
          <p:cNvSpPr>
            <a:spLocks noGrp="1"/>
          </p:cNvSpPr>
          <p:nvPr>
            <p:ph idx="1"/>
          </p:nvPr>
        </p:nvSpPr>
        <p:spPr>
          <a:xfrm>
            <a:off x="955675" y="2100263"/>
            <a:ext cx="9940925" cy="4144962"/>
          </a:xfrm>
        </p:spPr>
        <p:txBody>
          <a:bodyPr rtlCol="0">
            <a:normAutofit fontScale="85000" lnSpcReduction="20000"/>
          </a:bodyPr>
          <a:lstStyle/>
          <a:p>
            <a:pPr marL="0" indent="0" eaLnBrk="1" fontAlgn="auto" hangingPunct="1">
              <a:buFont typeface="Arial"/>
              <a:buNone/>
              <a:defRPr/>
            </a:pPr>
            <a:endParaRPr lang="pt-BR" sz="1200" dirty="0" smtClean="0">
              <a:solidFill>
                <a:schemeClr val="tx2"/>
              </a:solidFill>
              <a:latin typeface="Times New Roman" panose="02020603050405020304" pitchFamily="18" charset="0"/>
              <a:cs typeface="Times New Roman" panose="02020603050405020304" pitchFamily="18" charset="0"/>
            </a:endParaRPr>
          </a:p>
          <a:p>
            <a:pPr marL="0" indent="0" eaLnBrk="1" fontAlgn="auto" hangingPunct="1">
              <a:buFont typeface="Arial"/>
              <a:buNone/>
              <a:defRPr/>
            </a:pPr>
            <a:endParaRPr lang="pt-BR" sz="1200" dirty="0" smtClean="0">
              <a:solidFill>
                <a:schemeClr val="tx2"/>
              </a:solidFill>
              <a:latin typeface="Times New Roman" panose="02020603050405020304" pitchFamily="18" charset="0"/>
              <a:cs typeface="Times New Roman" panose="02020603050405020304" pitchFamily="18" charset="0"/>
            </a:endParaRPr>
          </a:p>
          <a:p>
            <a:pPr marL="0" indent="0" eaLnBrk="1" fontAlgn="auto" hangingPunct="1">
              <a:buFont typeface="Arial"/>
              <a:buNone/>
              <a:defRPr/>
            </a:pPr>
            <a:r>
              <a:rPr lang="pt-BR" sz="1900" dirty="0">
                <a:solidFill>
                  <a:schemeClr val="tx2"/>
                </a:solidFill>
                <a:latin typeface="Arial" panose="020B0604020202020204" pitchFamily="34" charset="0"/>
                <a:cs typeface="Arial" panose="020B0604020202020204" pitchFamily="34" charset="0"/>
              </a:rPr>
              <a:t>ALVAREZ. A.; LEMOS, I. C. Os </a:t>
            </a:r>
            <a:r>
              <a:rPr lang="pt-BR" sz="1900" dirty="0" err="1">
                <a:solidFill>
                  <a:schemeClr val="tx2"/>
                </a:solidFill>
                <a:latin typeface="Arial" panose="020B0604020202020204" pitchFamily="34" charset="0"/>
                <a:cs typeface="Arial" panose="020B0604020202020204" pitchFamily="34" charset="0"/>
              </a:rPr>
              <a:t>neurobiomecanismos</a:t>
            </a:r>
            <a:r>
              <a:rPr lang="pt-BR" sz="1900" dirty="0">
                <a:solidFill>
                  <a:schemeClr val="tx2"/>
                </a:solidFill>
                <a:latin typeface="Arial" panose="020B0604020202020204" pitchFamily="34" charset="0"/>
                <a:cs typeface="Arial" panose="020B0604020202020204" pitchFamily="34" charset="0"/>
              </a:rPr>
              <a:t> do aprender: a aplicação de conceitos no dia-a-dia escolar e terapêutico. Revista de Psicopedagogia, São Paulo, v. 23, n. 71/2006. </a:t>
            </a:r>
          </a:p>
          <a:p>
            <a:pPr marL="0" indent="0" eaLnBrk="1" fontAlgn="auto" hangingPunct="1">
              <a:buFont typeface="Arial"/>
              <a:buNone/>
              <a:defRPr/>
            </a:pPr>
            <a:r>
              <a:rPr lang="pt-BR" sz="1900" dirty="0" smtClean="0">
                <a:solidFill>
                  <a:schemeClr val="tx2"/>
                </a:solidFill>
                <a:latin typeface="Arial" panose="020B0604020202020204" pitchFamily="34" charset="0"/>
                <a:cs typeface="Arial" panose="020B0604020202020204" pitchFamily="34" charset="0"/>
              </a:rPr>
              <a:t>ANDRÉ, M. E. D. A. Estudo de caso em pesquisa e em avaliação educacional. Brasília: </a:t>
            </a:r>
            <a:r>
              <a:rPr lang="pt-BR" sz="1900" dirty="0" err="1" smtClean="0">
                <a:solidFill>
                  <a:schemeClr val="tx2"/>
                </a:solidFill>
                <a:latin typeface="Arial" panose="020B0604020202020204" pitchFamily="34" charset="0"/>
                <a:cs typeface="Arial" panose="020B0604020202020204" pitchFamily="34" charset="0"/>
              </a:rPr>
              <a:t>Liberlivro</a:t>
            </a:r>
            <a:r>
              <a:rPr lang="pt-BR" sz="1900" dirty="0" smtClean="0">
                <a:solidFill>
                  <a:schemeClr val="tx2"/>
                </a:solidFill>
                <a:latin typeface="Arial" panose="020B0604020202020204" pitchFamily="34" charset="0"/>
                <a:cs typeface="Arial" panose="020B0604020202020204" pitchFamily="34" charset="0"/>
              </a:rPr>
              <a:t>, 2005.</a:t>
            </a:r>
            <a:endParaRPr lang="pt-BR" sz="1900" dirty="0">
              <a:solidFill>
                <a:schemeClr val="tx2"/>
              </a:solidFill>
              <a:latin typeface="Arial" panose="020B0604020202020204" pitchFamily="34" charset="0"/>
              <a:cs typeface="Arial" panose="020B0604020202020204" pitchFamily="34" charset="0"/>
            </a:endParaRPr>
          </a:p>
          <a:p>
            <a:pPr marL="0" indent="0" eaLnBrk="1" fontAlgn="auto" hangingPunct="1">
              <a:buFont typeface="Arial"/>
              <a:buNone/>
              <a:defRPr/>
            </a:pPr>
            <a:r>
              <a:rPr lang="pt-BR" sz="1900" dirty="0" smtClean="0">
                <a:solidFill>
                  <a:schemeClr val="tx2"/>
                </a:solidFill>
                <a:latin typeface="Arial" panose="020B0604020202020204" pitchFamily="34" charset="0"/>
                <a:cs typeface="Arial" panose="020B0604020202020204" pitchFamily="34" charset="0"/>
              </a:rPr>
              <a:t>FINATTI</a:t>
            </a:r>
            <a:r>
              <a:rPr lang="pt-BR" sz="1900" dirty="0">
                <a:solidFill>
                  <a:schemeClr val="tx2"/>
                </a:solidFill>
                <a:latin typeface="Arial" panose="020B0604020202020204" pitchFamily="34" charset="0"/>
                <a:cs typeface="Arial" panose="020B0604020202020204" pitchFamily="34" charset="0"/>
              </a:rPr>
              <a:t>, B. E. Perfil sócio, econômico e cultural dos estudantes da Universidade Estadual de Londrina-UEL- Indicadores para implantação de uma política de assistência estudantil</a:t>
            </a:r>
            <a:r>
              <a:rPr lang="pt-BR" sz="1900" i="1" dirty="0">
                <a:solidFill>
                  <a:schemeClr val="tx2"/>
                </a:solidFill>
                <a:latin typeface="Arial" panose="020B0604020202020204" pitchFamily="34" charset="0"/>
                <a:cs typeface="Arial" panose="020B0604020202020204" pitchFamily="34" charset="0"/>
              </a:rPr>
              <a:t>. Libertas</a:t>
            </a:r>
            <a:r>
              <a:rPr lang="pt-BR" sz="1900" dirty="0">
                <a:solidFill>
                  <a:schemeClr val="tx2"/>
                </a:solidFill>
                <a:latin typeface="Arial" panose="020B0604020202020204" pitchFamily="34" charset="0"/>
                <a:cs typeface="Arial" panose="020B0604020202020204" pitchFamily="34" charset="0"/>
              </a:rPr>
              <a:t>, Juiz de Fora, v.2, n.1, p. 188–206, dez. 2007</a:t>
            </a:r>
            <a:r>
              <a:rPr lang="pt-BR" sz="1900" dirty="0" smtClean="0">
                <a:solidFill>
                  <a:schemeClr val="tx2"/>
                </a:solidFill>
                <a:latin typeface="Arial" panose="020B0604020202020204" pitchFamily="34" charset="0"/>
                <a:cs typeface="Arial" panose="020B0604020202020204" pitchFamily="34" charset="0"/>
              </a:rPr>
              <a:t>.</a:t>
            </a:r>
          </a:p>
          <a:p>
            <a:pPr marL="0" indent="0" eaLnBrk="1" fontAlgn="auto" hangingPunct="1">
              <a:buFont typeface="Arial"/>
              <a:buNone/>
              <a:defRPr/>
            </a:pPr>
            <a:r>
              <a:rPr lang="pt-BR" sz="1900" dirty="0">
                <a:latin typeface="Arial" panose="020B0604020202020204" pitchFamily="34" charset="0"/>
                <a:cs typeface="Arial" panose="020B0604020202020204" pitchFamily="34" charset="0"/>
              </a:rPr>
              <a:t>FRIGOTTO, G. A produtividade da escola improdutiva: um (</a:t>
            </a:r>
            <a:r>
              <a:rPr lang="pt-BR" sz="1900" dirty="0" err="1">
                <a:latin typeface="Arial" panose="020B0604020202020204" pitchFamily="34" charset="0"/>
                <a:cs typeface="Arial" panose="020B0604020202020204" pitchFamily="34" charset="0"/>
              </a:rPr>
              <a:t>re</a:t>
            </a:r>
            <a:r>
              <a:rPr lang="pt-BR" sz="1900" dirty="0">
                <a:latin typeface="Arial" panose="020B0604020202020204" pitchFamily="34" charset="0"/>
                <a:cs typeface="Arial" panose="020B0604020202020204" pitchFamily="34" charset="0"/>
              </a:rPr>
              <a:t>)exame das relações entre educação e estrutura econômico-social e capitalista. São Paulo: Cortez, 1986</a:t>
            </a:r>
            <a:endParaRPr lang="pt-BR" sz="1900" dirty="0" smtClean="0">
              <a:solidFill>
                <a:schemeClr val="tx2"/>
              </a:solidFill>
              <a:latin typeface="Arial" panose="020B0604020202020204" pitchFamily="34" charset="0"/>
              <a:cs typeface="Arial" panose="020B0604020202020204" pitchFamily="34" charset="0"/>
            </a:endParaRPr>
          </a:p>
          <a:p>
            <a:pPr marL="0" indent="0" eaLnBrk="1" fontAlgn="auto" hangingPunct="1">
              <a:buFont typeface="Arial"/>
              <a:buNone/>
              <a:defRPr/>
            </a:pPr>
            <a:r>
              <a:rPr lang="pt-BR" sz="1900" dirty="0">
                <a:solidFill>
                  <a:schemeClr val="tx1">
                    <a:lumMod val="85000"/>
                    <a:lumOff val="15000"/>
                  </a:schemeClr>
                </a:solidFill>
                <a:latin typeface="Arial" panose="020B0604020202020204" pitchFamily="34" charset="0"/>
                <a:cs typeface="Arial" panose="020B0604020202020204" pitchFamily="34" charset="0"/>
              </a:rPr>
              <a:t>MOSCOVICI, Serge. Representações sociais: investigações em psicologia social. Rio de Janeiro, Vozes, 2003 </a:t>
            </a:r>
            <a:r>
              <a:rPr lang="pt-BR" sz="1900" dirty="0" smtClean="0">
                <a:solidFill>
                  <a:schemeClr val="tx1">
                    <a:lumMod val="85000"/>
                    <a:lumOff val="15000"/>
                  </a:schemeClr>
                </a:solidFill>
                <a:latin typeface="Arial" panose="020B0604020202020204" pitchFamily="34" charset="0"/>
                <a:cs typeface="Arial" panose="020B0604020202020204" pitchFamily="34" charset="0"/>
              </a:rPr>
              <a:t>PORTES</a:t>
            </a:r>
            <a:r>
              <a:rPr lang="pt-BR" sz="1900" dirty="0">
                <a:solidFill>
                  <a:schemeClr val="tx1">
                    <a:lumMod val="85000"/>
                    <a:lumOff val="15000"/>
                  </a:schemeClr>
                </a:solidFill>
                <a:latin typeface="Arial" panose="020B0604020202020204" pitchFamily="34" charset="0"/>
                <a:cs typeface="Arial" panose="020B0604020202020204" pitchFamily="34" charset="0"/>
              </a:rPr>
              <a:t>, É. A. Algumas dimensões culturais da trajetória de estudantes pobres no ensino superior público: o caso da UFMG. </a:t>
            </a:r>
            <a:r>
              <a:rPr lang="pt-BR" sz="1900" i="1" dirty="0">
                <a:solidFill>
                  <a:schemeClr val="tx1">
                    <a:lumMod val="85000"/>
                    <a:lumOff val="15000"/>
                  </a:schemeClr>
                </a:solidFill>
                <a:latin typeface="Arial" panose="020B0604020202020204" pitchFamily="34" charset="0"/>
                <a:cs typeface="Arial" panose="020B0604020202020204" pitchFamily="34" charset="0"/>
              </a:rPr>
              <a:t>R. Bras. Est. Pedag</a:t>
            </a:r>
            <a:r>
              <a:rPr lang="pt-BR" sz="1900" dirty="0">
                <a:solidFill>
                  <a:schemeClr val="tx1">
                    <a:lumMod val="85000"/>
                    <a:lumOff val="15000"/>
                  </a:schemeClr>
                </a:solidFill>
                <a:latin typeface="Arial" panose="020B0604020202020204" pitchFamily="34" charset="0"/>
                <a:cs typeface="Arial" panose="020B0604020202020204" pitchFamily="34" charset="0"/>
              </a:rPr>
              <a:t>., Brasília, v.87, n. 216, p. 220 – 235, maio/</a:t>
            </a:r>
            <a:r>
              <a:rPr lang="pt-BR" sz="1900" dirty="0" err="1">
                <a:solidFill>
                  <a:schemeClr val="tx1">
                    <a:lumMod val="85000"/>
                    <a:lumOff val="15000"/>
                  </a:schemeClr>
                </a:solidFill>
                <a:latin typeface="Arial" panose="020B0604020202020204" pitchFamily="34" charset="0"/>
                <a:cs typeface="Arial" panose="020B0604020202020204" pitchFamily="34" charset="0"/>
              </a:rPr>
              <a:t>ago</a:t>
            </a:r>
            <a:r>
              <a:rPr lang="pt-BR" sz="1900" dirty="0">
                <a:solidFill>
                  <a:schemeClr val="tx1">
                    <a:lumMod val="85000"/>
                    <a:lumOff val="15000"/>
                  </a:schemeClr>
                </a:solidFill>
                <a:latin typeface="Arial" panose="020B0604020202020204" pitchFamily="34" charset="0"/>
                <a:cs typeface="Arial" panose="020B0604020202020204" pitchFamily="34" charset="0"/>
              </a:rPr>
              <a:t>, 2006</a:t>
            </a:r>
            <a:r>
              <a:rPr lang="pt-BR" sz="1900" dirty="0" smtClean="0">
                <a:solidFill>
                  <a:schemeClr val="tx1">
                    <a:lumMod val="85000"/>
                    <a:lumOff val="15000"/>
                  </a:schemeClr>
                </a:solidFill>
                <a:latin typeface="Arial" panose="020B0604020202020204" pitchFamily="34" charset="0"/>
                <a:cs typeface="Arial" panose="020B0604020202020204" pitchFamily="34" charset="0"/>
              </a:rPr>
              <a:t>.</a:t>
            </a:r>
          </a:p>
          <a:p>
            <a:pPr marL="0" indent="0" eaLnBrk="1" fontAlgn="auto" hangingPunct="1">
              <a:buFont typeface="Arial"/>
              <a:buNone/>
              <a:defRPr/>
            </a:pPr>
            <a:r>
              <a:rPr lang="pt-BR" sz="1900" dirty="0" smtClean="0">
                <a:solidFill>
                  <a:schemeClr val="tx1">
                    <a:lumMod val="85000"/>
                    <a:lumOff val="15000"/>
                  </a:schemeClr>
                </a:solidFill>
                <a:latin typeface="Arial" panose="020B0604020202020204" pitchFamily="34" charset="0"/>
                <a:cs typeface="Arial" panose="020B0604020202020204" pitchFamily="34" charset="0"/>
              </a:rPr>
              <a:t>SANTOS, Maria Sirley</a:t>
            </a:r>
            <a:r>
              <a:rPr lang="pt-BR" sz="1900" dirty="0">
                <a:solidFill>
                  <a:schemeClr val="tx1">
                    <a:lumMod val="85000"/>
                    <a:lumOff val="15000"/>
                  </a:schemeClr>
                </a:solidFill>
                <a:latin typeface="Arial" panose="020B0604020202020204" pitchFamily="34" charset="0"/>
                <a:cs typeface="Arial" panose="020B0604020202020204" pitchFamily="34" charset="0"/>
              </a:rPr>
              <a:t>.</a:t>
            </a:r>
            <a:r>
              <a:rPr lang="pt-BR" sz="1900" dirty="0" smtClean="0">
                <a:solidFill>
                  <a:schemeClr val="tx1">
                    <a:lumMod val="85000"/>
                    <a:lumOff val="15000"/>
                  </a:schemeClr>
                </a:solidFill>
                <a:latin typeface="Arial" panose="020B0604020202020204" pitchFamily="34" charset="0"/>
                <a:cs typeface="Arial" panose="020B0604020202020204" pitchFamily="34" charset="0"/>
              </a:rPr>
              <a:t> Pedagogia da Diversidade. São Paulo: Mennon, 2005 </a:t>
            </a:r>
          </a:p>
          <a:p>
            <a:pPr marL="0" indent="0" eaLnBrk="1" fontAlgn="auto" hangingPunct="1">
              <a:buFont typeface="Arial"/>
              <a:buNone/>
              <a:defRPr/>
            </a:pPr>
            <a:r>
              <a:rPr lang="pt-BR" sz="1900" dirty="0" smtClean="0">
                <a:solidFill>
                  <a:schemeClr val="tx1">
                    <a:lumMod val="85000"/>
                    <a:lumOff val="15000"/>
                  </a:schemeClr>
                </a:solidFill>
                <a:latin typeface="Arial" panose="020B0604020202020204" pitchFamily="34" charset="0"/>
                <a:cs typeface="Arial" panose="020B0604020202020204" pitchFamily="34" charset="0"/>
              </a:rPr>
              <a:t>VIGOTSKY</a:t>
            </a:r>
            <a:r>
              <a:rPr lang="pt-BR" sz="1900" dirty="0">
                <a:solidFill>
                  <a:schemeClr val="tx1">
                    <a:lumMod val="85000"/>
                    <a:lumOff val="15000"/>
                  </a:schemeClr>
                </a:solidFill>
                <a:latin typeface="Arial" panose="020B0604020202020204" pitchFamily="34" charset="0"/>
                <a:cs typeface="Arial" panose="020B0604020202020204" pitchFamily="34" charset="0"/>
              </a:rPr>
              <a:t>, L. S. A formação social da mente: o desenvolvimento dos processos psicológicos superiores. São Paulo, SP: Martins Fontes, 2007.</a:t>
            </a:r>
          </a:p>
          <a:p>
            <a:pPr marL="0" indent="0" eaLnBrk="1" fontAlgn="auto" hangingPunct="1">
              <a:buFont typeface="Arial"/>
              <a:buNone/>
              <a:defRPr/>
            </a:pPr>
            <a:endParaRPr lang="pt-BR" sz="1800" dirty="0">
              <a:solidFill>
                <a:schemeClr val="tx2"/>
              </a:solidFill>
              <a:latin typeface="Times New Roman" panose="02020603050405020304" pitchFamily="18" charset="0"/>
              <a:cs typeface="Times New Roman" panose="02020603050405020304" pitchFamily="18" charset="0"/>
            </a:endParaRPr>
          </a:p>
          <a:p>
            <a:pPr marL="0" indent="0" eaLnBrk="1" fontAlgn="auto" hangingPunct="1">
              <a:buFont typeface="Arial"/>
              <a:buNone/>
              <a:defRPr/>
            </a:pPr>
            <a:endParaRPr lang="pt-BR" sz="1200" dirty="0">
              <a:solidFill>
                <a:schemeClr val="tx2"/>
              </a:solidFill>
              <a:latin typeface="Arial" panose="020B0604020202020204" pitchFamily="34" charset="0"/>
              <a:cs typeface="Arial" panose="020B0604020202020204" pitchFamily="34" charset="0"/>
            </a:endParaRPr>
          </a:p>
          <a:p>
            <a:pPr marL="0" indent="0" eaLnBrk="1" fontAlgn="auto" hangingPunct="1">
              <a:buFont typeface="Arial"/>
              <a:buNone/>
              <a:defRPr/>
            </a:pPr>
            <a:endParaRPr lang="pt-BR" sz="12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Conteúdo 2"/>
          <p:cNvSpPr>
            <a:spLocks noGrp="1"/>
          </p:cNvSpPr>
          <p:nvPr>
            <p:ph idx="1"/>
          </p:nvPr>
        </p:nvSpPr>
        <p:spPr>
          <a:xfrm>
            <a:off x="1295400" y="2419350"/>
            <a:ext cx="9601200" cy="3455988"/>
          </a:xfrm>
        </p:spPr>
        <p:txBody>
          <a:bodyPr/>
          <a:lstStyle/>
          <a:p>
            <a:pPr marL="0" indent="0">
              <a:buFont typeface="Arial" charset="0"/>
              <a:buNone/>
            </a:pPr>
            <a:endParaRPr lang="pt-BR" altLang="pt-BR" smtClean="0"/>
          </a:p>
          <a:p>
            <a:pPr marL="0" indent="0">
              <a:buFont typeface="Arial" charset="0"/>
              <a:buNone/>
            </a:pPr>
            <a:endParaRPr lang="pt-BR" altLang="pt-BR" smtClean="0"/>
          </a:p>
          <a:p>
            <a:pPr marL="0" indent="0">
              <a:buFont typeface="Arial" charset="0"/>
              <a:buNone/>
            </a:pPr>
            <a:r>
              <a:rPr lang="pt-BR" altLang="pt-BR" smtClean="0"/>
              <a:t>                                               </a:t>
            </a:r>
            <a:r>
              <a:rPr lang="pt-BR" altLang="pt-BR" sz="3000" smtClean="0">
                <a:latin typeface="Times New Roman" pitchFamily="18" charset="0"/>
                <a:cs typeface="Times New Roman" pitchFamily="18" charset="0"/>
              </a:rPr>
              <a:t>Obrigada!</a:t>
            </a:r>
          </a:p>
          <a:p>
            <a:pPr marL="0" indent="0">
              <a:buFont typeface="Arial" charset="0"/>
              <a:buNone/>
            </a:pPr>
            <a:r>
              <a:rPr lang="pt-BR" altLang="pt-BR" smtClean="0"/>
              <a:t>Contatos: Lisienne: </a:t>
            </a:r>
            <a:r>
              <a:rPr lang="pt-BR" altLang="pt-BR" b="1" smtClean="0">
                <a:solidFill>
                  <a:schemeClr val="tx1"/>
                </a:solidFill>
              </a:rPr>
              <a:t>lisienne@terra.com.br</a:t>
            </a:r>
          </a:p>
          <a:p>
            <a:pPr marL="0" indent="0">
              <a:buFont typeface="Arial" charset="0"/>
              <a:buNone/>
            </a:pPr>
            <a:r>
              <a:rPr lang="pt-BR" altLang="pt-BR" smtClean="0"/>
              <a:t>                Silmara: </a:t>
            </a:r>
            <a:r>
              <a:rPr lang="pt-BR" altLang="pt-BR" b="1" smtClean="0"/>
              <a:t>silmaramachado18@hotmail.com.br</a:t>
            </a:r>
          </a:p>
          <a:p>
            <a:pPr marL="0" indent="0">
              <a:buFont typeface="Arial" charset="0"/>
              <a:buNone/>
            </a:pPr>
            <a:r>
              <a:rPr lang="pt-BR" altLang="pt-BR" smtClean="0"/>
              <a:t>                Renato: </a:t>
            </a:r>
            <a:r>
              <a:rPr lang="pt-BR" altLang="pt-BR" b="1" smtClean="0"/>
              <a:t>bulcao.renato@gmail.com</a:t>
            </a:r>
          </a:p>
          <a:p>
            <a:pPr marL="0" indent="0">
              <a:buFont typeface="Arial" charset="0"/>
              <a:buNone/>
            </a:pPr>
            <a:endParaRPr lang="pt-BR" altLang="pt-BR" smtClean="0"/>
          </a:p>
          <a:p>
            <a:pPr marL="0" indent="0">
              <a:buFont typeface="Arial" charset="0"/>
              <a:buNone/>
            </a:pPr>
            <a:endParaRPr lang="pt-BR" altLang="pt-BR"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Pedagogia Diferenciada</a:t>
            </a:r>
          </a:p>
        </p:txBody>
      </p:sp>
      <p:sp>
        <p:nvSpPr>
          <p:cNvPr id="3" name="Espaço Reservado para Conteúdo 2"/>
          <p:cNvSpPr>
            <a:spLocks noGrp="1"/>
          </p:cNvSpPr>
          <p:nvPr>
            <p:ph idx="1"/>
          </p:nvPr>
        </p:nvSpPr>
        <p:spPr>
          <a:xfrm>
            <a:off x="1295400" y="2557463"/>
            <a:ext cx="10061575" cy="3317875"/>
          </a:xfrm>
        </p:spPr>
        <p:txBody>
          <a:bodyPr rtlCol="0">
            <a:normAutofit/>
          </a:bodyPr>
          <a:lstStyle/>
          <a:p>
            <a:pPr eaLnBrk="1" fontAlgn="auto" hangingPunct="1">
              <a:buFont typeface="Arial"/>
              <a:buChar char="•"/>
              <a:defRPr/>
            </a:pPr>
            <a:endParaRPr lang="pt-BR"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eaLnBrk="1" fontAlgn="auto" hangingPunct="1">
              <a:buFont typeface="Arial"/>
              <a:buNone/>
              <a:defRPr/>
            </a:pP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a:t>
            </a:r>
            <a:r>
              <a:rPr lang="pt-BR" sz="2600" dirty="0" smtClean="0">
                <a:solidFill>
                  <a:schemeClr val="tx1">
                    <a:lumMod val="85000"/>
                    <a:lumOff val="15000"/>
                  </a:schemeClr>
                </a:solidFill>
                <a:latin typeface="Times New Roman" panose="02020603050405020304" pitchFamily="18" charset="0"/>
                <a:cs typeface="Times New Roman" panose="02020603050405020304" pitchFamily="18" charset="0"/>
              </a:rPr>
              <a:t>É um novo olhar de respeito às diferenças dos alunos, para conhecê-los em suas singularidades, ressignificando o diferente em educação como essencial à condição humana, desencadeador de relações de cooperação entre todos os que convivem e fazem parte do ambiente escolar.” (Santos, 2005, p. 34) </a:t>
            </a:r>
            <a:endParaRPr lang="pt-BR" sz="26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Como?</a:t>
            </a:r>
          </a:p>
        </p:txBody>
      </p:sp>
      <p:sp>
        <p:nvSpPr>
          <p:cNvPr id="3" name="Espaço Reservado para Conteúdo 2"/>
          <p:cNvSpPr>
            <a:spLocks noGrp="1"/>
          </p:cNvSpPr>
          <p:nvPr>
            <p:ph idx="1"/>
          </p:nvPr>
        </p:nvSpPr>
        <p:spPr>
          <a:xfrm>
            <a:off x="825500" y="2411413"/>
            <a:ext cx="10502900" cy="3697287"/>
          </a:xfrm>
        </p:spPr>
        <p:txBody>
          <a:bodyPr rtlCol="0">
            <a:noAutofit/>
          </a:bodyPr>
          <a:lstStyle/>
          <a:p>
            <a:pPr eaLnBrk="1" fontAlgn="auto" hangingPunct="1">
              <a:buFontTx/>
              <a:buChar char="-"/>
              <a:defRPr/>
            </a:pPr>
            <a:r>
              <a:rPr lang="pt-BR" sz="2800" dirty="0" smtClean="0">
                <a:solidFill>
                  <a:schemeClr val="tx1">
                    <a:lumMod val="85000"/>
                    <a:lumOff val="15000"/>
                  </a:schemeClr>
                </a:solidFill>
                <a:latin typeface="Times New Roman" panose="02020603050405020304" pitchFamily="18" charset="0"/>
                <a:cs typeface="Times New Roman" panose="02020603050405020304" pitchFamily="18" charset="0"/>
              </a:rPr>
              <a:t>No curso de Pedagogia (formação para a Educação)</a:t>
            </a:r>
          </a:p>
          <a:p>
            <a:pPr eaLnBrk="1" fontAlgn="auto" hangingPunct="1">
              <a:buFontTx/>
              <a:buChar char="-"/>
              <a:defRPr/>
            </a:pPr>
            <a:r>
              <a:rPr lang="pt-BR" sz="2800" dirty="0" smtClean="0">
                <a:solidFill>
                  <a:schemeClr val="tx1">
                    <a:lumMod val="85000"/>
                    <a:lumOff val="15000"/>
                  </a:schemeClr>
                </a:solidFill>
                <a:latin typeface="Times New Roman" panose="02020603050405020304" pitchFamily="18" charset="0"/>
                <a:cs typeface="Times New Roman" panose="02020603050405020304" pitchFamily="18" charset="0"/>
              </a:rPr>
              <a:t>Para, em torno de, 30.000 alunos. Ingressantes em 2016: em torno de 10.000 alunos. Encerrando o curso neste semestre: em torno de 4.000 alunos.</a:t>
            </a:r>
            <a:endParaRPr lang="pt-BR" sz="2800"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eaLnBrk="1" fontAlgn="auto" hangingPunct="1">
              <a:buFont typeface="Arial"/>
              <a:buNone/>
              <a:defRPr/>
            </a:pPr>
            <a:r>
              <a:rPr lang="pt-BR" sz="2800" dirty="0" smtClean="0">
                <a:solidFill>
                  <a:schemeClr val="tx1">
                    <a:lumMod val="85000"/>
                    <a:lumOff val="15000"/>
                  </a:schemeClr>
                </a:solidFill>
                <a:latin typeface="Times New Roman" panose="02020603050405020304" pitchFamily="18" charset="0"/>
                <a:cs typeface="Times New Roman" panose="02020603050405020304" pitchFamily="18" charset="0"/>
              </a:rPr>
              <a:t>ENSINO (suas organizações nas interações entre os vários setores e na preparação de aulas, materiais, provas etc.)</a:t>
            </a:r>
          </a:p>
          <a:p>
            <a:pPr marL="0" indent="0" eaLnBrk="1" fontAlgn="auto" hangingPunct="1">
              <a:buFont typeface="Arial"/>
              <a:buNone/>
              <a:defRPr/>
            </a:pPr>
            <a:r>
              <a:rPr lang="pt-BR" sz="2800" dirty="0" smtClean="0">
                <a:solidFill>
                  <a:schemeClr val="tx1">
                    <a:lumMod val="85000"/>
                    <a:lumOff val="15000"/>
                  </a:schemeClr>
                </a:solidFill>
                <a:latin typeface="Times New Roman" panose="02020603050405020304" pitchFamily="18" charset="0"/>
                <a:cs typeface="Times New Roman" panose="02020603050405020304" pitchFamily="18" charset="0"/>
              </a:rPr>
              <a:t>APRENDIZAGEM: DESAFIOS das pesquisas do grupo</a:t>
            </a:r>
            <a:endParaRPr lang="pt-BR" sz="28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pPr eaLnBrk="1" hangingPunct="1"/>
            <a:r>
              <a:rPr lang="pt-BR" altLang="pt-BR" smtClean="0">
                <a:ln>
                  <a:noFill/>
                </a:ln>
              </a:rPr>
              <a:t>ENTENDENDO O PROCESSO... </a:t>
            </a:r>
          </a:p>
        </p:txBody>
      </p:sp>
      <p:sp>
        <p:nvSpPr>
          <p:cNvPr id="3" name="Espaço Reservado para Conteúdo 2"/>
          <p:cNvSpPr>
            <a:spLocks noGrp="1"/>
          </p:cNvSpPr>
          <p:nvPr>
            <p:ph idx="1"/>
          </p:nvPr>
        </p:nvSpPr>
        <p:spPr>
          <a:xfrm>
            <a:off x="766763" y="2327275"/>
            <a:ext cx="10639425" cy="3935413"/>
          </a:xfrm>
        </p:spPr>
        <p:txBody>
          <a:bodyPr rtlCol="0">
            <a:noAutofit/>
          </a:bodyPr>
          <a:lstStyle/>
          <a:p>
            <a:pPr marL="0" indent="0" eaLnBrk="1" fontAlgn="auto" hangingPunct="1">
              <a:buFont typeface="Arial"/>
              <a:buNone/>
              <a:defRPr/>
            </a:pPr>
            <a:r>
              <a:rPr lang="pt-BR" sz="1900" dirty="0">
                <a:solidFill>
                  <a:schemeClr val="tx1">
                    <a:lumMod val="85000"/>
                    <a:lumOff val="15000"/>
                  </a:schemeClr>
                </a:solidFill>
                <a:latin typeface="Times New Roman" panose="02020603050405020304" pitchFamily="18" charset="0"/>
                <a:cs typeface="Times New Roman" panose="02020603050405020304" pitchFamily="18" charset="0"/>
              </a:rPr>
              <a:t>Aprender não é absorção de conteúdos e exige uma rede complexa de operações </a:t>
            </a:r>
            <a:r>
              <a:rPr lang="pt-BR" sz="1900" i="1" u="sng" dirty="0">
                <a:solidFill>
                  <a:schemeClr val="tx1">
                    <a:lumMod val="85000"/>
                    <a:lumOff val="15000"/>
                  </a:schemeClr>
                </a:solidFill>
                <a:latin typeface="Times New Roman" panose="02020603050405020304" pitchFamily="18" charset="0"/>
                <a:cs typeface="Times New Roman" panose="02020603050405020304" pitchFamily="18" charset="0"/>
              </a:rPr>
              <a:t>neurofisiológicas</a:t>
            </a:r>
            <a:r>
              <a:rPr lang="pt-BR" sz="1900" dirty="0">
                <a:solidFill>
                  <a:schemeClr val="tx1">
                    <a:lumMod val="85000"/>
                    <a:lumOff val="15000"/>
                  </a:schemeClr>
                </a:solidFill>
                <a:latin typeface="Times New Roman" panose="02020603050405020304" pitchFamily="18" charset="0"/>
                <a:cs typeface="Times New Roman" panose="02020603050405020304" pitchFamily="18" charset="0"/>
              </a:rPr>
              <a:t> e </a:t>
            </a:r>
            <a:r>
              <a:rPr lang="pt-BR" sz="1900" i="1" u="sng" dirty="0">
                <a:solidFill>
                  <a:schemeClr val="tx1">
                    <a:lumMod val="85000"/>
                    <a:lumOff val="15000"/>
                  </a:schemeClr>
                </a:solidFill>
                <a:latin typeface="Times New Roman" panose="02020603050405020304" pitchFamily="18" charset="0"/>
                <a:cs typeface="Times New Roman" panose="02020603050405020304" pitchFamily="18" charset="0"/>
              </a:rPr>
              <a:t>neuropsicológica</a:t>
            </a:r>
            <a:r>
              <a:rPr lang="pt-BR" sz="1900" i="1" dirty="0">
                <a:solidFill>
                  <a:schemeClr val="tx1">
                    <a:lumMod val="85000"/>
                    <a:lumOff val="15000"/>
                  </a:schemeClr>
                </a:solidFill>
                <a:latin typeface="Times New Roman" panose="02020603050405020304" pitchFamily="18" charset="0"/>
                <a:cs typeface="Times New Roman" panose="02020603050405020304" pitchFamily="18" charset="0"/>
              </a:rPr>
              <a:t>s</a:t>
            </a:r>
            <a:r>
              <a:rPr lang="pt-BR" sz="1900" dirty="0">
                <a:solidFill>
                  <a:schemeClr val="tx1">
                    <a:lumMod val="85000"/>
                    <a:lumOff val="15000"/>
                  </a:schemeClr>
                </a:solidFill>
                <a:latin typeface="Times New Roman" panose="02020603050405020304" pitchFamily="18" charset="0"/>
                <a:cs typeface="Times New Roman" panose="02020603050405020304" pitchFamily="18" charset="0"/>
              </a:rPr>
              <a:t>. Alvarez (2006, p. 182) comenta que além destes dois aspectos, a aprendizagem solicita a contribuição do meio ambiente. </a:t>
            </a:r>
            <a:endParaRPr lang="pt-BR" sz="1900"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marL="2138363" indent="0" algn="just" eaLnBrk="1" fontAlgn="auto" hangingPunct="1">
              <a:buFont typeface="Arial"/>
              <a:buNone/>
              <a:defRPr/>
            </a:pPr>
            <a:r>
              <a:rPr lang="pt-BR" sz="19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pt-BR" sz="1900" dirty="0">
                <a:solidFill>
                  <a:schemeClr val="tx1">
                    <a:lumMod val="85000"/>
                    <a:lumOff val="15000"/>
                  </a:schemeClr>
                </a:solidFill>
                <a:latin typeface="Times New Roman" panose="02020603050405020304" pitchFamily="18" charset="0"/>
                <a:cs typeface="Times New Roman" panose="02020603050405020304" pitchFamily="18" charset="0"/>
              </a:rPr>
              <a:t>devem-se considerar os processos </a:t>
            </a:r>
            <a:r>
              <a:rPr lang="pt-BR" sz="1900" i="1" u="sng" dirty="0">
                <a:solidFill>
                  <a:schemeClr val="tx1">
                    <a:lumMod val="85000"/>
                    <a:lumOff val="15000"/>
                  </a:schemeClr>
                </a:solidFill>
                <a:latin typeface="Times New Roman" panose="02020603050405020304" pitchFamily="18" charset="0"/>
                <a:cs typeface="Times New Roman" panose="02020603050405020304" pitchFamily="18" charset="0"/>
              </a:rPr>
              <a:t>cognitivos internos</a:t>
            </a:r>
            <a:r>
              <a:rPr lang="pt-BR" sz="1900" dirty="0">
                <a:solidFill>
                  <a:schemeClr val="tx1">
                    <a:lumMod val="85000"/>
                    <a:lumOff val="15000"/>
                  </a:schemeClr>
                </a:solidFill>
                <a:latin typeface="Times New Roman" panose="02020603050405020304" pitchFamily="18" charset="0"/>
                <a:cs typeface="Times New Roman" panose="02020603050405020304" pitchFamily="18" charset="0"/>
              </a:rPr>
              <a:t>, isto é, como o indivíduo elabora os estímulos recebidos, sua capacidade de integrar informações e processá-las, formando uma complexa rede de representações mentais, que possibilite a ele resolver situações problema, adquirir conceitos novos e interpretar símbolos </a:t>
            </a:r>
            <a:r>
              <a:rPr lang="pt-BR" sz="1900" dirty="0" smtClean="0">
                <a:solidFill>
                  <a:schemeClr val="tx1">
                    <a:lumMod val="85000"/>
                    <a:lumOff val="15000"/>
                  </a:schemeClr>
                </a:solidFill>
                <a:latin typeface="Times New Roman" panose="02020603050405020304" pitchFamily="18" charset="0"/>
                <a:cs typeface="Times New Roman" panose="02020603050405020304" pitchFamily="18" charset="0"/>
              </a:rPr>
              <a:t>diversos.</a:t>
            </a:r>
          </a:p>
          <a:p>
            <a:pPr marL="0" indent="0" eaLnBrk="1" fontAlgn="auto" hangingPunct="1">
              <a:buFont typeface="Arial"/>
              <a:buNone/>
              <a:defRPr/>
            </a:pPr>
            <a:r>
              <a:rPr lang="pt-BR" sz="1900" dirty="0">
                <a:solidFill>
                  <a:schemeClr val="tx1">
                    <a:lumMod val="85000"/>
                    <a:lumOff val="15000"/>
                  </a:schemeClr>
                </a:solidFill>
                <a:latin typeface="Times New Roman" panose="02020603050405020304" pitchFamily="18" charset="0"/>
                <a:cs typeface="Times New Roman" panose="02020603050405020304" pitchFamily="18" charset="0"/>
              </a:rPr>
              <a:t>A</a:t>
            </a:r>
            <a:r>
              <a:rPr lang="pt-BR" sz="1900" dirty="0" smtClean="0">
                <a:solidFill>
                  <a:schemeClr val="tx1">
                    <a:lumMod val="85000"/>
                    <a:lumOff val="15000"/>
                  </a:schemeClr>
                </a:solidFill>
                <a:latin typeface="Times New Roman" panose="02020603050405020304" pitchFamily="18" charset="0"/>
                <a:cs typeface="Times New Roman" panose="02020603050405020304" pitchFamily="18" charset="0"/>
              </a:rPr>
              <a:t> complexidade do aprender exige funções cerebrais e funções mentais que se entrelaçam não limitando a um ou outro aspecto. O papel motivador das emoções na aprendizagem já não é apresentado em separado nos estudos de </a:t>
            </a:r>
            <a:r>
              <a:rPr lang="pt-BR" sz="1900" dirty="0" err="1" smtClean="0">
                <a:solidFill>
                  <a:schemeClr val="tx1">
                    <a:lumMod val="85000"/>
                    <a:lumOff val="15000"/>
                  </a:schemeClr>
                </a:solidFill>
                <a:latin typeface="Times New Roman" panose="02020603050405020304" pitchFamily="18" charset="0"/>
                <a:cs typeface="Times New Roman" panose="02020603050405020304" pitchFamily="18" charset="0"/>
              </a:rPr>
              <a:t>Vigotsky</a:t>
            </a:r>
            <a:r>
              <a:rPr lang="pt-BR" sz="1900" dirty="0" smtClean="0">
                <a:solidFill>
                  <a:schemeClr val="tx1">
                    <a:lumMod val="85000"/>
                    <a:lumOff val="15000"/>
                  </a:schemeClr>
                </a:solidFill>
                <a:latin typeface="Times New Roman" panose="02020603050405020304" pitchFamily="18" charset="0"/>
                <a:cs typeface="Times New Roman" panose="02020603050405020304" pitchFamily="18" charset="0"/>
              </a:rPr>
              <a:t> (2007).  Pedagogicamente, a motivação, o envolvimento do aprendiz com o professor e o conteúdo, a compreensão do funcionamento cerebral, são fundamentais para que se garanta uma aprendizagem ágil e eficiente.</a:t>
            </a:r>
            <a:endParaRPr lang="pt-BR" sz="19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pPr eaLnBrk="1" hangingPunct="1"/>
            <a:r>
              <a:rPr lang="pt-BR" altLang="pt-BR" smtClean="0">
                <a:ln>
                  <a:noFill/>
                </a:ln>
              </a:rPr>
              <a:t>A questão a ser pensada..</a:t>
            </a:r>
          </a:p>
        </p:txBody>
      </p:sp>
      <p:sp>
        <p:nvSpPr>
          <p:cNvPr id="20483" name="Espaço Reservado para Conteúdo 2"/>
          <p:cNvSpPr>
            <a:spLocks noGrp="1"/>
          </p:cNvSpPr>
          <p:nvPr>
            <p:ph idx="1"/>
          </p:nvPr>
        </p:nvSpPr>
        <p:spPr/>
        <p:txBody>
          <a:bodyPr/>
          <a:lstStyle/>
          <a:p>
            <a:pPr marL="0" indent="0" eaLnBrk="1" hangingPunct="1">
              <a:buFont typeface="Arial" charset="0"/>
              <a:buNone/>
            </a:pPr>
            <a:r>
              <a:rPr lang="pt-BR" altLang="pt-BR" smtClean="0">
                <a:latin typeface="Times New Roman" pitchFamily="18" charset="0"/>
                <a:cs typeface="Times New Roman" pitchFamily="18" charset="0"/>
              </a:rPr>
              <a:t>A neurociência atualmente busca mudar a visão do cérebro, agregando valor social.  O sentimento  de pertença é uma característica do ser humano necessário para a visão coletiva e cidadania.</a:t>
            </a:r>
          </a:p>
          <a:p>
            <a:pPr marL="0" indent="0" eaLnBrk="1" hangingPunct="1">
              <a:buFont typeface="Arial" charset="0"/>
              <a:buNone/>
            </a:pPr>
            <a:r>
              <a:rPr lang="pt-BR" altLang="pt-BR" smtClean="0">
                <a:latin typeface="Times New Roman" pitchFamily="18" charset="0"/>
                <a:cs typeface="Times New Roman" pitchFamily="18" charset="0"/>
              </a:rPr>
              <a:t>A teoria Sócio cultural de Vigotsky (2007), nos auxilia a entender e explicar esse processo de pertença, garantindo um olhar diferenciado sobre a teoria psicossocial de Moscovici (2003) sobre a representação social. </a:t>
            </a:r>
          </a:p>
          <a:p>
            <a:pPr marL="0" indent="0" eaLnBrk="1" hangingPunct="1">
              <a:buFont typeface="Arial" charset="0"/>
              <a:buNone/>
            </a:pPr>
            <a:endParaRPr lang="pt-BR" altLang="pt-BR"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3"/>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Significações de estudantes na EaD</a:t>
            </a:r>
          </a:p>
        </p:txBody>
      </p:sp>
      <p:sp>
        <p:nvSpPr>
          <p:cNvPr id="21507" name="Espaço Reservado para Conteúdo 4"/>
          <p:cNvSpPr>
            <a:spLocks noGrp="1"/>
          </p:cNvSpPr>
          <p:nvPr>
            <p:ph idx="1"/>
          </p:nvPr>
        </p:nvSpPr>
        <p:spPr/>
        <p:txBody>
          <a:bodyPr/>
          <a:lstStyle/>
          <a:p>
            <a:pPr marL="0" indent="0" eaLnBrk="1" hangingPunct="1">
              <a:buFont typeface="Arial" charset="0"/>
              <a:buNone/>
            </a:pPr>
            <a:endParaRPr lang="pt-BR" altLang="pt-BR" smtClean="0">
              <a:latin typeface="Times New Roman" pitchFamily="18" charset="0"/>
              <a:cs typeface="Times New Roman" pitchFamily="18" charset="0"/>
            </a:endParaRPr>
          </a:p>
          <a:p>
            <a:pPr marL="0" indent="0" eaLnBrk="1" hangingPunct="1">
              <a:buFont typeface="Arial" charset="0"/>
              <a:buNone/>
            </a:pPr>
            <a:r>
              <a:rPr lang="pt-BR" altLang="pt-BR" sz="2800" smtClean="0">
                <a:latin typeface="Times New Roman" pitchFamily="18" charset="0"/>
                <a:cs typeface="Times New Roman" pitchFamily="18" charset="0"/>
              </a:rPr>
              <a:t>“[...] o mundo dos sujeitos, os significados que atribuem às suas experiências cotidianas, sua linguagem, suas produções culturais e suas formas de interações sociais” </a:t>
            </a:r>
          </a:p>
          <a:p>
            <a:pPr marL="0" indent="0" eaLnBrk="1" hangingPunct="1">
              <a:buFont typeface="Arial" charset="0"/>
              <a:buNone/>
            </a:pPr>
            <a:r>
              <a:rPr lang="pt-BR" altLang="pt-BR" sz="2800" smtClean="0">
                <a:latin typeface="Times New Roman" pitchFamily="18" charset="0"/>
                <a:cs typeface="Times New Roman" pitchFamily="18" charset="0"/>
              </a:rPr>
              <a:t>                                                                          André (2005, p. 47)</a:t>
            </a:r>
          </a:p>
          <a:p>
            <a:pPr marL="0" indent="0" eaLnBrk="1" hangingPunct="1">
              <a:buFont typeface="Arial" charset="0"/>
              <a:buNone/>
            </a:pPr>
            <a:endParaRPr lang="pt-BR" altLang="pt-BR" smtClean="0">
              <a:latin typeface="Times New Roman" pitchFamily="18" charset="0"/>
              <a:cs typeface="Times New Roman" pitchFamily="18" charset="0"/>
            </a:endParaRPr>
          </a:p>
          <a:p>
            <a:pPr marL="0" indent="0" eaLnBrk="1" hangingPunct="1">
              <a:buFont typeface="Arial" charset="0"/>
              <a:buNone/>
            </a:pPr>
            <a:endParaRPr lang="pt-BR" altLang="pt-BR" smtClean="0">
              <a:latin typeface="Times New Roman" pitchFamily="18" charset="0"/>
              <a:cs typeface="Times New Roman" pitchFamily="18" charset="0"/>
            </a:endParaRPr>
          </a:p>
          <a:p>
            <a:pPr marL="0" indent="0" eaLnBrk="1" hangingPunct="1">
              <a:buFont typeface="Arial" charset="0"/>
              <a:buNone/>
            </a:pPr>
            <a:endParaRPr lang="pt-BR" altLang="pt-BR" smtClean="0">
              <a:latin typeface="Times New Roman" pitchFamily="18" charset="0"/>
              <a:cs typeface="Times New Roman" pitchFamily="18" charset="0"/>
            </a:endParaRPr>
          </a:p>
          <a:p>
            <a:pPr marL="0" indent="0" eaLnBrk="1" hangingPunct="1">
              <a:buFont typeface="Arial" charset="0"/>
              <a:buNone/>
            </a:pPr>
            <a:endParaRPr lang="pt-BR" altLang="pt-BR" smtClean="0">
              <a:latin typeface="Times New Roman" pitchFamily="18" charset="0"/>
              <a:cs typeface="Times New Roman" pitchFamily="18" charset="0"/>
            </a:endParaRPr>
          </a:p>
          <a:p>
            <a:pPr marL="0" indent="0" eaLnBrk="1" hangingPunct="1">
              <a:buFont typeface="Arial" charset="0"/>
              <a:buNone/>
            </a:pPr>
            <a:endParaRPr lang="pt-BR" altLang="pt-BR"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p:cNvSpPr>
            <a:spLocks noGrp="1"/>
          </p:cNvSpPr>
          <p:nvPr>
            <p:ph type="title"/>
          </p:nvPr>
        </p:nvSpPr>
        <p:spPr/>
        <p:txBody>
          <a:bodyPr/>
          <a:lstStyle/>
          <a:p>
            <a:pPr eaLnBrk="1" hangingPunct="1"/>
            <a:r>
              <a:rPr lang="pt-BR" altLang="pt-BR" smtClean="0">
                <a:ln>
                  <a:noFill/>
                </a:ln>
                <a:latin typeface="Times New Roman" pitchFamily="18" charset="0"/>
                <a:cs typeface="Times New Roman" pitchFamily="18" charset="0"/>
              </a:rPr>
              <a:t>Atividades de </a:t>
            </a:r>
            <a:r>
              <a:rPr lang="pt-BR" altLang="pt-BR" b="1" u="sng" smtClean="0">
                <a:ln>
                  <a:noFill/>
                </a:ln>
                <a:latin typeface="Times New Roman" pitchFamily="18" charset="0"/>
                <a:cs typeface="Times New Roman" pitchFamily="18" charset="0"/>
              </a:rPr>
              <a:t>interação</a:t>
            </a:r>
            <a:r>
              <a:rPr lang="pt-BR" altLang="pt-BR" smtClean="0">
                <a:ln>
                  <a:noFill/>
                </a:ln>
                <a:latin typeface="Times New Roman" pitchFamily="18" charset="0"/>
                <a:cs typeface="Times New Roman" pitchFamily="18" charset="0"/>
              </a:rPr>
              <a:t> com alunos</a:t>
            </a:r>
          </a:p>
        </p:txBody>
      </p:sp>
      <p:sp>
        <p:nvSpPr>
          <p:cNvPr id="3" name="Espaço Reservado para Conteúdo 2"/>
          <p:cNvSpPr>
            <a:spLocks noGrp="1"/>
          </p:cNvSpPr>
          <p:nvPr>
            <p:ph idx="1"/>
          </p:nvPr>
        </p:nvSpPr>
        <p:spPr/>
        <p:txBody>
          <a:bodyPr rtlCol="0">
            <a:normAutofit/>
          </a:bodyPr>
          <a:lstStyle/>
          <a:p>
            <a:pPr marL="0" indent="0" eaLnBrk="1" fontAlgn="auto" hangingPunct="1">
              <a:buFont typeface="Arial"/>
              <a:buNone/>
              <a:defRPr/>
            </a:pP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Várias.... Iniciamos com:</a:t>
            </a:r>
          </a:p>
          <a:p>
            <a:pPr marL="0" indent="0" eaLnBrk="1" fontAlgn="auto" hangingPunct="1">
              <a:buFont typeface="Arial"/>
              <a:buNone/>
              <a:defRPr/>
            </a:pPr>
            <a:r>
              <a:rPr lang="pt-BR" b="1" u="sng" dirty="0" smtClean="0">
                <a:solidFill>
                  <a:schemeClr val="tx1">
                    <a:lumMod val="85000"/>
                    <a:lumOff val="15000"/>
                  </a:schemeClr>
                </a:solidFill>
                <a:latin typeface="Times New Roman" panose="02020603050405020304" pitchFamily="18" charset="0"/>
                <a:cs typeface="Times New Roman" panose="02020603050405020304" pitchFamily="18" charset="0"/>
              </a:rPr>
              <a:t>Trabalho em grupo</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 de maio de 2016 com a comanda: </a:t>
            </a:r>
          </a:p>
          <a:p>
            <a:pPr marL="0" indent="0" eaLnBrk="1" fontAlgn="auto" hangingPunct="1">
              <a:buFont typeface="Arial"/>
              <a:buNone/>
              <a:defRPr/>
            </a:pP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“Com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base </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nas informações sobre o gênero textual,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redija um </a:t>
            </a:r>
            <a:r>
              <a:rPr lang="pt-BR" u="sng" dirty="0" smtClean="0">
                <a:solidFill>
                  <a:schemeClr val="tx1">
                    <a:lumMod val="85000"/>
                    <a:lumOff val="15000"/>
                  </a:schemeClr>
                </a:solidFill>
                <a:latin typeface="Times New Roman" panose="02020603050405020304" pitchFamily="18" charset="0"/>
                <a:cs typeface="Times New Roman" panose="02020603050405020304" pitchFamily="18" charset="0"/>
              </a:rPr>
              <a:t>relato </a:t>
            </a:r>
            <a:r>
              <a:rPr lang="pt-BR" u="sng" dirty="0">
                <a:solidFill>
                  <a:schemeClr val="tx1">
                    <a:lumMod val="85000"/>
                    <a:lumOff val="15000"/>
                  </a:schemeClr>
                </a:solidFill>
                <a:latin typeface="Times New Roman" panose="02020603050405020304" pitchFamily="18" charset="0"/>
                <a:cs typeface="Times New Roman" panose="02020603050405020304" pitchFamily="18" charset="0"/>
              </a:rPr>
              <a:t>pessoal, contando a sua trajetória até o curso de Pedagogia – modalidade de Ensino a Distância da UNIP</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 Como </a:t>
            </a:r>
            <a:r>
              <a:rPr lang="pt-BR" dirty="0">
                <a:solidFill>
                  <a:schemeClr val="tx1">
                    <a:lumMod val="85000"/>
                    <a:lumOff val="15000"/>
                  </a:schemeClr>
                </a:solidFill>
                <a:latin typeface="Times New Roman" panose="02020603050405020304" pitchFamily="18" charset="0"/>
                <a:cs typeface="Times New Roman" panose="02020603050405020304" pitchFamily="18" charset="0"/>
              </a:rPr>
              <a:t>se trata de um trabalho em grupo, o relato pode ser de vivências comuns a todos os membros do grupo ou que se escolha a trajetória de apenas um dos componentes e se escreva sobre ela</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pt-BR" dirty="0">
              <a:solidFill>
                <a:schemeClr val="tx1">
                  <a:lumMod val="85000"/>
                  <a:lumOff val="15000"/>
                </a:schemeClr>
              </a:solidFill>
              <a:latin typeface="Times New Roman" panose="02020603050405020304" pitchFamily="18" charset="0"/>
              <a:cs typeface="Times New Roman" panose="02020603050405020304" pitchFamily="18" charset="0"/>
            </a:endParaRPr>
          </a:p>
          <a:p>
            <a:pPr eaLnBrk="1" fontAlgn="auto" hangingPunct="1">
              <a:buFont typeface="Arial"/>
              <a:buChar char="•"/>
              <a:defRPr/>
            </a:pPr>
            <a:endParaRPr lang="pt-BR" dirty="0" smtClean="0">
              <a:solidFill>
                <a:schemeClr val="tx1">
                  <a:lumMod val="85000"/>
                  <a:lumOff val="15000"/>
                </a:schemeClr>
              </a:solidFill>
              <a:latin typeface="Times New Roman" panose="02020603050405020304" pitchFamily="18" charset="0"/>
              <a:cs typeface="Times New Roman" panose="02020603050405020304" pitchFamily="18" charset="0"/>
            </a:endParaRPr>
          </a:p>
          <a:p>
            <a:pPr eaLnBrk="1" fontAlgn="auto" hangingPunct="1">
              <a:buFont typeface="Arial"/>
              <a:buChar char="•"/>
              <a:defRPr/>
            </a:pPr>
            <a:endParaRPr lang="pt-B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fontScale="90000"/>
          </a:bodyPr>
          <a:lstStyle/>
          <a:p>
            <a:pPr eaLnBrk="1" fontAlgn="auto" hangingPunct="1">
              <a:spcAft>
                <a:spcPts val="0"/>
              </a:spcAft>
              <a:defRPr/>
            </a:pPr>
            <a:r>
              <a:rPr lang="pt-BR" dirty="0">
                <a:solidFill>
                  <a:schemeClr val="tx1">
                    <a:lumMod val="85000"/>
                    <a:lumOff val="15000"/>
                  </a:schemeClr>
                </a:solidFill>
                <a:latin typeface="Times New Roman" panose="02020603050405020304" pitchFamily="18" charset="0"/>
                <a:cs typeface="Times New Roman" panose="02020603050405020304" pitchFamily="18" charset="0"/>
              </a:rPr>
              <a:t>Significações de estudantes na </a:t>
            </a: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EaD</a:t>
            </a:r>
            <a:b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br>
            <a:r>
              <a:rPr lang="pt-BR" dirty="0" smtClean="0">
                <a:solidFill>
                  <a:schemeClr val="tx1">
                    <a:lumMod val="85000"/>
                    <a:lumOff val="15000"/>
                  </a:schemeClr>
                </a:solidFill>
                <a:latin typeface="Times New Roman" panose="02020603050405020304" pitchFamily="18" charset="0"/>
                <a:cs typeface="Times New Roman" panose="02020603050405020304" pitchFamily="18" charset="0"/>
              </a:rPr>
              <a:t>por amostragem – 300 trabalhos</a:t>
            </a:r>
            <a:endParaRPr lang="pt-BR"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3555" name="Espaço Reservado para Conteúdo 2"/>
          <p:cNvSpPr>
            <a:spLocks noGrp="1"/>
          </p:cNvSpPr>
          <p:nvPr>
            <p:ph idx="1"/>
          </p:nvPr>
        </p:nvSpPr>
        <p:spPr>
          <a:xfrm>
            <a:off x="1295400" y="2441575"/>
            <a:ext cx="10069513" cy="3697288"/>
          </a:xfrm>
        </p:spPr>
        <p:txBody>
          <a:bodyPr/>
          <a:lstStyle/>
          <a:p>
            <a:pPr marL="0" indent="0" eaLnBrk="1" hangingPunct="1">
              <a:buFont typeface="Arial" charset="0"/>
              <a:buNone/>
            </a:pPr>
            <a:r>
              <a:rPr lang="pt-BR" altLang="pt-BR" sz="2600" smtClean="0">
                <a:latin typeface="Times New Roman" pitchFamily="18" charset="0"/>
                <a:cs typeface="Times New Roman" pitchFamily="18" charset="0"/>
              </a:rPr>
              <a:t>O recurso metodológico adotado contemplou os seguintes movimentos:</a:t>
            </a:r>
          </a:p>
          <a:p>
            <a:pPr marL="0" indent="0" eaLnBrk="1" hangingPunct="1">
              <a:buFont typeface="Arial" charset="0"/>
              <a:buNone/>
            </a:pPr>
            <a:r>
              <a:rPr lang="pt-BR" altLang="pt-BR" sz="2600" smtClean="0">
                <a:latin typeface="Times New Roman" pitchFamily="18" charset="0"/>
                <a:cs typeface="Times New Roman" pitchFamily="18" charset="0"/>
              </a:rPr>
              <a:t>1) Leituras (flutuantes e recorrentes) do material transcrito;</a:t>
            </a:r>
          </a:p>
          <a:p>
            <a:pPr marL="0" indent="0" eaLnBrk="1" hangingPunct="1">
              <a:buFont typeface="Arial" charset="0"/>
              <a:buNone/>
            </a:pPr>
            <a:r>
              <a:rPr lang="pt-BR" altLang="pt-BR" sz="2600" smtClean="0">
                <a:latin typeface="Times New Roman" pitchFamily="18" charset="0"/>
                <a:cs typeface="Times New Roman" pitchFamily="18" charset="0"/>
              </a:rPr>
              <a:t>2) Agrupamentos de discursos elaborados por diferentes sujeitos, considerando a aproximação temática/assunto.</a:t>
            </a:r>
          </a:p>
          <a:p>
            <a:pPr marL="0" indent="0" eaLnBrk="1" hangingPunct="1">
              <a:buFont typeface="Arial" charset="0"/>
              <a:buNone/>
            </a:pPr>
            <a:r>
              <a:rPr lang="pt-BR" altLang="pt-BR" sz="2600" smtClean="0">
                <a:latin typeface="Times New Roman" pitchFamily="18" charset="0"/>
                <a:cs typeface="Times New Roman" pitchFamily="18" charset="0"/>
              </a:rPr>
              <a:t>3) Organização de eixos de análise, a partir do conteúdo temático.</a:t>
            </a:r>
          </a:p>
          <a:p>
            <a:pPr marL="0" indent="0" eaLnBrk="1" hangingPunct="1">
              <a:buFont typeface="Arial" charset="0"/>
              <a:buNone/>
            </a:pPr>
            <a:r>
              <a:rPr lang="pt-BR" altLang="pt-BR" sz="2600" smtClean="0">
                <a:latin typeface="Times New Roman" pitchFamily="18" charset="0"/>
                <a:cs typeface="Times New Roman" pitchFamily="18" charset="0"/>
              </a:rPr>
              <a:t>4) Análise dos temas e identificação de subtemas, organizados em tópicos.</a:t>
            </a:r>
          </a:p>
          <a:p>
            <a:pPr marL="0" indent="0" eaLnBrk="1" hangingPunct="1">
              <a:buFont typeface="Arial" charset="0"/>
              <a:buNone/>
            </a:pPr>
            <a:endParaRPr lang="pt-BR" altLang="pt-BR"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3412</TotalTime>
  <Words>2085</Words>
  <Application>Microsoft Office PowerPoint</Application>
  <PresentationFormat>Personalizar</PresentationFormat>
  <Paragraphs>111</Paragraphs>
  <Slides>26</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26</vt:i4>
      </vt:variant>
    </vt:vector>
  </HeadingPairs>
  <TitlesOfParts>
    <vt:vector size="31" baseType="lpstr">
      <vt:lpstr>Garamond</vt:lpstr>
      <vt:lpstr>Arial</vt:lpstr>
      <vt:lpstr>Calibri</vt:lpstr>
      <vt:lpstr>Times New Roman</vt:lpstr>
      <vt:lpstr>Orgânico</vt:lpstr>
      <vt:lpstr>22º Congresso Internacional ABED de Educação a Distância</vt:lpstr>
      <vt:lpstr>Grupo de Pesquisa: Linguagens Pedagógicas em Educação a Distância: Diversidade em Ação</vt:lpstr>
      <vt:lpstr>Pedagogia Diferenciada</vt:lpstr>
      <vt:lpstr>Como?</vt:lpstr>
      <vt:lpstr>ENTENDENDO O PROCESSO... </vt:lpstr>
      <vt:lpstr>A questão a ser pensada..</vt:lpstr>
      <vt:lpstr>Significações de estudantes na EaD</vt:lpstr>
      <vt:lpstr>Atividades de interação com alunos</vt:lpstr>
      <vt:lpstr>Significações de estudantes na EaD por amostragem – 300 trabalhos</vt:lpstr>
      <vt:lpstr>Relatos autobiográficos </vt:lpstr>
      <vt:lpstr>Diversidade</vt:lpstr>
      <vt:lpstr>Prática social inclusiva</vt:lpstr>
      <vt:lpstr>Um olhar sensível.................</vt:lpstr>
      <vt:lpstr>Adequação do tempo</vt:lpstr>
      <vt:lpstr>Sonho</vt:lpstr>
      <vt:lpstr>Condições financeiras</vt:lpstr>
      <vt:lpstr>As dificuldades  / EaD / Democratização</vt:lpstr>
      <vt:lpstr>Significações</vt:lpstr>
      <vt:lpstr>Mudanças sociais e profissionais</vt:lpstr>
      <vt:lpstr>Interação-Coletivo da instituição</vt:lpstr>
      <vt:lpstr>Memórias afetivas</vt:lpstr>
      <vt:lpstr>Memórias afetivas</vt:lpstr>
      <vt:lpstr>Ser professora</vt:lpstr>
      <vt:lpstr>Novas perspectivas em andamento</vt:lpstr>
      <vt:lpstr>Referências Bibliográficas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Encontro Científico</dc:title>
  <dc:creator>User</dc:creator>
  <cp:lastModifiedBy>Dragon</cp:lastModifiedBy>
  <cp:revision>102</cp:revision>
  <dcterms:created xsi:type="dcterms:W3CDTF">2016-09-03T10:23:37Z</dcterms:created>
  <dcterms:modified xsi:type="dcterms:W3CDTF">2016-10-06T18:03:05Z</dcterms:modified>
</cp:coreProperties>
</file>