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0" r:id="rId3"/>
    <p:sldId id="276" r:id="rId4"/>
    <p:sldId id="272" r:id="rId5"/>
    <p:sldId id="285" r:id="rId6"/>
    <p:sldId id="286" r:id="rId7"/>
    <p:sldId id="258" r:id="rId8"/>
    <p:sldId id="282" r:id="rId9"/>
    <p:sldId id="287" r:id="rId10"/>
    <p:sldId id="288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60" r:id="rId19"/>
    <p:sldId id="271" r:id="rId20"/>
    <p:sldId id="264" r:id="rId21"/>
    <p:sldId id="267" r:id="rId22"/>
    <p:sldId id="284" r:id="rId23"/>
    <p:sldId id="277" r:id="rId24"/>
    <p:sldId id="275" r:id="rId25"/>
    <p:sldId id="283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5FAAE-62D2-4CC3-B1BE-CCB90A270A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44E02BF-886E-4A19-AEEC-0F7EF1462AD2}">
      <dgm:prSet phldrT="[Texto]"/>
      <dgm:spPr/>
      <dgm:t>
        <a:bodyPr/>
        <a:lstStyle/>
        <a:p>
          <a:r>
            <a:rPr lang="pt-BR" dirty="0"/>
            <a:t>Diálogo</a:t>
          </a:r>
        </a:p>
      </dgm:t>
    </dgm:pt>
    <dgm:pt modelId="{0FB4E129-6AF7-4CAB-A207-73D04554F54E}" type="parTrans" cxnId="{6C08F18D-3644-4A03-9E50-70BC106D7B26}">
      <dgm:prSet/>
      <dgm:spPr/>
      <dgm:t>
        <a:bodyPr/>
        <a:lstStyle/>
        <a:p>
          <a:endParaRPr lang="pt-BR"/>
        </a:p>
      </dgm:t>
    </dgm:pt>
    <dgm:pt modelId="{D5D5EB9F-66FA-458D-99BA-0FD6955E1601}" type="sibTrans" cxnId="{6C08F18D-3644-4A03-9E50-70BC106D7B26}">
      <dgm:prSet/>
      <dgm:spPr/>
      <dgm:t>
        <a:bodyPr/>
        <a:lstStyle/>
        <a:p>
          <a:endParaRPr lang="pt-BR"/>
        </a:p>
      </dgm:t>
    </dgm:pt>
    <dgm:pt modelId="{847C0BE0-28B8-42A9-8D8C-596E7CC206CB}">
      <dgm:prSet phldrT="[Texto]"/>
      <dgm:spPr/>
      <dgm:t>
        <a:bodyPr/>
        <a:lstStyle/>
        <a:p>
          <a:r>
            <a:rPr lang="pt-BR" dirty="0"/>
            <a:t>Estrutura</a:t>
          </a:r>
        </a:p>
      </dgm:t>
    </dgm:pt>
    <dgm:pt modelId="{8ABD50CE-5A05-4586-9804-0ED2F89A98B6}" type="parTrans" cxnId="{B03D1DE1-1211-4299-8C27-15817A254C0F}">
      <dgm:prSet/>
      <dgm:spPr/>
      <dgm:t>
        <a:bodyPr/>
        <a:lstStyle/>
        <a:p>
          <a:endParaRPr lang="pt-BR"/>
        </a:p>
      </dgm:t>
    </dgm:pt>
    <dgm:pt modelId="{A038CF64-B867-4961-8507-8C994C91ABB7}" type="sibTrans" cxnId="{B03D1DE1-1211-4299-8C27-15817A254C0F}">
      <dgm:prSet/>
      <dgm:spPr/>
      <dgm:t>
        <a:bodyPr/>
        <a:lstStyle/>
        <a:p>
          <a:endParaRPr lang="pt-BR"/>
        </a:p>
      </dgm:t>
    </dgm:pt>
    <dgm:pt modelId="{7AD9A8FA-1F12-4DBB-9420-B1AC78EAE611}">
      <dgm:prSet phldrT="[Texto]"/>
      <dgm:spPr/>
      <dgm:t>
        <a:bodyPr/>
        <a:lstStyle/>
        <a:p>
          <a:r>
            <a:rPr lang="pt-BR" dirty="0"/>
            <a:t>Autonomia</a:t>
          </a:r>
        </a:p>
      </dgm:t>
    </dgm:pt>
    <dgm:pt modelId="{CEA9EEDB-FE62-4A57-8668-C6D64BB008D4}" type="parTrans" cxnId="{288B7B84-ACE2-410E-8591-C4A7552BF9CD}">
      <dgm:prSet/>
      <dgm:spPr/>
      <dgm:t>
        <a:bodyPr/>
        <a:lstStyle/>
        <a:p>
          <a:endParaRPr lang="pt-BR"/>
        </a:p>
      </dgm:t>
    </dgm:pt>
    <dgm:pt modelId="{E292FC85-4502-4AD8-9C44-D3623B256135}" type="sibTrans" cxnId="{288B7B84-ACE2-410E-8591-C4A7552BF9CD}">
      <dgm:prSet/>
      <dgm:spPr/>
      <dgm:t>
        <a:bodyPr/>
        <a:lstStyle/>
        <a:p>
          <a:endParaRPr lang="pt-BR"/>
        </a:p>
      </dgm:t>
    </dgm:pt>
    <dgm:pt modelId="{055BBFF7-8BA4-42BA-8845-140179CCB709}" type="pres">
      <dgm:prSet presAssocID="{1545FAAE-62D2-4CC3-B1BE-CCB90A270A2F}" presName="CompostProcess" presStyleCnt="0">
        <dgm:presLayoutVars>
          <dgm:dir/>
          <dgm:resizeHandles val="exact"/>
        </dgm:presLayoutVars>
      </dgm:prSet>
      <dgm:spPr/>
    </dgm:pt>
    <dgm:pt modelId="{D191A19E-E018-4320-ADB2-29CCA6E0D084}" type="pres">
      <dgm:prSet presAssocID="{1545FAAE-62D2-4CC3-B1BE-CCB90A270A2F}" presName="arrow" presStyleLbl="bgShp" presStyleIdx="0" presStyleCnt="1"/>
      <dgm:spPr/>
    </dgm:pt>
    <dgm:pt modelId="{969E4546-E62B-4083-9E94-9CFD0231A378}" type="pres">
      <dgm:prSet presAssocID="{1545FAAE-62D2-4CC3-B1BE-CCB90A270A2F}" presName="linearProcess" presStyleCnt="0"/>
      <dgm:spPr/>
    </dgm:pt>
    <dgm:pt modelId="{074D8B65-8CDA-4520-AF07-1673AD8616F9}" type="pres">
      <dgm:prSet presAssocID="{744E02BF-886E-4A19-AEEC-0F7EF1462AD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79939C-09CF-4483-94CE-F38689547BC1}" type="pres">
      <dgm:prSet presAssocID="{D5D5EB9F-66FA-458D-99BA-0FD6955E1601}" presName="sibTrans" presStyleCnt="0"/>
      <dgm:spPr/>
    </dgm:pt>
    <dgm:pt modelId="{8692C890-D520-4015-903C-D32897F8104C}" type="pres">
      <dgm:prSet presAssocID="{847C0BE0-28B8-42A9-8D8C-596E7CC206C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CB1CBF-3797-4B93-ADAF-16D7565CED08}" type="pres">
      <dgm:prSet presAssocID="{A038CF64-B867-4961-8507-8C994C91ABB7}" presName="sibTrans" presStyleCnt="0"/>
      <dgm:spPr/>
    </dgm:pt>
    <dgm:pt modelId="{D34FF415-23C6-475E-B926-7855BCE1C815}" type="pres">
      <dgm:prSet presAssocID="{7AD9A8FA-1F12-4DBB-9420-B1AC78EAE61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90F38D9-D1D5-4C0F-A33B-AAF1F71F7B7E}" type="presOf" srcId="{7AD9A8FA-1F12-4DBB-9420-B1AC78EAE611}" destId="{D34FF415-23C6-475E-B926-7855BCE1C815}" srcOrd="0" destOrd="0" presId="urn:microsoft.com/office/officeart/2005/8/layout/hProcess9"/>
    <dgm:cxn modelId="{8FD5CDF1-3962-4ED5-80FB-8AC2748EF1AC}" type="presOf" srcId="{847C0BE0-28B8-42A9-8D8C-596E7CC206CB}" destId="{8692C890-D520-4015-903C-D32897F8104C}" srcOrd="0" destOrd="0" presId="urn:microsoft.com/office/officeart/2005/8/layout/hProcess9"/>
    <dgm:cxn modelId="{AD9E2475-4574-4A11-A99C-D0CFAD6473DB}" type="presOf" srcId="{744E02BF-886E-4A19-AEEC-0F7EF1462AD2}" destId="{074D8B65-8CDA-4520-AF07-1673AD8616F9}" srcOrd="0" destOrd="0" presId="urn:microsoft.com/office/officeart/2005/8/layout/hProcess9"/>
    <dgm:cxn modelId="{6C08F18D-3644-4A03-9E50-70BC106D7B26}" srcId="{1545FAAE-62D2-4CC3-B1BE-CCB90A270A2F}" destId="{744E02BF-886E-4A19-AEEC-0F7EF1462AD2}" srcOrd="0" destOrd="0" parTransId="{0FB4E129-6AF7-4CAB-A207-73D04554F54E}" sibTransId="{D5D5EB9F-66FA-458D-99BA-0FD6955E1601}"/>
    <dgm:cxn modelId="{B03D1DE1-1211-4299-8C27-15817A254C0F}" srcId="{1545FAAE-62D2-4CC3-B1BE-CCB90A270A2F}" destId="{847C0BE0-28B8-42A9-8D8C-596E7CC206CB}" srcOrd="1" destOrd="0" parTransId="{8ABD50CE-5A05-4586-9804-0ED2F89A98B6}" sibTransId="{A038CF64-B867-4961-8507-8C994C91ABB7}"/>
    <dgm:cxn modelId="{288B7B84-ACE2-410E-8591-C4A7552BF9CD}" srcId="{1545FAAE-62D2-4CC3-B1BE-CCB90A270A2F}" destId="{7AD9A8FA-1F12-4DBB-9420-B1AC78EAE611}" srcOrd="2" destOrd="0" parTransId="{CEA9EEDB-FE62-4A57-8668-C6D64BB008D4}" sibTransId="{E292FC85-4502-4AD8-9C44-D3623B256135}"/>
    <dgm:cxn modelId="{E32EEF17-73E8-4989-A128-666F7306E325}" type="presOf" srcId="{1545FAAE-62D2-4CC3-B1BE-CCB90A270A2F}" destId="{055BBFF7-8BA4-42BA-8845-140179CCB709}" srcOrd="0" destOrd="0" presId="urn:microsoft.com/office/officeart/2005/8/layout/hProcess9"/>
    <dgm:cxn modelId="{229B11A9-25AD-4B1B-BEAE-445A5901550D}" type="presParOf" srcId="{055BBFF7-8BA4-42BA-8845-140179CCB709}" destId="{D191A19E-E018-4320-ADB2-29CCA6E0D084}" srcOrd="0" destOrd="0" presId="urn:microsoft.com/office/officeart/2005/8/layout/hProcess9"/>
    <dgm:cxn modelId="{B6D55DC2-A732-4F73-8491-1E40A9595E54}" type="presParOf" srcId="{055BBFF7-8BA4-42BA-8845-140179CCB709}" destId="{969E4546-E62B-4083-9E94-9CFD0231A378}" srcOrd="1" destOrd="0" presId="urn:microsoft.com/office/officeart/2005/8/layout/hProcess9"/>
    <dgm:cxn modelId="{FA1F59B7-F88C-4097-8CB2-A45C51A835CC}" type="presParOf" srcId="{969E4546-E62B-4083-9E94-9CFD0231A378}" destId="{074D8B65-8CDA-4520-AF07-1673AD8616F9}" srcOrd="0" destOrd="0" presId="urn:microsoft.com/office/officeart/2005/8/layout/hProcess9"/>
    <dgm:cxn modelId="{A945A35B-CE92-4598-90AC-075D51BA79A0}" type="presParOf" srcId="{969E4546-E62B-4083-9E94-9CFD0231A378}" destId="{3E79939C-09CF-4483-94CE-F38689547BC1}" srcOrd="1" destOrd="0" presId="urn:microsoft.com/office/officeart/2005/8/layout/hProcess9"/>
    <dgm:cxn modelId="{41FE050D-B6E0-4F4B-89E2-30508D0D604D}" type="presParOf" srcId="{969E4546-E62B-4083-9E94-9CFD0231A378}" destId="{8692C890-D520-4015-903C-D32897F8104C}" srcOrd="2" destOrd="0" presId="urn:microsoft.com/office/officeart/2005/8/layout/hProcess9"/>
    <dgm:cxn modelId="{3B0728FA-3044-4E58-AE83-13B0C8076650}" type="presParOf" srcId="{969E4546-E62B-4083-9E94-9CFD0231A378}" destId="{66CB1CBF-3797-4B93-ADAF-16D7565CED08}" srcOrd="3" destOrd="0" presId="urn:microsoft.com/office/officeart/2005/8/layout/hProcess9"/>
    <dgm:cxn modelId="{ABBDDBCF-351A-45B0-96D8-60D19D07B9CC}" type="presParOf" srcId="{969E4546-E62B-4083-9E94-9CFD0231A378}" destId="{D34FF415-23C6-475E-B926-7855BCE1C8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1A19E-E018-4320-ADB2-29CCA6E0D084}">
      <dsp:nvSpPr>
        <dsp:cNvPr id="0" name=""/>
        <dsp:cNvSpPr/>
      </dsp:nvSpPr>
      <dsp:spPr>
        <a:xfrm>
          <a:off x="526224" y="0"/>
          <a:ext cx="5963878" cy="42215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D8B65-8CDA-4520-AF07-1673AD8616F9}">
      <dsp:nvSpPr>
        <dsp:cNvPr id="0" name=""/>
        <dsp:cNvSpPr/>
      </dsp:nvSpPr>
      <dsp:spPr>
        <a:xfrm>
          <a:off x="680" y="1266450"/>
          <a:ext cx="2220241" cy="168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Diálogo</a:t>
          </a:r>
        </a:p>
      </dsp:txBody>
      <dsp:txXfrm>
        <a:off x="83111" y="1348881"/>
        <a:ext cx="2055379" cy="1523738"/>
      </dsp:txXfrm>
    </dsp:sp>
    <dsp:sp modelId="{8692C890-D520-4015-903C-D32897F8104C}">
      <dsp:nvSpPr>
        <dsp:cNvPr id="0" name=""/>
        <dsp:cNvSpPr/>
      </dsp:nvSpPr>
      <dsp:spPr>
        <a:xfrm>
          <a:off x="2398043" y="1266450"/>
          <a:ext cx="2220241" cy="168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Estrutura</a:t>
          </a:r>
        </a:p>
      </dsp:txBody>
      <dsp:txXfrm>
        <a:off x="2480474" y="1348881"/>
        <a:ext cx="2055379" cy="1523738"/>
      </dsp:txXfrm>
    </dsp:sp>
    <dsp:sp modelId="{D34FF415-23C6-475E-B926-7855BCE1C815}">
      <dsp:nvSpPr>
        <dsp:cNvPr id="0" name=""/>
        <dsp:cNvSpPr/>
      </dsp:nvSpPr>
      <dsp:spPr>
        <a:xfrm>
          <a:off x="4795405" y="1266450"/>
          <a:ext cx="2220241" cy="168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Autonomia</a:t>
          </a:r>
        </a:p>
      </dsp:txBody>
      <dsp:txXfrm>
        <a:off x="4877836" y="1348881"/>
        <a:ext cx="2055379" cy="1523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3310E-9326-488D-856A-8470FF4CF242}" type="datetimeFigureOut">
              <a:rPr lang="pt-BR" smtClean="0"/>
              <a:pPr/>
              <a:t>18/10/2016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2C67B-395A-4957-AB56-E214BAD56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78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18/10/2016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18/10/2016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18/10/2016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pPr/>
              <a:t>18/10/2016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pPr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IRECAO\Downloads\25146-95410-1-PB.pdf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t-BR" sz="4800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48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ORGANIZAÇÃO E GESTÃO DA SALA DE AULA VIRTUAL: </a:t>
            </a:r>
          </a:p>
          <a:p>
            <a:pPr marL="0" indent="0" algn="ctr">
              <a:buNone/>
            </a:pPr>
            <a:r>
              <a:rPr lang="pt-BR" sz="4800" dirty="0">
                <a:solidFill>
                  <a:schemeClr val="accent6"/>
                </a:solidFill>
                <a:latin typeface="Arial Narrow" panose="020B0606020202030204" pitchFamily="34" charset="0"/>
              </a:rPr>
              <a:t>Tutoria e docência sedutora</a:t>
            </a:r>
          </a:p>
          <a:p>
            <a:pPr marL="0" indent="0" algn="ctr">
              <a:buNone/>
            </a:pPr>
            <a:endParaRPr lang="pt-BR" sz="4800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3500" i="1" dirty="0">
                <a:solidFill>
                  <a:schemeClr val="accent6"/>
                </a:solidFill>
                <a:latin typeface="Arial Narrow" panose="020B0606020202030204" pitchFamily="34" charset="0"/>
              </a:rPr>
              <a:t>Prof.ª Dr.ª Terezinha Bazé de Lima</a:t>
            </a:r>
            <a:endParaRPr lang="pt-BR" sz="4800" i="1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algn="ctr">
              <a:buNone/>
            </a:pPr>
            <a:endParaRPr lang="pt-BR" sz="27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t-BR" sz="2700" dirty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endParaRPr lang="pt-BR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t-BR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t-BR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t-BR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t-BR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t-BR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t-BR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  <p:pic>
        <p:nvPicPr>
          <p:cNvPr id="7" name="Picture 2" descr="http://aupex.com.br/imagens/unigr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64" y="6206762"/>
            <a:ext cx="1494071" cy="6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063" y="1844824"/>
            <a:ext cx="7705874" cy="4774036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81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1452985"/>
            <a:ext cx="92773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5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19336" y="1433662"/>
            <a:ext cx="45601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i="1" dirty="0">
                <a:solidFill>
                  <a:schemeClr val="bg1"/>
                </a:solidFill>
              </a:rPr>
              <a:t>De acordo com </a:t>
            </a:r>
            <a:r>
              <a:rPr lang="pt-BR" sz="3200" i="1" dirty="0" err="1">
                <a:solidFill>
                  <a:schemeClr val="bg1"/>
                </a:solidFill>
              </a:rPr>
              <a:t>Peters</a:t>
            </a:r>
            <a:r>
              <a:rPr lang="pt-BR" sz="3200" i="1" dirty="0">
                <a:solidFill>
                  <a:schemeClr val="bg1"/>
                </a:solidFill>
              </a:rPr>
              <a:t> (2001), as primeiras tentativas para estabelecer princípios didáticos específicos para a educação a distância privilegiaram a busca de meios para reduzir, amenizar ou até mesmo anular a distância física</a:t>
            </a:r>
          </a:p>
        </p:txBody>
      </p:sp>
    </p:spTree>
    <p:extLst>
      <p:ext uri="{BB962C8B-B14F-4D97-AF65-F5344CB8AC3E}">
        <p14:creationId xmlns:p14="http://schemas.microsoft.com/office/powerpoint/2010/main" val="377633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40973" y="2092609"/>
            <a:ext cx="30963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Moore, com o intuito de diferenciar distância física de distância psicológica (comunicacional) desenvolveu a Teoria da Distância Transacional (1972).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76320" y="2060848"/>
            <a:ext cx="30963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Arial Narrow" panose="020B0606020202030204" pitchFamily="34" charset="0"/>
              </a:rPr>
              <a:t>Esta foi a primeira tentativa – em língua inglesa – a estabelecer um marco teórica específico para EAD.</a:t>
            </a:r>
          </a:p>
        </p:txBody>
      </p:sp>
    </p:spTree>
    <p:extLst>
      <p:ext uri="{BB962C8B-B14F-4D97-AF65-F5344CB8AC3E}">
        <p14:creationId xmlns:p14="http://schemas.microsoft.com/office/powerpoint/2010/main" val="355389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048000" y="2204864"/>
            <a:ext cx="7080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i="1" dirty="0">
                <a:solidFill>
                  <a:schemeClr val="bg1"/>
                </a:solidFill>
                <a:latin typeface="Arial Narrow" panose="020B0606020202030204" pitchFamily="34" charset="0"/>
              </a:rPr>
              <a:t>“a interação entre o ambiente, os indivíduos e os padrões de comportamento numa dada situação”</a:t>
            </a:r>
          </a:p>
          <a:p>
            <a:pPr algn="ctr"/>
            <a:endParaRPr lang="pt-BR" sz="40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Arial Narrow" panose="020B0606020202030204" pitchFamily="34" charset="0"/>
              </a:rPr>
              <a:t>Moore (1993, p. 02)</a:t>
            </a:r>
          </a:p>
        </p:txBody>
      </p:sp>
    </p:spTree>
    <p:extLst>
      <p:ext uri="{BB962C8B-B14F-4D97-AF65-F5344CB8AC3E}">
        <p14:creationId xmlns:p14="http://schemas.microsoft.com/office/powerpoint/2010/main" val="3100603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927648" y="1620060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não é meio de comunicação em si – por mais atrativo que seja – o responsável pela interação positiva entre professor e estudante.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744072" y="3356992"/>
            <a:ext cx="3960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É através do diálogo que haverá dinamização e aprofundamento sobre o conteúdo estudado. </a:t>
            </a:r>
          </a:p>
        </p:txBody>
      </p:sp>
    </p:spTree>
    <p:extLst>
      <p:ext uri="{BB962C8B-B14F-4D97-AF65-F5344CB8AC3E}">
        <p14:creationId xmlns:p14="http://schemas.microsoft.com/office/powerpoint/2010/main" val="103974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1103024" cy="4853135"/>
          </a:xfrm>
          <a:solidFill>
            <a:schemeClr val="bg1">
              <a:alpha val="48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endParaRPr lang="pt-BR" sz="2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t-BR" sz="4100" b="1" dirty="0">
                <a:latin typeface="Arial Narrow" panose="020B0606020202030204" pitchFamily="34" charset="0"/>
                <a:cs typeface="Times New Roman" pitchFamily="18" charset="0"/>
              </a:rPr>
              <a:t>CARACTERÍSTICAS PROPRIAS DO EAD ONLINE:</a:t>
            </a:r>
          </a:p>
          <a:p>
            <a:pPr algn="just"/>
            <a:r>
              <a:rPr lang="pt-BR" sz="3600" dirty="0"/>
              <a:t>a) </a:t>
            </a:r>
            <a:r>
              <a:rPr lang="pt-BR" sz="3600" b="1" dirty="0"/>
              <a:t>“Extraterritorialidade” e a “temporalidade móvel</a:t>
            </a:r>
            <a:r>
              <a:rPr lang="pt-BR" sz="3600" b="1" dirty="0" smtClean="0"/>
              <a:t>”</a:t>
            </a:r>
            <a:r>
              <a:rPr lang="pt-BR" sz="3600" dirty="0" smtClean="0"/>
              <a:t>;</a:t>
            </a:r>
          </a:p>
          <a:p>
            <a:pPr marL="0" indent="0" algn="just">
              <a:buNone/>
            </a:pPr>
            <a:endParaRPr lang="pt-BR" sz="3600" dirty="0"/>
          </a:p>
          <a:p>
            <a:pPr algn="just"/>
            <a:r>
              <a:rPr lang="pt-BR" sz="3600" dirty="0"/>
              <a:t>b) </a:t>
            </a:r>
            <a:r>
              <a:rPr lang="pt-BR" sz="3600" b="1" dirty="0"/>
              <a:t>Maior mediação tecnológica entre os sujeitos </a:t>
            </a:r>
            <a:r>
              <a:rPr lang="pt-BR" sz="3600" b="1" dirty="0" smtClean="0"/>
              <a:t>envolvidos</a:t>
            </a:r>
            <a:r>
              <a:rPr lang="pt-BR" sz="3600" dirty="0" smtClean="0"/>
              <a:t>;</a:t>
            </a:r>
          </a:p>
          <a:p>
            <a:pPr marL="0" indent="0" algn="just">
              <a:buNone/>
            </a:pPr>
            <a:r>
              <a:rPr lang="pt-BR" sz="3600" dirty="0" smtClean="0"/>
              <a:t> </a:t>
            </a:r>
          </a:p>
          <a:p>
            <a:pPr algn="just"/>
            <a:r>
              <a:rPr lang="pt-BR" sz="3600" dirty="0" smtClean="0"/>
              <a:t>c</a:t>
            </a:r>
            <a:r>
              <a:rPr lang="pt-BR" sz="3600" dirty="0"/>
              <a:t>) </a:t>
            </a:r>
            <a:r>
              <a:rPr lang="pt-BR" sz="3600" b="1" dirty="0"/>
              <a:t>A intenção de desenvolver a autonomia do </a:t>
            </a:r>
            <a:r>
              <a:rPr lang="pt-BR" sz="3600" b="1" dirty="0" smtClean="0"/>
              <a:t>estudante</a:t>
            </a:r>
            <a:r>
              <a:rPr lang="pt-BR" sz="3600" dirty="0" smtClean="0"/>
              <a:t>;</a:t>
            </a:r>
          </a:p>
          <a:p>
            <a:pPr marL="0" indent="0" algn="just">
              <a:buNone/>
            </a:pPr>
            <a:endParaRPr lang="pt-BR" sz="3600" dirty="0" smtClean="0"/>
          </a:p>
          <a:p>
            <a:pPr algn="just"/>
            <a:r>
              <a:rPr lang="pt-BR" sz="3600" dirty="0" smtClean="0"/>
              <a:t>d</a:t>
            </a:r>
            <a:r>
              <a:rPr lang="pt-BR" sz="3600" dirty="0"/>
              <a:t>) </a:t>
            </a:r>
            <a:r>
              <a:rPr lang="pt-BR" sz="3600" b="1" dirty="0"/>
              <a:t>Uma intenção de dissolver as cisões e dicotomias entre “</a:t>
            </a:r>
            <a:r>
              <a:rPr lang="pt-BR" sz="3600" b="1" dirty="0" err="1"/>
              <a:t>ensinantes</a:t>
            </a:r>
            <a:r>
              <a:rPr lang="pt-BR" sz="3600" b="1" dirty="0"/>
              <a:t>” e “</a:t>
            </a:r>
            <a:r>
              <a:rPr lang="pt-BR" sz="3600" b="1" dirty="0" err="1"/>
              <a:t>aprendentes</a:t>
            </a:r>
            <a:r>
              <a:rPr lang="pt-BR" sz="3600" b="1" dirty="0" smtClean="0"/>
              <a:t>”.</a:t>
            </a:r>
            <a:endParaRPr lang="pt-BR" sz="36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1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1103024" cy="4853135"/>
          </a:xfrm>
          <a:solidFill>
            <a:schemeClr val="bg1">
              <a:alpha val="48000"/>
            </a:schemeClr>
          </a:solidFill>
        </p:spPr>
        <p:txBody>
          <a:bodyPr>
            <a:normAutofit/>
          </a:bodyPr>
          <a:lstStyle/>
          <a:p>
            <a:pPr algn="just"/>
            <a:endParaRPr lang="pt-BR" sz="26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t-BR" sz="2600" b="1" dirty="0">
                <a:latin typeface="Arial Narrow" panose="020B0606020202030204" pitchFamily="34" charset="0"/>
                <a:cs typeface="Times New Roman" pitchFamily="18" charset="0"/>
              </a:rPr>
              <a:t>ESTRUTURA DO PROGRAMA EAD PARA DIMINUIR A DISTÂNCIA TRANSACIONAL:</a:t>
            </a:r>
          </a:p>
          <a:p>
            <a:pPr algn="just"/>
            <a:r>
              <a:rPr lang="pt-BR" sz="2600" dirty="0">
                <a:latin typeface="Arial Narrow" panose="020B0606020202030204" pitchFamily="34" charset="0"/>
              </a:rPr>
              <a:t>a) Apresentação: exposição de informações, modelos, valores e habilidades através de textos, áudios e vídeos;</a:t>
            </a:r>
          </a:p>
          <a:p>
            <a:pPr algn="just"/>
            <a:r>
              <a:rPr lang="pt-BR" sz="2600" dirty="0">
                <a:latin typeface="Arial Narrow" panose="020B0606020202030204" pitchFamily="34" charset="0"/>
                <a:cs typeface="Times New Roman" pitchFamily="18" charset="0"/>
              </a:rPr>
              <a:t>b) Apoio à motivação do estudante;</a:t>
            </a:r>
          </a:p>
          <a:p>
            <a:pPr algn="just"/>
            <a:r>
              <a:rPr lang="pt-BR" sz="2600" dirty="0">
                <a:latin typeface="Arial Narrow" panose="020B0606020202030204" pitchFamily="34" charset="0"/>
                <a:cs typeface="Times New Roman" pitchFamily="18" charset="0"/>
              </a:rPr>
              <a:t>c) </a:t>
            </a:r>
            <a:r>
              <a:rPr lang="pt-BR" sz="2600" dirty="0" err="1">
                <a:latin typeface="Arial Narrow" panose="020B0606020202030204" pitchFamily="34" charset="0"/>
                <a:cs typeface="Times New Roman" pitchFamily="18" charset="0"/>
              </a:rPr>
              <a:t>Éstímulo</a:t>
            </a:r>
            <a:r>
              <a:rPr lang="pt-BR" sz="2600" dirty="0">
                <a:latin typeface="Arial Narrow" panose="020B0606020202030204" pitchFamily="34" charset="0"/>
                <a:cs typeface="Times New Roman" pitchFamily="18" charset="0"/>
              </a:rPr>
              <a:t> á análise e à crítica;</a:t>
            </a:r>
          </a:p>
          <a:p>
            <a:pPr algn="just"/>
            <a:r>
              <a:rPr lang="pt-BR" sz="2600" dirty="0">
                <a:latin typeface="Arial Narrow" panose="020B0606020202030204" pitchFamily="34" charset="0"/>
                <a:cs typeface="Times New Roman" pitchFamily="18" charset="0"/>
              </a:rPr>
              <a:t>d) Aconselhamento e </a:t>
            </a:r>
            <a:r>
              <a:rPr lang="pt-BR" sz="2600" dirty="0" err="1">
                <a:latin typeface="Arial Narrow" panose="020B0606020202030204" pitchFamily="34" charset="0"/>
                <a:cs typeface="Times New Roman" pitchFamily="18" charset="0"/>
              </a:rPr>
              <a:t>Assisência</a:t>
            </a:r>
            <a:r>
              <a:rPr lang="pt-BR" sz="2600" dirty="0">
                <a:latin typeface="Arial Narrow" panose="020B0606020202030204" pitchFamily="34" charset="0"/>
                <a:cs typeface="Times New Roman" pitchFamily="18" charset="0"/>
              </a:rPr>
              <a:t>;</a:t>
            </a:r>
          </a:p>
          <a:p>
            <a:pPr algn="just"/>
            <a:r>
              <a:rPr lang="pt-BR" sz="2600" dirty="0">
                <a:latin typeface="Arial Narrow" panose="020B0606020202030204" pitchFamily="34" charset="0"/>
                <a:cs typeface="Times New Roman" pitchFamily="18" charset="0"/>
              </a:rPr>
              <a:t>e) Organização de aplicação e avaliação;</a:t>
            </a:r>
          </a:p>
          <a:p>
            <a:pPr algn="just"/>
            <a:r>
              <a:rPr lang="pt-BR" sz="2600" dirty="0">
                <a:latin typeface="Arial Narrow" panose="020B0606020202030204" pitchFamily="34" charset="0"/>
                <a:cs typeface="Times New Roman" pitchFamily="18" charset="0"/>
              </a:rPr>
              <a:t>f) Organização para a construção do conhecimento por parte do estudante.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84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alpha val="48000"/>
            </a:schemeClr>
          </a:solidFill>
        </p:spPr>
        <p:txBody>
          <a:bodyPr>
            <a:normAutofit/>
          </a:bodyPr>
          <a:lstStyle/>
          <a:p>
            <a:pPr algn="just"/>
            <a:endParaRPr lang="pt-BR" sz="2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/>
            <a:r>
              <a:rPr lang="pt-BR" sz="2800" dirty="0">
                <a:latin typeface="Arial Narrow" panose="020B0606020202030204" pitchFamily="34" charset="0"/>
                <a:cs typeface="Times New Roman" pitchFamily="18" charset="0"/>
              </a:rPr>
              <a:t>A relação pedagógica conclama uma construção cotidiana, “sozinho” o aprendiz caminha vacilante, perdendo-se às vezes o rumo desejado. O tutor aprofunda-se a relação com o aluno estreitando o laço afetivo e propiciando a permeabilidade educativa.</a:t>
            </a:r>
          </a:p>
          <a:p>
            <a:endParaRPr lang="pt-BR" sz="2800" dirty="0">
              <a:latin typeface="Arial Narrow" panose="020B0606020202030204" pitchFamily="34" charset="0"/>
              <a:cs typeface="Times New Roman" pitchFamily="18" charset="0"/>
            </a:endParaRPr>
          </a:p>
          <a:p>
            <a:r>
              <a:rPr lang="pt-BR" sz="2800" dirty="0">
                <a:latin typeface="Arial Narrow" panose="020B0606020202030204" pitchFamily="34" charset="0"/>
                <a:cs typeface="Times New Roman" pitchFamily="18" charset="0"/>
              </a:rPr>
              <a:t>Segundo </a:t>
            </a:r>
            <a:r>
              <a:rPr lang="pt-BR" sz="2800" dirty="0" err="1">
                <a:latin typeface="Arial Narrow" panose="020B0606020202030204" pitchFamily="34" charset="0"/>
                <a:cs typeface="Times New Roman" pitchFamily="18" charset="0"/>
              </a:rPr>
              <a:t>Tardif</a:t>
            </a:r>
            <a:r>
              <a:rPr lang="pt-BR" sz="2800" dirty="0">
                <a:latin typeface="Arial Narrow" panose="020B0606020202030204" pitchFamily="34" charset="0"/>
                <a:cs typeface="Times New Roman" pitchFamily="18" charset="0"/>
              </a:rPr>
              <a:t> (2000), os professores são os principais mediadores da cultura e dos saberes escolares. Entender o professor como sujeito que produz, estimula e desenvolve conhecimento, é compreender a sua importância na sociedade.</a:t>
            </a:r>
          </a:p>
          <a:p>
            <a:endParaRPr lang="pt-BR" sz="28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FF00">
              <a:alpha val="44000"/>
            </a:srgbClr>
          </a:solidFill>
        </p:spPr>
        <p:txBody>
          <a:bodyPr>
            <a:normAutofit/>
          </a:bodyPr>
          <a:lstStyle/>
          <a:p>
            <a:pPr algn="just"/>
            <a:endParaRPr lang="pt-BR" sz="2400" b="1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/>
            <a:r>
              <a:rPr lang="pt-BR" sz="2400" b="1" dirty="0">
                <a:latin typeface="Arial Narrow" panose="020B0606020202030204" pitchFamily="34" charset="0"/>
                <a:cs typeface="Times New Roman" pitchFamily="18" charset="0"/>
              </a:rPr>
              <a:t>A tutoria e  docência sedutora exerce o fascínio dos aprendizes em mantê-los atentos, motivados e orientados. </a:t>
            </a:r>
          </a:p>
          <a:p>
            <a:pPr algn="just"/>
            <a:endParaRPr lang="pt-BR" sz="2400" b="1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/>
            <a:r>
              <a:rPr lang="pt-BR" sz="2400" b="1" dirty="0">
                <a:latin typeface="Arial Narrow" panose="020B0606020202030204" pitchFamily="34" charset="0"/>
                <a:cs typeface="Times New Roman" pitchFamily="18" charset="0"/>
              </a:rPr>
              <a:t>O tutor sedutor, ele impressiona pela capacidade de demonstrar os atalhos, o manejo eficaz das ferramentas que estão a sua disposição para o desenvolvimento da sua atividade em sua própria sala virtual.</a:t>
            </a:r>
          </a:p>
          <a:p>
            <a:pPr algn="just"/>
            <a:endParaRPr lang="pt-BR" sz="2400" b="1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/>
            <a:r>
              <a:rPr lang="pt-BR" sz="2400" b="1" dirty="0">
                <a:latin typeface="Arial Narrow" panose="020B0606020202030204" pitchFamily="34" charset="0"/>
                <a:cs typeface="Times New Roman" pitchFamily="18" charset="0"/>
              </a:rPr>
              <a:t>É imprescindível que goste do que faz e o faça com competência e amor. É vital que demonstre interesse pela melhoria do processo de aprendizagem em que esteja disponível com o contato com o aluno, sobre tudo, quando solicitado. 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t-BR" sz="6600" i="1" dirty="0">
                <a:solidFill>
                  <a:schemeClr val="bg1"/>
                </a:solidFill>
              </a:rPr>
              <a:t>Prof. Dr.ª Terezinha Bazé de Lima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56240"/>
            <a:ext cx="7288359" cy="4351338"/>
          </a:xfrm>
        </p:spPr>
        <p:txBody>
          <a:bodyPr>
            <a:normAutofit fontScale="77500" lnSpcReduction="20000"/>
          </a:bodyPr>
          <a:lstStyle/>
          <a:p>
            <a:r>
              <a:rPr lang="pt-BR" dirty="0">
                <a:solidFill>
                  <a:schemeClr val="bg1"/>
                </a:solidFill>
              </a:rPr>
              <a:t>Pedagoga formada pela UFMS; Professora aposentada da UFMS Campus de Três Lagoas – MS</a:t>
            </a:r>
          </a:p>
          <a:p>
            <a:r>
              <a:rPr lang="pt-BR" dirty="0">
                <a:solidFill>
                  <a:schemeClr val="bg1"/>
                </a:solidFill>
              </a:rPr>
              <a:t>Especialista em planejamento didático;</a:t>
            </a:r>
          </a:p>
          <a:p>
            <a:r>
              <a:rPr lang="pt-BR" dirty="0">
                <a:solidFill>
                  <a:schemeClr val="bg1"/>
                </a:solidFill>
              </a:rPr>
              <a:t>Mestre em educação brasileira pela UFMS;</a:t>
            </a:r>
          </a:p>
          <a:p>
            <a:r>
              <a:rPr lang="pt-BR" dirty="0">
                <a:solidFill>
                  <a:schemeClr val="bg1"/>
                </a:solidFill>
              </a:rPr>
              <a:t>Doutora em educação pela UNICAMP;</a:t>
            </a:r>
          </a:p>
          <a:p>
            <a:r>
              <a:rPr lang="pt-BR" dirty="0">
                <a:solidFill>
                  <a:schemeClr val="bg1"/>
                </a:solidFill>
              </a:rPr>
              <a:t>Professora formadora em graduação e pós-graduação em EAD pela Unigran;</a:t>
            </a:r>
          </a:p>
          <a:p>
            <a:r>
              <a:rPr lang="pt-BR" dirty="0">
                <a:solidFill>
                  <a:schemeClr val="bg1"/>
                </a:solidFill>
              </a:rPr>
              <a:t>Membro da Comissão de Avaliadores do MEC/INEP</a:t>
            </a:r>
          </a:p>
          <a:p>
            <a:r>
              <a:rPr lang="pt-BR" dirty="0">
                <a:solidFill>
                  <a:schemeClr val="bg1"/>
                </a:solidFill>
              </a:rPr>
              <a:t>Professora pesquisadora da FUNDECT</a:t>
            </a:r>
          </a:p>
          <a:p>
            <a:r>
              <a:rPr lang="pt-BR" dirty="0">
                <a:solidFill>
                  <a:schemeClr val="bg1"/>
                </a:solidFill>
              </a:rPr>
              <a:t>Diretora do Polo Unigran Net – Três Lagoas.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omep.org.br/vseminarionacional/imagens/final/terezin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59" y="1614606"/>
            <a:ext cx="32272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upex.com.br/imagens/unigr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8" y="6138255"/>
            <a:ext cx="1494071" cy="6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06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5" name="Retângulo 4"/>
          <p:cNvSpPr/>
          <p:nvPr/>
        </p:nvSpPr>
        <p:spPr>
          <a:xfrm>
            <a:off x="0" y="2093467"/>
            <a:ext cx="12192000" cy="341632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i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“Torna-se imperativo que o professor tutor tenha coragem de romper com os velhos paradigmas e abrace a missão de educar sem medo, sem receio de estreitar os laços e, sobre tudo, sem o excessivo pudor de exercer por amor a sutil arte de seduzir pedagogicamente!”</a:t>
            </a:r>
          </a:p>
          <a:p>
            <a:pPr algn="ctr"/>
            <a:endParaRPr lang="pt-BR" sz="3600" i="1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pt-BR" sz="3600" i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(GONZALEZ, 2005 p. 86)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latin typeface="+mj-lt"/>
                <a:cs typeface="Times New Roman" pitchFamily="18" charset="0"/>
              </a:rPr>
              <a:t>DEPOIMENTO DO ALUNO RICARDO SALES (01/09/2016):</a:t>
            </a:r>
          </a:p>
          <a:p>
            <a:endParaRPr lang="pt-BR" sz="1900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492896"/>
            <a:ext cx="1181100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DEPOIMENTO DE WELTON SOARES:</a:t>
            </a:r>
          </a:p>
          <a:p>
            <a:endParaRPr lang="pt-BR" sz="1900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508" y="1443772"/>
            <a:ext cx="8856984" cy="533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92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0"/>
            <a:ext cx="12192000" cy="1345422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-3193032" y="1620060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SUGESTÃO DE LEITURA: </a:t>
            </a:r>
          </a:p>
          <a:p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2" descr="https://cache.skoob.com.br/local/images/loGq0UWqnv0UbGS34pxkA2xgE-E=/200x/center/top/smart/filters:format(jpeg)/https:/skoob.s3.amazonaws.com/livros/565745/FUNDAMENTOS_DA_TUTORIA_EM_EDUC_1466892140565745SK1466892140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697956"/>
            <a:ext cx="3145904" cy="49233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alpha val="68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REFERÊNCIAS:</a:t>
            </a:r>
          </a:p>
          <a:p>
            <a:pPr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buNone/>
            </a:pP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BEHRENS, M.A. </a:t>
            </a:r>
            <a:r>
              <a:rPr lang="pt-BR" sz="1700" b="1" dirty="0">
                <a:latin typeface="Arial Narrow" panose="020B0606020202030204" pitchFamily="34" charset="0"/>
                <a:cs typeface="Times New Roman" pitchFamily="18" charset="0"/>
              </a:rPr>
              <a:t>Projetos de aprendizagem colaborativa num paradigma emergente</a:t>
            </a: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. In: MORAN, J. M.; </a:t>
            </a:r>
          </a:p>
          <a:p>
            <a:pPr algn="just">
              <a:buNone/>
            </a:pPr>
            <a:endParaRPr lang="pt-BR" sz="17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BEHRENS, M. A. e MASSETO, M. T. </a:t>
            </a:r>
            <a:r>
              <a:rPr lang="pt-BR" sz="1700" b="1" dirty="0">
                <a:latin typeface="Arial Narrow" panose="020B0606020202030204" pitchFamily="34" charset="0"/>
                <a:cs typeface="Times New Roman" pitchFamily="18" charset="0"/>
              </a:rPr>
              <a:t>Novas tecnologias e mediação pedagógica</a:t>
            </a: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. Campinas, SP: Papirus, 2007.</a:t>
            </a:r>
          </a:p>
          <a:p>
            <a:pPr algn="just">
              <a:buNone/>
            </a:pPr>
            <a:endParaRPr lang="pt-BR" sz="17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KENSKI, V. M. </a:t>
            </a:r>
            <a:r>
              <a:rPr lang="pt-BR" sz="1700" b="1" dirty="0">
                <a:latin typeface="Arial Narrow" panose="020B0606020202030204" pitchFamily="34" charset="0"/>
                <a:cs typeface="Times New Roman" pitchFamily="18" charset="0"/>
              </a:rPr>
              <a:t>Novas tecnologias, o redirecionamento do espaço e do tempo e os impactos no trabalho docente. </a:t>
            </a:r>
          </a:p>
          <a:p>
            <a:pPr algn="just">
              <a:buNone/>
            </a:pP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Revista Brasileira de Educação. São Paulo: Ação Educativa/ </a:t>
            </a:r>
            <a:r>
              <a:rPr lang="pt-BR" sz="1700" dirty="0" err="1">
                <a:latin typeface="Arial Narrow" panose="020B0606020202030204" pitchFamily="34" charset="0"/>
                <a:cs typeface="Times New Roman" pitchFamily="18" charset="0"/>
              </a:rPr>
              <a:t>Anped</a:t>
            </a: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. 1998.</a:t>
            </a:r>
          </a:p>
          <a:p>
            <a:pPr algn="just">
              <a:buNone/>
            </a:pPr>
            <a:endParaRPr lang="pt-BR" sz="17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GONZALEZ, MATHIAS. </a:t>
            </a:r>
            <a:r>
              <a:rPr lang="pt-BR" sz="1700" b="1" dirty="0">
                <a:latin typeface="Arial Narrow" panose="020B0606020202030204" pitchFamily="34" charset="0"/>
                <a:cs typeface="Times New Roman" pitchFamily="18" charset="0"/>
              </a:rPr>
              <a:t>Fundamentos da Tutoria em Educação a Distância. </a:t>
            </a: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São Paulo: Editora </a:t>
            </a:r>
            <a:r>
              <a:rPr lang="pt-BR" sz="1700" dirty="0" err="1">
                <a:latin typeface="Arial Narrow" panose="020B0606020202030204" pitchFamily="34" charset="0"/>
                <a:cs typeface="Times New Roman" pitchFamily="18" charset="0"/>
              </a:rPr>
              <a:t>Avercamp</a:t>
            </a: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, 2005.</a:t>
            </a:r>
          </a:p>
          <a:p>
            <a:pPr algn="just">
              <a:buNone/>
            </a:pPr>
            <a:endParaRPr lang="pt-BR" sz="1700" b="1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LORENÇATTO,  Mauro. </a:t>
            </a:r>
            <a:r>
              <a:rPr lang="pt-BR" sz="1700" b="1" dirty="0">
                <a:latin typeface="Arial Narrow" panose="020B0606020202030204" pitchFamily="34" charset="0"/>
                <a:cs typeface="Times New Roman" pitchFamily="18" charset="0"/>
              </a:rPr>
              <a:t>A Distância Transacional e a percepção de estudantes</a:t>
            </a: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. Disponível em: </a:t>
            </a: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  <a:hlinkClick r:id="rId3" action="ppaction://hlinkfile"/>
              </a:rPr>
              <a:t>file:///C:/Users/DIRECAO/Downloads/25146-95410-1-PB.pdf</a:t>
            </a: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 Acesso em: 08/09/2016</a:t>
            </a:r>
          </a:p>
          <a:p>
            <a:pPr algn="just">
              <a:buNone/>
            </a:pPr>
            <a:endParaRPr lang="pt-BR" sz="17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TARDIF, Maurice. </a:t>
            </a:r>
            <a:r>
              <a:rPr lang="pt-BR" sz="1700" b="1" dirty="0">
                <a:latin typeface="Arial Narrow" panose="020B0606020202030204" pitchFamily="34" charset="0"/>
                <a:cs typeface="Times New Roman" pitchFamily="18" charset="0"/>
              </a:rPr>
              <a:t>Saberes profissionais dos professores e conhecimentos universitários</a:t>
            </a:r>
            <a:r>
              <a:rPr lang="pt-BR" sz="1700" dirty="0">
                <a:latin typeface="Arial Narrow" panose="020B0606020202030204" pitchFamily="34" charset="0"/>
                <a:cs typeface="Times New Roman" pitchFamily="18" charset="0"/>
              </a:rPr>
              <a:t>. Revista Brasileira de Educação. ANPED, nº 13, 2000,</a:t>
            </a:r>
          </a:p>
          <a:p>
            <a:pPr algn="just">
              <a:buNone/>
            </a:pPr>
            <a:endParaRPr lang="pt-BR" sz="13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pt-BR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pt-BR" dirty="0">
              <a:latin typeface="Arial Narrow" panose="020B0606020202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5984" y="1917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Agradecimentos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39196" y="1517319"/>
            <a:ext cx="84042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</a:rPr>
              <a:t>Contato:</a:t>
            </a:r>
          </a:p>
          <a:p>
            <a:pPr marL="0" indent="0" algn="ctr">
              <a:buNone/>
            </a:pPr>
            <a:r>
              <a:rPr lang="pt-BR" sz="5200" b="1" dirty="0">
                <a:solidFill>
                  <a:schemeClr val="bg1"/>
                </a:solidFill>
              </a:rPr>
              <a:t>bazelima@unigran.br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Baze\Desktop\BZ_1204_06jul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8" y="1783482"/>
            <a:ext cx="2647493" cy="34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upex.com.br/imagens/unigr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762"/>
            <a:ext cx="1494071" cy="6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4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74774"/>
            <a:ext cx="12192000" cy="1143000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pt-BR" b="1" dirty="0"/>
              <a:t>O papel do tutor EAD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5609" y="2510268"/>
            <a:ext cx="12217609" cy="4347731"/>
          </a:xfrm>
          <a:solidFill>
            <a:schemeClr val="bg1">
              <a:alpha val="58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latin typeface="Arial Narrow" panose="020B0606020202030204" pitchFamily="34" charset="0"/>
                <a:cs typeface="Times New Roman" pitchFamily="18" charset="0"/>
              </a:rPr>
              <a:t>Necessidade </a:t>
            </a:r>
            <a:r>
              <a:rPr lang="pt-BR" sz="2800" dirty="0">
                <a:latin typeface="Arial Narrow" panose="020B0606020202030204" pitchFamily="34" charset="0"/>
                <a:cs typeface="Times New Roman" pitchFamily="18" charset="0"/>
              </a:rPr>
              <a:t>de um perfil profissional com habilidades e competências quase paradigmáticas</a:t>
            </a:r>
            <a:r>
              <a:rPr lang="pt-BR" sz="2800" dirty="0" smtClean="0">
                <a:latin typeface="Arial Narrow" panose="020B0606020202030204" pitchFamily="34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endParaRPr lang="pt-BR" sz="2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/>
            <a:r>
              <a:rPr lang="pt-BR" sz="2800" dirty="0">
                <a:latin typeface="Arial Narrow" panose="020B0606020202030204" pitchFamily="34" charset="0"/>
                <a:cs typeface="Times New Roman" pitchFamily="18" charset="0"/>
              </a:rPr>
              <a:t>Espera-se além de uma competência técnica, o domínio de uma política educativa da IES e exerça acima de tudo uma “sedução pedagógica” adequada ao processo educativo. </a:t>
            </a:r>
            <a:endParaRPr lang="pt-BR" sz="28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/>
            <a:r>
              <a:rPr lang="pt-BR" sz="2800" dirty="0">
                <a:latin typeface="Arial Narrow" panose="020B0606020202030204" pitchFamily="34" charset="0"/>
                <a:cs typeface="Times New Roman" pitchFamily="18" charset="0"/>
              </a:rPr>
              <a:t>O professor tutor deve investir na construção de uma relação de respeito e confiança buscando despertar o interesse e a vontade pelo </a:t>
            </a:r>
            <a:r>
              <a:rPr lang="pt-BR" sz="2800" dirty="0" smtClean="0">
                <a:latin typeface="Arial Narrow" panose="020B0606020202030204" pitchFamily="34" charset="0"/>
                <a:cs typeface="Times New Roman" pitchFamily="18" charset="0"/>
              </a:rPr>
              <a:t>estudo.</a:t>
            </a:r>
            <a:endParaRPr lang="pt-BR" sz="2800" dirty="0"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pt-BR" sz="2800" dirty="0">
              <a:latin typeface="Arial Narrow" panose="020B0606020202030204" pitchFamily="34" charset="0"/>
            </a:endParaRPr>
          </a:p>
          <a:p>
            <a:endParaRPr lang="pt-BR" sz="2800" dirty="0">
              <a:latin typeface="Arial Narrow" panose="020B0606020202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061047"/>
          </a:xfrm>
          <a:solidFill>
            <a:schemeClr val="bg1">
              <a:alpha val="48000"/>
            </a:schemeClr>
          </a:solidFill>
        </p:spPr>
        <p:txBody>
          <a:bodyPr>
            <a:noAutofit/>
          </a:bodyPr>
          <a:lstStyle/>
          <a:p>
            <a:endParaRPr lang="pt-BR" sz="2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/>
            <a:r>
              <a:rPr lang="pt-BR" sz="2800" dirty="0">
                <a:latin typeface="Arial Narrow" panose="020B0606020202030204" pitchFamily="34" charset="0"/>
                <a:cs typeface="Times New Roman" pitchFamily="18" charset="0"/>
              </a:rPr>
              <a:t>Os estudos sobre a Educação a Distância (EAD), em que o acadêmico não tem delimitação geográfica e nem sala de aula, têm crescido, pois a utilização das tecnologias digitais permitiu alargar o alcance e as possibilidades da EAD.</a:t>
            </a:r>
          </a:p>
          <a:p>
            <a:pPr algn="just"/>
            <a:endParaRPr lang="pt-BR" sz="2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just"/>
            <a:r>
              <a:rPr lang="pt-BR" sz="2800" dirty="0">
                <a:latin typeface="Arial Narrow" panose="020B0606020202030204" pitchFamily="34" charset="0"/>
                <a:cs typeface="Times New Roman" pitchFamily="18" charset="0"/>
              </a:rPr>
              <a:t>De acordo com o conceito de “distância transacional“ apresentada por Michael  Moore em 2007, é que havendo mais comunicação entre os alunos e professores, a distância entre eles será menor, independente da distância física.</a:t>
            </a:r>
          </a:p>
          <a:p>
            <a:pPr algn="just">
              <a:buNone/>
            </a:pPr>
            <a:endParaRPr lang="pt-BR" sz="28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55679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DISTÂNCIA TRANSACIONAL E </a:t>
            </a:r>
            <a:br>
              <a:rPr lang="pt-BR" b="1" dirty="0">
                <a:solidFill>
                  <a:schemeClr val="accent6"/>
                </a:solidFill>
              </a:rPr>
            </a:br>
            <a:r>
              <a:rPr lang="pt-BR" b="1" dirty="0">
                <a:solidFill>
                  <a:schemeClr val="accent6"/>
                </a:solidFill>
              </a:rPr>
              <a:t>TECNOLOGIAS DIGITAIS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9600" y="3140968"/>
            <a:ext cx="10972800" cy="298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chemeClr val="bg2"/>
                </a:solidFill>
                <a:latin typeface="Arial Narrow" panose="020B0606020202030204" pitchFamily="34" charset="0"/>
                <a:cs typeface="Times New Roman" pitchFamily="18" charset="0"/>
              </a:rPr>
              <a:t>É necessário refletir sobre pontos intrínsecos à educação: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chemeClr val="bg2"/>
                </a:solidFill>
                <a:latin typeface="Arial Narrow" panose="020B0606020202030204" pitchFamily="34" charset="0"/>
                <a:cs typeface="Times New Roman" pitchFamily="18" charset="0"/>
              </a:rPr>
              <a:t>Didática, metodologia, planejamento, avaliação, plataformas e programas. </a:t>
            </a:r>
          </a:p>
          <a:p>
            <a:pPr algn="just">
              <a:buFont typeface="Arial" panose="020B0604020202020204" pitchFamily="34" charset="0"/>
              <a:buNone/>
            </a:pPr>
            <a:endParaRPr lang="pt-BR" sz="3600" b="1" dirty="0">
              <a:solidFill>
                <a:schemeClr val="bg2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0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556792"/>
            <a:ext cx="109728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DISTÂNCIA TRANSACIONAL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9600" y="3140968"/>
            <a:ext cx="10972800" cy="298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chemeClr val="bg2"/>
                </a:solidFill>
                <a:latin typeface="Arial Narrow" panose="020B0606020202030204" pitchFamily="34" charset="0"/>
                <a:cs typeface="Times New Roman" pitchFamily="18" charset="0"/>
              </a:rPr>
              <a:t>Muda o foco da distância geográfica (espaço-tempo) para a distância psicológico-comunicacional entre professores  e estudantes de EAD. </a:t>
            </a:r>
          </a:p>
          <a:p>
            <a:pPr algn="just">
              <a:buFont typeface="Arial" panose="020B0604020202020204" pitchFamily="34" charset="0"/>
              <a:buNone/>
            </a:pPr>
            <a:endParaRPr lang="pt-BR" sz="3600" b="1" dirty="0">
              <a:solidFill>
                <a:schemeClr val="bg2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556792"/>
            <a:ext cx="10972800" cy="1143000"/>
          </a:xfrm>
        </p:spPr>
        <p:txBody>
          <a:bodyPr/>
          <a:lstStyle/>
          <a:p>
            <a:r>
              <a:rPr lang="pt-BR" b="1" dirty="0">
                <a:solidFill>
                  <a:schemeClr val="accent6"/>
                </a:solidFill>
              </a:rPr>
              <a:t>DISTÂNCIA TRANSACIONAL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71593770"/>
              </p:ext>
            </p:extLst>
          </p:nvPr>
        </p:nvGraphicFramePr>
        <p:xfrm>
          <a:off x="2457612" y="2492896"/>
          <a:ext cx="7016328" cy="422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556792"/>
            <a:ext cx="10972800" cy="1143000"/>
          </a:xfrm>
        </p:spPr>
        <p:txBody>
          <a:bodyPr/>
          <a:lstStyle/>
          <a:p>
            <a:r>
              <a:rPr lang="pt-BR" b="1" dirty="0">
                <a:solidFill>
                  <a:schemeClr val="accent6"/>
                </a:solidFill>
              </a:rPr>
              <a:t>DISTÂNCIA TRANSACIONAL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9600" y="3140968"/>
            <a:ext cx="10972800" cy="298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chemeClr val="bg2"/>
                </a:solidFill>
                <a:latin typeface="Arial Narrow" panose="020B0606020202030204" pitchFamily="34" charset="0"/>
                <a:cs typeface="Times New Roman" pitchFamily="18" charset="0"/>
              </a:rPr>
              <a:t>Compreender o significado dos espaços-tempos na EAD exige entendimento de suas especificidades, pois trata-se de uma lógica de organização espaço-temporal diferenciada da experiência de tempo e espaço da educação presencial.</a:t>
            </a:r>
          </a:p>
          <a:p>
            <a:pPr algn="just">
              <a:buFont typeface="Arial" panose="020B0604020202020204" pitchFamily="34" charset="0"/>
              <a:buNone/>
            </a:pPr>
            <a:endParaRPr lang="pt-BR" sz="3600" b="1" dirty="0">
              <a:solidFill>
                <a:schemeClr val="bg2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556792"/>
            <a:ext cx="109728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DISTÂNCIA TRANSACIONAL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12192000" cy="1345422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9600" y="3140968"/>
            <a:ext cx="10972800" cy="298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chemeClr val="bg2"/>
                </a:solidFill>
                <a:latin typeface="Arial Narrow" panose="020B0606020202030204" pitchFamily="34" charset="0"/>
                <a:cs typeface="Times New Roman" pitchFamily="18" charset="0"/>
              </a:rPr>
              <a:t>Plataforma digital interativa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chemeClr val="bg2"/>
                </a:solidFill>
                <a:latin typeface="Arial Narrow" panose="020B0606020202030204" pitchFamily="34" charset="0"/>
                <a:cs typeface="Times New Roman" pitchFamily="18" charset="0"/>
              </a:rPr>
              <a:t>Ferramentas disponíveis na web </a:t>
            </a:r>
          </a:p>
          <a:p>
            <a:pPr algn="just">
              <a:buFont typeface="Arial" panose="020B0604020202020204" pitchFamily="34" charset="0"/>
              <a:buNone/>
            </a:pPr>
            <a:endParaRPr lang="pt-BR" sz="3600" b="1" dirty="0">
              <a:solidFill>
                <a:schemeClr val="bg2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53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999</Words>
  <Application>Microsoft Office PowerPoint</Application>
  <PresentationFormat>Personalizar</PresentationFormat>
  <Paragraphs>106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Prof. Dr.ª Terezinha Bazé de Lima</vt:lpstr>
      <vt:lpstr>O papel do tutor EAD</vt:lpstr>
      <vt:lpstr>Apresentação do PowerPoint</vt:lpstr>
      <vt:lpstr>DISTÂNCIA TRANSACIONAL E  TECNOLOGIAS DIGITAIS</vt:lpstr>
      <vt:lpstr>DISTÂNCIA TRANSACIONAL</vt:lpstr>
      <vt:lpstr>DISTÂNCIA TRANSACIONAL</vt:lpstr>
      <vt:lpstr>DISTÂNCIA TRANSACIONAL</vt:lpstr>
      <vt:lpstr>DISTÂNCIA TRANSACIONAL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Agradecimentos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Dragon</cp:lastModifiedBy>
  <cp:revision>49</cp:revision>
  <dcterms:created xsi:type="dcterms:W3CDTF">2014-07-31T15:12:21Z</dcterms:created>
  <dcterms:modified xsi:type="dcterms:W3CDTF">2016-10-18T19:07:38Z</dcterms:modified>
</cp:coreProperties>
</file>