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1"/>
    <p:restoredTop sz="86599" autoAdjust="0"/>
  </p:normalViewPr>
  <p:slideViewPr>
    <p:cSldViewPr>
      <p:cViewPr>
        <p:scale>
          <a:sx n="90" d="100"/>
          <a:sy n="90" d="100"/>
        </p:scale>
        <p:origin x="-70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18/10/2016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garbi@unigran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123728" y="1351359"/>
            <a:ext cx="4734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 smtClean="0">
                <a:latin typeface="Arial" charset="0"/>
                <a:ea typeface="ＭＳ 明朝" charset="-128"/>
              </a:rPr>
              <a:t>Mesa: </a:t>
            </a:r>
            <a:r>
              <a:rPr lang="pt-BR" dirty="0">
                <a:latin typeface="Arial" charset="0"/>
                <a:ea typeface="ＭＳ 明朝" charset="-128"/>
              </a:rPr>
              <a:t>Tutoria e Gestão de Sala de Aula na </a:t>
            </a:r>
            <a:r>
              <a:rPr lang="pt-BR" dirty="0" err="1">
                <a:latin typeface="Arial" charset="0"/>
                <a:ea typeface="ＭＳ 明朝" charset="-128"/>
              </a:rPr>
              <a:t>EaD</a:t>
            </a:r>
            <a:r>
              <a:rPr lang="pt-BR" dirty="0">
                <a:latin typeface="Arial" charset="0"/>
                <a:ea typeface="ＭＳ 明朝" charset="-128"/>
              </a:rPr>
              <a:t>: tramas e dramas.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Representação do tutor em </a:t>
            </a:r>
            <a:r>
              <a:rPr lang="pt-BR" dirty="0" err="1">
                <a:latin typeface="Arial" charset="0"/>
                <a:ea typeface="ＭＳ 明朝" charset="-128"/>
              </a:rPr>
              <a:t>EaD</a:t>
            </a:r>
            <a:r>
              <a:rPr lang="pt-BR" dirty="0">
                <a:latin typeface="Arial" charset="0"/>
                <a:ea typeface="ＭＳ 明朝" charset="-128"/>
              </a:rPr>
              <a:t>: “porta-voz” do professor?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Professora Doutora Nara </a:t>
            </a:r>
            <a:r>
              <a:rPr lang="pt-BR" dirty="0" err="1">
                <a:latin typeface="Arial" charset="0"/>
                <a:ea typeface="ＭＳ 明朝" charset="-128"/>
              </a:rPr>
              <a:t>Sgarbi</a:t>
            </a:r>
            <a:r>
              <a:rPr lang="pt-BR" dirty="0">
                <a:latin typeface="Arial" charset="0"/>
                <a:ea typeface="ＭＳ 明朝" charset="-128"/>
              </a:rPr>
              <a:t> –UNIGRAN – Dourados-MS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u="sng" dirty="0">
                <a:solidFill>
                  <a:srgbClr val="0563C1"/>
                </a:solidFill>
                <a:latin typeface="Arial" charset="0"/>
                <a:ea typeface="ＭＳ 明朝" charset="-128"/>
                <a:hlinkClick r:id="rId3"/>
              </a:rPr>
              <a:t>sgarbi@unigran.br</a:t>
            </a:r>
            <a:r>
              <a:rPr lang="pt-BR" dirty="0">
                <a:latin typeface="Arial" charset="0"/>
                <a:ea typeface="ＭＳ 明朝" charset="-128"/>
              </a:rPr>
              <a:t> 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 smtClean="0">
                <a:latin typeface="Arial" charset="0"/>
                <a:ea typeface="Times New Roman" charset="0"/>
              </a:rPr>
              <a:t>Objetivo</a:t>
            </a:r>
            <a:r>
              <a:rPr lang="pt-BR" dirty="0" smtClean="0">
                <a:latin typeface="Arial" charset="0"/>
                <a:ea typeface="Times New Roman" charset="0"/>
              </a:rPr>
              <a:t>: </a:t>
            </a:r>
            <a:r>
              <a:rPr lang="pt-BR" dirty="0">
                <a:latin typeface="Arial" charset="0"/>
                <a:ea typeface="Times New Roman" charset="0"/>
              </a:rPr>
              <a:t>refletir sobre o(</a:t>
            </a:r>
            <a:r>
              <a:rPr lang="pt-BR" dirty="0" err="1">
                <a:latin typeface="Arial" charset="0"/>
                <a:ea typeface="Times New Roman" charset="0"/>
              </a:rPr>
              <a:t>s</a:t>
            </a:r>
            <a:r>
              <a:rPr lang="pt-BR" dirty="0">
                <a:latin typeface="Arial" charset="0"/>
                <a:ea typeface="Times New Roman" charset="0"/>
              </a:rPr>
              <a:t>) papel(</a:t>
            </a:r>
            <a:r>
              <a:rPr lang="pt-BR" dirty="0" err="1">
                <a:latin typeface="Arial" charset="0"/>
                <a:ea typeface="Times New Roman" charset="0"/>
              </a:rPr>
              <a:t>is</a:t>
            </a:r>
            <a:r>
              <a:rPr lang="pt-BR" dirty="0">
                <a:latin typeface="Arial" charset="0"/>
                <a:ea typeface="Times New Roman" charset="0"/>
              </a:rPr>
              <a:t>)que o tutor  assume na Educação a Distância  e sua  “identidade” docente .</a:t>
            </a:r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67744" y="1351360"/>
            <a:ext cx="45902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FORTALEZA, Projeto Politico Pedagógico do Curso de Licenciatura em Pedagogia na Modalidade a Distancia. UECE, 2008.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GONZALEZ, Mathias. Fundamentos da tutoria em Educação a Distância. São Paulo: Editora </a:t>
            </a:r>
            <a:r>
              <a:rPr lang="pt-BR" dirty="0" err="1">
                <a:latin typeface="Arial" charset="0"/>
                <a:ea typeface="ＭＳ 明朝" charset="-128"/>
              </a:rPr>
              <a:t>Avercamp</a:t>
            </a:r>
            <a:r>
              <a:rPr lang="pt-BR" dirty="0">
                <a:latin typeface="Arial" charset="0"/>
                <a:ea typeface="ＭＳ 明朝" charset="-128"/>
              </a:rPr>
              <a:t>, 2005.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MATTAR, João. Tutoria e interação em educação a distância. São Paulo: </a:t>
            </a:r>
            <a:r>
              <a:rPr lang="pt-BR" dirty="0" err="1">
                <a:latin typeface="Arial" charset="0"/>
                <a:ea typeface="ＭＳ 明朝" charset="-128"/>
              </a:rPr>
              <a:t>Cencage</a:t>
            </a:r>
            <a:r>
              <a:rPr lang="pt-BR" dirty="0">
                <a:latin typeface="Arial" charset="0"/>
                <a:ea typeface="ＭＳ 明朝" charset="-128"/>
              </a:rPr>
              <a:t> Learning, 2012. (Série Educação e Tecnologia).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PIMENTA, Selma Garrido. O estágio na formação de professores: unidade teoria e prática? São Paulo: Cortez, 1994.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VYGOTSKY, Lev. S. Pensamento e linguagem. São Paulo: Martins Fontes, 1987.</a:t>
            </a:r>
            <a:endParaRPr lang="pt-BR" sz="1400" dirty="0"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123728" y="1351360"/>
            <a:ext cx="4572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Hoje a </a:t>
            </a:r>
            <a:r>
              <a:rPr lang="pt-BR" dirty="0" err="1">
                <a:latin typeface="Arial" charset="0"/>
                <a:ea typeface="ＭＳ 明朝" charset="-128"/>
              </a:rPr>
              <a:t>EaD</a:t>
            </a:r>
            <a:r>
              <a:rPr lang="pt-BR" dirty="0">
                <a:latin typeface="Arial" charset="0"/>
                <a:ea typeface="ＭＳ 明朝" charset="-128"/>
              </a:rPr>
              <a:t>  integra  diversas mídias (texto, áudio, imagem, vídeo) em uma única plataforma de comunicação, </a:t>
            </a:r>
            <a:r>
              <a:rPr lang="pt-BR" b="1" dirty="0">
                <a:latin typeface="Arial" charset="0"/>
                <a:ea typeface="ＭＳ 明朝" charset="-128"/>
              </a:rPr>
              <a:t>ASSIM há maior possibilidade de interação entre os agentes que participam do processo </a:t>
            </a:r>
            <a:r>
              <a:rPr lang="pt-BR" b="1" dirty="0" smtClean="0">
                <a:latin typeface="Arial" charset="0"/>
                <a:ea typeface="ＭＳ 明朝" charset="-128"/>
              </a:rPr>
              <a:t>educacional , mas como ela se </a:t>
            </a:r>
            <a:r>
              <a:rPr lang="pt-BR" b="1" dirty="0" err="1" smtClean="0">
                <a:latin typeface="Arial" charset="0"/>
                <a:ea typeface="ＭＳ 明朝" charset="-128"/>
              </a:rPr>
              <a:t>d</a:t>
            </a:r>
            <a:r>
              <a:rPr lang="en-US" b="1" dirty="0" err="1" smtClean="0">
                <a:latin typeface="Arial" charset="0"/>
                <a:ea typeface="ＭＳ 明朝" charset="-128"/>
              </a:rPr>
              <a:t>á,de</a:t>
            </a:r>
            <a:r>
              <a:rPr lang="en-US" b="1" dirty="0" smtClean="0">
                <a:latin typeface="Arial" charset="0"/>
                <a:ea typeface="ＭＳ 明朝" charset="-128"/>
              </a:rPr>
              <a:t> </a:t>
            </a:r>
            <a:r>
              <a:rPr lang="en-US" b="1" dirty="0" err="1" smtClean="0">
                <a:latin typeface="Arial" charset="0"/>
                <a:ea typeface="ＭＳ 明朝" charset="-128"/>
              </a:rPr>
              <a:t>que</a:t>
            </a:r>
            <a:r>
              <a:rPr lang="en-US" b="1" dirty="0" smtClean="0">
                <a:latin typeface="Arial" charset="0"/>
                <a:ea typeface="ＭＳ 明朝" charset="-128"/>
              </a:rPr>
              <a:t> forma?????</a:t>
            </a:r>
          </a:p>
          <a:p>
            <a:pPr algn="just"/>
            <a:endParaRPr lang="pt-BR" b="1" dirty="0">
              <a:latin typeface="Arial" charset="0"/>
              <a:ea typeface="ＭＳ 明朝" charset="-128"/>
            </a:endParaRPr>
          </a:p>
          <a:p>
            <a:pPr algn="just"/>
            <a:r>
              <a:rPr lang="pt-BR" b="1" dirty="0" smtClean="0">
                <a:latin typeface="Arial" charset="0"/>
                <a:ea typeface="ＭＳ 明朝" charset="-128"/>
              </a:rPr>
              <a:t>PARA </a:t>
            </a:r>
            <a:r>
              <a:rPr lang="pt-BR" b="1" dirty="0">
                <a:latin typeface="Arial" charset="0"/>
                <a:ea typeface="ＭＳ 明朝" charset="-128"/>
              </a:rPr>
              <a:t>PENSARMOS:</a:t>
            </a:r>
          </a:p>
          <a:p>
            <a:pPr algn="just"/>
            <a:endParaRPr lang="pt-BR" dirty="0" smtClean="0">
              <a:latin typeface="Arial" charset="0"/>
              <a:ea typeface="ＭＳ 明朝" charset="-128"/>
            </a:endParaRPr>
          </a:p>
          <a:p>
            <a:pPr algn="just"/>
            <a:r>
              <a:rPr lang="pt-BR" dirty="0" smtClean="0">
                <a:latin typeface="Arial" charset="0"/>
                <a:ea typeface="ＭＳ 明朝" charset="-128"/>
              </a:rPr>
              <a:t>O </a:t>
            </a:r>
            <a:r>
              <a:rPr lang="pt-BR" dirty="0">
                <a:latin typeface="Arial" charset="0"/>
                <a:ea typeface="ＭＳ 明朝" charset="-128"/>
              </a:rPr>
              <a:t>aumento da oferta de cursos a distância, tem levado profissionais a assumirem a  função de tutor. Muitos </a:t>
            </a:r>
            <a:r>
              <a:rPr lang="pt-BR" dirty="0" err="1" smtClean="0">
                <a:latin typeface="Arial" charset="0"/>
                <a:ea typeface="ＭＳ 明朝" charset="-128"/>
              </a:rPr>
              <a:t>ealizam</a:t>
            </a:r>
            <a:r>
              <a:rPr lang="pt-BR" dirty="0" smtClean="0">
                <a:latin typeface="Arial" charset="0"/>
                <a:ea typeface="ＭＳ 明朝" charset="-128"/>
              </a:rPr>
              <a:t> </a:t>
            </a:r>
            <a:r>
              <a:rPr lang="pt-BR" dirty="0">
                <a:latin typeface="Arial" charset="0"/>
                <a:ea typeface="ＭＳ 明朝" charset="-128"/>
              </a:rPr>
              <a:t>essa tarefa sem preparo pedagógico  específico para a EAD, </a:t>
            </a:r>
            <a:r>
              <a:rPr lang="pt-BR" b="1" dirty="0">
                <a:latin typeface="Arial" charset="0"/>
                <a:ea typeface="ＭＳ 明朝" charset="-128"/>
              </a:rPr>
              <a:t>atuando apenas como “estimulador</a:t>
            </a:r>
            <a:r>
              <a:rPr lang="pt-BR" dirty="0">
                <a:latin typeface="Arial" charset="0"/>
                <a:ea typeface="ＭＳ 明朝" charset="-128"/>
              </a:rPr>
              <a:t>” (no sentido de estimular  leituras, debates, trabalhos colaborativos e o cumprimento do prazo de entrega de trabalhos) e “</a:t>
            </a:r>
            <a:r>
              <a:rPr lang="pt-BR" b="1" dirty="0">
                <a:latin typeface="Arial" charset="0"/>
                <a:ea typeface="ＭＳ 明朝" charset="-128"/>
              </a:rPr>
              <a:t>informante”.</a:t>
            </a:r>
          </a:p>
          <a:p>
            <a:pPr algn="just"/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E o tutor nesse contexto?</a:t>
            </a: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Tutor: personagem pouco </a:t>
            </a:r>
            <a:r>
              <a:rPr lang="pt-BR" dirty="0">
                <a:latin typeface="Arial" charset="0"/>
                <a:ea typeface="ＭＳ 明朝" charset="-128"/>
              </a:rPr>
              <a:t>investigado, a quem são atribuídas tarefas diversas e imprecisas, o que o torna, em muitas situações, um mero “porta-voz” de professores </a:t>
            </a:r>
          </a:p>
        </p:txBody>
      </p:sp>
    </p:spTree>
    <p:extLst>
      <p:ext uri="{BB962C8B-B14F-4D97-AF65-F5344CB8AC3E}">
        <p14:creationId xmlns:p14="http://schemas.microsoft.com/office/powerpoint/2010/main" val="4387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339752" y="1351360"/>
            <a:ext cx="45182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pt-BR" dirty="0" smtClean="0">
              <a:latin typeface="Arial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ENTAO...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 smtClean="0">
                <a:latin typeface="Arial" charset="0"/>
                <a:ea typeface="ＭＳ 明朝" charset="-128"/>
              </a:rPr>
              <a:t>a </a:t>
            </a:r>
            <a:r>
              <a:rPr lang="pt-BR" dirty="0">
                <a:latin typeface="Arial" charset="0"/>
                <a:ea typeface="ＭＳ 明朝" charset="-128"/>
              </a:rPr>
              <a:t>palavra tutor, atualmente,  na EAD ,está sendo </a:t>
            </a:r>
            <a:r>
              <a:rPr lang="pt-BR" dirty="0" smtClean="0">
                <a:latin typeface="Arial" charset="0"/>
                <a:ea typeface="ＭＳ 明朝" charset="-128"/>
              </a:rPr>
              <a:t>designada</a:t>
            </a:r>
            <a:r>
              <a:rPr lang="pt-BR" sz="1400" dirty="0">
                <a:latin typeface="Times New Roman" charset="0"/>
                <a:ea typeface="ＭＳ 明朝" charset="-128"/>
              </a:rPr>
              <a:t> </a:t>
            </a:r>
            <a:r>
              <a:rPr lang="pt-BR" dirty="0" smtClean="0">
                <a:latin typeface="Arial" charset="0"/>
                <a:ea typeface="ＭＳ 明朝" charset="-128"/>
              </a:rPr>
              <a:t>ao </a:t>
            </a:r>
            <a:r>
              <a:rPr lang="pt-BR" dirty="0">
                <a:latin typeface="Arial" charset="0"/>
                <a:ea typeface="ＭＳ 明朝" charset="-128"/>
              </a:rPr>
              <a:t>docente que interage com o estudante virtualmente e que, por sua origem, é </a:t>
            </a:r>
            <a:r>
              <a:rPr lang="pt-BR" dirty="0" err="1">
                <a:latin typeface="Arial" charset="0"/>
                <a:ea typeface="ＭＳ 明朝" charset="-128"/>
              </a:rPr>
              <a:t>dicotomizada</a:t>
            </a:r>
            <a:r>
              <a:rPr lang="pt-BR" dirty="0">
                <a:latin typeface="Arial" charset="0"/>
                <a:ea typeface="ＭＳ 明朝" charset="-128"/>
              </a:rPr>
              <a:t> em :</a:t>
            </a:r>
            <a:r>
              <a:rPr lang="pt-BR" b="1" dirty="0">
                <a:latin typeface="Arial" charset="0"/>
                <a:ea typeface="ＭＳ 明朝" charset="-128"/>
              </a:rPr>
              <a:t>ser professor ou não ser professor????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...mas o  tutor pode ser inserido na categoria de docente?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“ o papel do tutor extrapola os limites conceituais, impostos na sua nomenclatura, já que ele, em sua missão precípua, </a:t>
            </a:r>
            <a:r>
              <a:rPr lang="pt-BR" dirty="0" smtClean="0">
                <a:latin typeface="Arial" charset="0"/>
                <a:ea typeface="ＭＳ 明朝" charset="-128"/>
              </a:rPr>
              <a:t>é</a:t>
            </a:r>
            <a:r>
              <a:rPr lang="pt-BR" sz="1400" dirty="0">
                <a:latin typeface="Times New Roman" charset="0"/>
                <a:ea typeface="ＭＳ 明朝" charset="-128"/>
              </a:rPr>
              <a:t> </a:t>
            </a:r>
            <a:r>
              <a:rPr lang="pt-BR" dirty="0" smtClean="0">
                <a:latin typeface="Arial" charset="0"/>
                <a:ea typeface="ＭＳ 明朝" charset="-128"/>
              </a:rPr>
              <a:t>educador </a:t>
            </a:r>
            <a:r>
              <a:rPr lang="pt-BR" dirty="0">
                <a:latin typeface="Arial" charset="0"/>
                <a:ea typeface="ＭＳ 明朝" charset="-128"/>
              </a:rPr>
              <a:t>como os demais envolvidos no processo” (GONZALEZ, 2005, p. 80)</a:t>
            </a:r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86000" y="172084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vejamos: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Pimenta(1994, p.83) afirma que a atividade educativa é “uma forma de trabalho, uma atividade técnica, produtiva, socialmente útil e transformadora, que promove o homem como ser social”. 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O </a:t>
            </a:r>
            <a:r>
              <a:rPr lang="pt-BR" b="1" dirty="0">
                <a:latin typeface="Arial" charset="0"/>
                <a:ea typeface="ＭＳ 明朝" charset="-128"/>
              </a:rPr>
              <a:t>papel do professor </a:t>
            </a:r>
            <a:r>
              <a:rPr lang="pt-BR" dirty="0">
                <a:latin typeface="Arial" charset="0"/>
                <a:ea typeface="ＭＳ 明朝" charset="-128"/>
              </a:rPr>
              <a:t>ultrapassa a visão de transmissor de informações para assumir a de </a:t>
            </a:r>
            <a:r>
              <a:rPr lang="pt-BR" b="1" dirty="0">
                <a:latin typeface="Arial" charset="0"/>
                <a:ea typeface="ＭＳ 明朝" charset="-128"/>
              </a:rPr>
              <a:t>mediador do conhecimento.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Para Vygotsky (1987) é a aprendizagem que embasa o desenvolvimento humano e não o contrário: professor mediador .</a:t>
            </a:r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86000" y="1997839"/>
            <a:ext cx="4572000" cy="47397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O que temos: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O </a:t>
            </a:r>
            <a:r>
              <a:rPr lang="pt-BR" b="1" dirty="0">
                <a:latin typeface="Arial" charset="0"/>
                <a:ea typeface="ＭＳ 明朝" charset="-128"/>
              </a:rPr>
              <a:t>tutor</a:t>
            </a:r>
            <a:r>
              <a:rPr lang="pt-BR" dirty="0">
                <a:latin typeface="Arial" charset="0"/>
                <a:ea typeface="ＭＳ 明朝" charset="-128"/>
              </a:rPr>
              <a:t> </a:t>
            </a:r>
            <a:r>
              <a:rPr lang="pt-BR" b="1" dirty="0">
                <a:latin typeface="Arial" charset="0"/>
                <a:ea typeface="ＭＳ 明朝" charset="-128"/>
              </a:rPr>
              <a:t>exerce a função docente nos cursos de </a:t>
            </a:r>
            <a:r>
              <a:rPr lang="pt-BR" b="1" dirty="0" err="1" smtClean="0">
                <a:latin typeface="Arial" charset="0"/>
                <a:ea typeface="ＭＳ 明朝" charset="-128"/>
              </a:rPr>
              <a:t>EaD,porque</a:t>
            </a:r>
            <a:r>
              <a:rPr lang="pt-BR" b="1" dirty="0" smtClean="0">
                <a:latin typeface="Arial" charset="0"/>
                <a:ea typeface="ＭＳ 明朝" charset="-128"/>
              </a:rPr>
              <a:t> </a:t>
            </a:r>
            <a:r>
              <a:rPr lang="pt-BR" dirty="0" smtClean="0">
                <a:latin typeface="Arial" charset="0"/>
                <a:ea typeface="ＭＳ 明朝" charset="-128"/>
              </a:rPr>
              <a:t>,nesse </a:t>
            </a:r>
            <a:r>
              <a:rPr lang="pt-BR" dirty="0" err="1">
                <a:latin typeface="Arial" charset="0"/>
                <a:ea typeface="ＭＳ 明朝" charset="-128"/>
              </a:rPr>
              <a:t>contexto,o</a:t>
            </a:r>
            <a:r>
              <a:rPr lang="pt-BR" dirty="0">
                <a:latin typeface="Arial" charset="0"/>
                <a:ea typeface="ＭＳ 明朝" charset="-128"/>
              </a:rPr>
              <a:t> docente, como mediador pedagógico, deve possuir habilidades que estão presentes na tutoria.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 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Já começamos a delinear uma </a:t>
            </a:r>
            <a:r>
              <a:rPr lang="pt-BR" dirty="0" smtClean="0">
                <a:latin typeface="Arial" charset="0"/>
                <a:ea typeface="ＭＳ 明朝" charset="-128"/>
              </a:rPr>
              <a:t>possível resposta </a:t>
            </a:r>
            <a:r>
              <a:rPr lang="pt-BR" dirty="0">
                <a:latin typeface="Arial" charset="0"/>
                <a:ea typeface="ＭＳ 明朝" charset="-128"/>
              </a:rPr>
              <a:t>à pergunta: tutor em </a:t>
            </a:r>
            <a:r>
              <a:rPr lang="pt-BR" dirty="0" err="1">
                <a:latin typeface="Arial" charset="0"/>
                <a:ea typeface="ＭＳ 明朝" charset="-128"/>
              </a:rPr>
              <a:t>EaD</a:t>
            </a:r>
            <a:r>
              <a:rPr lang="pt-BR" dirty="0">
                <a:latin typeface="Arial" charset="0"/>
                <a:ea typeface="ＭＳ 明朝" charset="-128"/>
              </a:rPr>
              <a:t>: “porta-voz” do professor</a:t>
            </a:r>
            <a:r>
              <a:rPr lang="pt-BR" dirty="0" smtClean="0">
                <a:latin typeface="Arial" charset="0"/>
                <a:ea typeface="ＭＳ 明朝" charset="-128"/>
              </a:rPr>
              <a:t>?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Arial" charset="0"/>
                <a:cs typeface="Arial" charset="0"/>
              </a:rPr>
              <a:t>Os cursos de formação de professores devem, portanto, considerar que os futuros professores precisam estar preparados para lidar com situações de mediação pedagógica, tanto no ensino presencial como a distância.</a:t>
            </a:r>
          </a:p>
          <a:p>
            <a:pPr algn="just">
              <a:spcAft>
                <a:spcPts val="0"/>
              </a:spcAft>
            </a:pPr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86000" y="8898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Dessa forma :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Times New Roman" charset="0"/>
              </a:rPr>
              <a:t>A tutoria é inerente à função de educar realizada por cada professor, </a:t>
            </a:r>
            <a:r>
              <a:rPr lang="pt-BR" dirty="0">
                <a:latin typeface="Arial" charset="0"/>
                <a:ea typeface="Times New Roman" charset="0"/>
              </a:rPr>
              <a:t>o tutor realiza inúmeras atividades próprias da docência; ele deve ser capaz de desenvolver atividades conjuntas com os alunos e outros professores objetivando favorecer a  aprendizagem desses alunos; 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Deve ter o </a:t>
            </a:r>
            <a:r>
              <a:rPr lang="pt-BR" b="1" dirty="0">
                <a:latin typeface="Arial" charset="0"/>
                <a:ea typeface="Times New Roman" charset="0"/>
              </a:rPr>
              <a:t>domínio do conteúdo; mediação pedagógica dos conteúdos, bem como a seleção de materiais e planejamento e de atividades, dentre outras. 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O tutor contribui para desenvolvimento integrado do indivíduo, em seus diferentes campos: pessoal, acadêmico, profissional. </a:t>
            </a:r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86000" y="18593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Por isso, é uma função do ensino à distância que não se restringe apenas à transmissão de conhecimentos, </a:t>
            </a:r>
            <a:r>
              <a:rPr lang="pt-BR" b="1" dirty="0">
                <a:latin typeface="Arial" charset="0"/>
                <a:ea typeface="Times New Roman" charset="0"/>
              </a:rPr>
              <a:t>exercer a função de tutoria </a:t>
            </a:r>
            <a:r>
              <a:rPr lang="pt-BR" dirty="0">
                <a:latin typeface="Arial" charset="0"/>
                <a:ea typeface="Times New Roman" charset="0"/>
              </a:rPr>
              <a:t>de um curso a distância </a:t>
            </a:r>
            <a:r>
              <a:rPr lang="pt-BR" b="1" dirty="0">
                <a:latin typeface="Arial" charset="0"/>
                <a:ea typeface="Times New Roman" charset="0"/>
              </a:rPr>
              <a:t>requer características que estão além do domínio dos conteúdos e dos meios técnicos, implicando aportes pedagógicos específicos da função docente.</a:t>
            </a:r>
            <a:endParaRPr lang="pt-BR" sz="1400" b="1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Times New Roman" charset="0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Times New Roman" charset="0"/>
              </a:rPr>
              <a:t>Assim ele não apenas fala em nome de outro !!!!!!!!</a:t>
            </a:r>
            <a:endParaRPr lang="pt-BR" sz="1400" dirty="0">
              <a:effectLst/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979712" y="133543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>
                <a:latin typeface="Arial" charset="0"/>
                <a:ea typeface="ＭＳ 明朝" charset="-128"/>
              </a:rPr>
              <a:t>Referência</a:t>
            </a:r>
            <a:r>
              <a:rPr lang="pt-BR" dirty="0">
                <a:latin typeface="Arial" charset="0"/>
                <a:ea typeface="ＭＳ 明朝" charset="-128"/>
              </a:rPr>
              <a:t>s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ALMEIDA, Maria Elizabeth </a:t>
            </a:r>
            <a:r>
              <a:rPr lang="pt-BR" dirty="0" err="1">
                <a:latin typeface="Arial" charset="0"/>
                <a:ea typeface="ＭＳ 明朝" charset="-128"/>
              </a:rPr>
              <a:t>Bianconcini</a:t>
            </a:r>
            <a:r>
              <a:rPr lang="pt-BR" dirty="0">
                <a:latin typeface="Arial" charset="0"/>
                <a:ea typeface="ＭＳ 明朝" charset="-128"/>
              </a:rPr>
              <a:t> de. Incorporação da tecnologia de informação na escola: vencendo desafios, articulando saberes, tecendo rede. In. MORAES, Maria Cândida (org.). Educação a distância: fundamentos e práticas. São Paulo: UNICAMP/NIED, 2002.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LITTO, </a:t>
            </a:r>
            <a:r>
              <a:rPr lang="pt-BR" dirty="0" err="1">
                <a:latin typeface="Arial" charset="0"/>
                <a:ea typeface="ＭＳ 明朝" charset="-128"/>
              </a:rPr>
              <a:t>Frederic</a:t>
            </a:r>
            <a:r>
              <a:rPr lang="pt-BR" dirty="0">
                <a:latin typeface="Arial" charset="0"/>
                <a:ea typeface="ＭＳ 明朝" charset="-128"/>
              </a:rPr>
              <a:t>; FORMIGA, Marcos. São Paulo, Pearson, 2009 .BRASIL. Referenciais de Qualidade para Educação Superior a Distância. Brasília, 2007. Disponível em </a:t>
            </a:r>
            <a:r>
              <a:rPr lang="pt-BR" u="sng" dirty="0">
                <a:solidFill>
                  <a:srgbClr val="0563C1"/>
                </a:solidFill>
                <a:latin typeface="Arial" charset="0"/>
                <a:ea typeface="ＭＳ 明朝" charset="-128"/>
                <a:hlinkClick r:id="rId3"/>
              </a:rPr>
              <a:t>http://portal.mec.gov.br/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FERREIRA, Aurélio Buarque de Holanda, Mini Aurélio Século XXI: o minidicionário da língua portuguesa. Rio de Janeiro: Nova Fronteira, 2001.</a:t>
            </a:r>
            <a:endParaRPr lang="pt-BR" sz="1400" dirty="0">
              <a:latin typeface="Times New Roman" charset="0"/>
              <a:ea typeface="ＭＳ 明朝" charset="-128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latin typeface="Arial" charset="0"/>
                <a:ea typeface="ＭＳ 明朝" charset="-128"/>
              </a:rPr>
              <a:t> </a:t>
            </a:r>
            <a:endParaRPr lang="pt-BR" sz="1400" dirty="0">
              <a:latin typeface="Times New Roman" charset="0"/>
              <a:ea typeface="ＭＳ 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49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454</Words>
  <Application>Microsoft Office PowerPoint</Application>
  <PresentationFormat>Apresentação na tela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11</cp:revision>
  <dcterms:created xsi:type="dcterms:W3CDTF">2014-07-31T15:12:21Z</dcterms:created>
  <dcterms:modified xsi:type="dcterms:W3CDTF">2016-10-18T19:07:00Z</dcterms:modified>
</cp:coreProperties>
</file>