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394" r:id="rId2"/>
    <p:sldId id="393" r:id="rId3"/>
    <p:sldId id="392" r:id="rId4"/>
    <p:sldId id="391" r:id="rId5"/>
    <p:sldId id="397" r:id="rId6"/>
    <p:sldId id="398" r:id="rId7"/>
    <p:sldId id="399" r:id="rId8"/>
    <p:sldId id="395" r:id="rId9"/>
    <p:sldId id="288" r:id="rId10"/>
    <p:sldId id="378" r:id="rId11"/>
    <p:sldId id="385" r:id="rId12"/>
    <p:sldId id="381" r:id="rId13"/>
    <p:sldId id="383" r:id="rId14"/>
    <p:sldId id="384" r:id="rId15"/>
    <p:sldId id="380" r:id="rId16"/>
    <p:sldId id="295" r:id="rId17"/>
    <p:sldId id="387" r:id="rId18"/>
    <p:sldId id="298" r:id="rId19"/>
    <p:sldId id="396" r:id="rId20"/>
    <p:sldId id="363" r:id="rId21"/>
    <p:sldId id="35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VALCANTI" initials="" lastIdx="10" clrIdx="0"/>
  <p:cmAuthor id="1" name="João Paulo Bittencourt" initials="JPB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087"/>
    <a:srgbClr val="FFF5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966" autoAdjust="0"/>
  </p:normalViewPr>
  <p:slideViewPr>
    <p:cSldViewPr snapToGrid="0" snapToObjects="1">
      <p:cViewPr varScale="1">
        <p:scale>
          <a:sx n="69" d="100"/>
          <a:sy n="69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A903F-02E8-DF4B-AE53-530D12760119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7F41B-0F05-F04C-9195-905F9636D25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380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Apresentação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geral</a:t>
            </a:r>
            <a:r>
              <a:rPr lang="en-US" baseline="0" dirty="0" smtClean="0"/>
              <a:t> do mini </a:t>
            </a:r>
            <a:r>
              <a:rPr lang="en-US" baseline="0" dirty="0" err="1" smtClean="0"/>
              <a:t>curso</a:t>
            </a:r>
            <a:r>
              <a:rPr lang="en-US" baseline="0" dirty="0" smtClean="0"/>
              <a:t> e da </a:t>
            </a:r>
            <a:r>
              <a:rPr lang="en-US" baseline="0" dirty="0" err="1" smtClean="0"/>
              <a:t>professora</a:t>
            </a:r>
            <a:r>
              <a:rPr lang="en-US" baseline="0" dirty="0" smtClean="0"/>
              <a:t> – 5 </a:t>
            </a:r>
            <a:r>
              <a:rPr lang="en-US" baseline="0" dirty="0" err="1" smtClean="0"/>
              <a:t>minutos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7F41B-0F05-F04C-9195-905F9636D2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12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4m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= 32m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7F41B-0F05-F04C-9195-905F9636D2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60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4m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= 32m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7F41B-0F05-F04C-9195-905F9636D25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60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2m </a:t>
            </a:r>
          </a:p>
          <a:p>
            <a:r>
              <a:rPr lang="en-US" dirty="0" smtClean="0"/>
              <a:t>= 2m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7F41B-0F05-F04C-9195-905F9636D25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382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2m </a:t>
            </a:r>
          </a:p>
          <a:p>
            <a:r>
              <a:rPr lang="en-US" dirty="0" smtClean="0"/>
              <a:t>= 2m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7F41B-0F05-F04C-9195-905F9636D25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382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2m</a:t>
            </a:r>
          </a:p>
          <a:p>
            <a:r>
              <a:rPr lang="en-US" dirty="0" smtClean="0"/>
              <a:t>52m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7F41B-0F05-F04C-9195-905F9636D25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08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4m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= 32m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7F41B-0F05-F04C-9195-905F9636D25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605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m</a:t>
            </a:r>
          </a:p>
          <a:p>
            <a:r>
              <a:rPr lang="en-US" dirty="0" smtClean="0"/>
              <a:t>= 36m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7F41B-0F05-F04C-9195-905F9636D25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304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3m</a:t>
            </a:r>
          </a:p>
          <a:p>
            <a:r>
              <a:rPr lang="en-US" dirty="0" smtClean="0"/>
              <a:t>= 88m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7008D-A92F-42AD-9054-32895AE95B2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370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2m</a:t>
            </a:r>
          </a:p>
          <a:p>
            <a:r>
              <a:rPr lang="en-US" dirty="0" smtClean="0"/>
              <a:t>= 27m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7F41B-0F05-F04C-9195-905F9636D25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7130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2m</a:t>
            </a:r>
          </a:p>
          <a:p>
            <a:r>
              <a:rPr lang="en-US" dirty="0" smtClean="0"/>
              <a:t>= 27m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7F41B-0F05-F04C-9195-905F9636D25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713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7F41B-0F05-F04C-9195-905F9636D2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862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3m</a:t>
            </a:r>
          </a:p>
          <a:p>
            <a:r>
              <a:rPr lang="en-US" dirty="0" smtClean="0"/>
              <a:t>= 88m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7008D-A92F-42AD-9054-32895AE95B2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370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7F41B-0F05-F04C-9195-905F9636D25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12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err="1" smtClean="0"/>
              <a:t>Apresentar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nome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formação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vincilo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profissional</a:t>
            </a:r>
            <a:r>
              <a:rPr lang="en-US" baseline="0" dirty="0" smtClean="0"/>
              <a:t> e o </a:t>
            </a:r>
            <a:r>
              <a:rPr lang="en-US" baseline="0" dirty="0" err="1" smtClean="0"/>
              <a:t>lado</a:t>
            </a:r>
            <a:r>
              <a:rPr lang="en-US" baseline="0" dirty="0" smtClean="0"/>
              <a:t> B – 10 min. 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= 15m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7F41B-0F05-F04C-9195-905F9636D2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86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err="1" smtClean="0"/>
              <a:t>Apresentar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nome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formação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vincilo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profissional</a:t>
            </a:r>
            <a:r>
              <a:rPr lang="en-US" baseline="0" dirty="0" smtClean="0"/>
              <a:t> e o </a:t>
            </a:r>
            <a:r>
              <a:rPr lang="en-US" baseline="0" dirty="0" err="1" smtClean="0"/>
              <a:t>lado</a:t>
            </a:r>
            <a:r>
              <a:rPr lang="en-US" baseline="0" dirty="0" smtClean="0"/>
              <a:t> B – 10 min. 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= 15m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7F41B-0F05-F04C-9195-905F9636D2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86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err="1" smtClean="0"/>
              <a:t>Apresentar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nome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formação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vincilo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profissional</a:t>
            </a:r>
            <a:r>
              <a:rPr lang="en-US" baseline="0" dirty="0" smtClean="0"/>
              <a:t> e o </a:t>
            </a:r>
            <a:r>
              <a:rPr lang="en-US" baseline="0" dirty="0" err="1" smtClean="0"/>
              <a:t>lado</a:t>
            </a:r>
            <a:r>
              <a:rPr lang="en-US" baseline="0" dirty="0" smtClean="0"/>
              <a:t> B – 10 min. 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= 15m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7F41B-0F05-F04C-9195-905F9636D2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86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7F41B-0F05-F04C-9195-905F9636D2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86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err="1" smtClean="0"/>
              <a:t>Apresentar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nome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formação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vincilo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profissional</a:t>
            </a:r>
            <a:r>
              <a:rPr lang="en-US" baseline="0" dirty="0" smtClean="0"/>
              <a:t> e o </a:t>
            </a:r>
            <a:r>
              <a:rPr lang="en-US" baseline="0" dirty="0" err="1" smtClean="0"/>
              <a:t>lado</a:t>
            </a:r>
            <a:r>
              <a:rPr lang="en-US" baseline="0" dirty="0" smtClean="0"/>
              <a:t> B – 10 min. 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= 15m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7F41B-0F05-F04C-9195-905F9636D2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86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Apresentação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geral</a:t>
            </a:r>
            <a:r>
              <a:rPr lang="en-US" baseline="0" dirty="0" smtClean="0"/>
              <a:t> do mini </a:t>
            </a:r>
            <a:r>
              <a:rPr lang="en-US" baseline="0" dirty="0" err="1" smtClean="0"/>
              <a:t>curso</a:t>
            </a:r>
            <a:r>
              <a:rPr lang="en-US" baseline="0" dirty="0" smtClean="0"/>
              <a:t> e da </a:t>
            </a:r>
            <a:r>
              <a:rPr lang="en-US" baseline="0" dirty="0" err="1" smtClean="0"/>
              <a:t>professora</a:t>
            </a:r>
            <a:r>
              <a:rPr lang="en-US" baseline="0" dirty="0" smtClean="0"/>
              <a:t> – 5 </a:t>
            </a:r>
            <a:r>
              <a:rPr lang="en-US" baseline="0" dirty="0" err="1" smtClean="0"/>
              <a:t>minutos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7F41B-0F05-F04C-9195-905F9636D2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12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err="1" smtClean="0"/>
              <a:t>Apresentar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nome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formação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vincilo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profissional</a:t>
            </a:r>
            <a:r>
              <a:rPr lang="en-US" baseline="0" dirty="0" smtClean="0"/>
              <a:t> e o </a:t>
            </a:r>
            <a:r>
              <a:rPr lang="en-US" baseline="0" dirty="0" err="1" smtClean="0"/>
              <a:t>lado</a:t>
            </a:r>
            <a:r>
              <a:rPr lang="en-US" baseline="0" dirty="0" smtClean="0"/>
              <a:t> B – 10 min. 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= 15m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7F41B-0F05-F04C-9195-905F9636D2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86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2C41-3CD2-9540-BF68-0497EC8E1346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0B94E-41A0-794A-8B50-83992F1849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31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2C41-3CD2-9540-BF68-0497EC8E1346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0B94E-41A0-794A-8B50-83992F1849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838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2C41-3CD2-9540-BF68-0497EC8E1346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0B94E-41A0-794A-8B50-83992F1849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31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2C41-3CD2-9540-BF68-0497EC8E1346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0B94E-41A0-794A-8B50-83992F1849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172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2C41-3CD2-9540-BF68-0497EC8E1346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0B94E-41A0-794A-8B50-83992F1849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91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2C41-3CD2-9540-BF68-0497EC8E1346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0B94E-41A0-794A-8B50-83992F1849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29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2C41-3CD2-9540-BF68-0497EC8E1346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0B94E-41A0-794A-8B50-83992F1849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027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2C41-3CD2-9540-BF68-0497EC8E1346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0B94E-41A0-794A-8B50-83992F1849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49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2C41-3CD2-9540-BF68-0497EC8E1346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0B94E-41A0-794A-8B50-83992F1849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87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2C41-3CD2-9540-BF68-0497EC8E1346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0B94E-41A0-794A-8B50-83992F1849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00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2C41-3CD2-9540-BF68-0497EC8E1346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0B94E-41A0-794A-8B50-83992F1849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3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62C41-3CD2-9540-BF68-0497EC8E1346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0B94E-41A0-794A-8B50-83992F1849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31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ed.org.br/hotsite/22-ciaed/pt/apresentacao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Carolina.cavalcanti@cursos.univesp.br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://www.abed.org.br/hotsite/22-ciaed/pt/apresentacao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67079" y="2302502"/>
            <a:ext cx="8948057" cy="16851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DESIGN THINKING NA EDUCAÇÃO PRESENCIAL, A DISTÂNCIA E CORPORATIVA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195943" y="4032215"/>
            <a:ext cx="8513859" cy="132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defRPr/>
            </a:pPr>
            <a:r>
              <a:rPr lang="pt-BR" sz="2000" dirty="0" smtClean="0">
                <a:solidFill>
                  <a:schemeClr val="tx1"/>
                </a:solidFill>
              </a:rPr>
              <a:t>Profa. Dra. Carolina Costa Cavalcanti </a:t>
            </a:r>
          </a:p>
          <a:p>
            <a:pPr algn="r">
              <a:defRPr/>
            </a:pPr>
            <a:r>
              <a:rPr lang="pt-BR" sz="2000" dirty="0" smtClean="0"/>
              <a:t>Profa. Dra. Andrea </a:t>
            </a:r>
            <a:r>
              <a:rPr lang="pt-BR" sz="2000" dirty="0" err="1" smtClean="0"/>
              <a:t>Filatro</a:t>
            </a:r>
            <a:endParaRPr lang="pt-BR" sz="2000" dirty="0"/>
          </a:p>
          <a:p>
            <a:pPr algn="r">
              <a:defRPr/>
            </a:pPr>
            <a:r>
              <a:rPr lang="pt-BR" sz="2000" dirty="0" smtClean="0"/>
              <a:t>Profa. Dra. Mônica Garbin</a:t>
            </a:r>
          </a:p>
          <a:p>
            <a:pPr algn="r">
              <a:defRPr/>
            </a:pPr>
            <a:r>
              <a:rPr lang="x-none" sz="2000" dirty="0" smtClean="0"/>
              <a:t>Profa. Ms</a:t>
            </a:r>
            <a:r>
              <a:rPr lang="x-none" sz="2000" smtClean="0"/>
              <a:t>. Carolin</a:t>
            </a:r>
            <a:r>
              <a:rPr lang="pt-BR" sz="2000" dirty="0"/>
              <a:t>e</a:t>
            </a:r>
            <a:r>
              <a:rPr lang="x-none" sz="2000" smtClean="0"/>
              <a:t> </a:t>
            </a:r>
            <a:r>
              <a:rPr lang="x-none" sz="2000" dirty="0" smtClean="0"/>
              <a:t>Ribas Lisboa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15236" y="1101762"/>
            <a:ext cx="184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hlinkClick r:id="rId3"/>
            </a:endParaRPr>
          </a:p>
          <a:p>
            <a:endParaRPr lang="en-US" dirty="0"/>
          </a:p>
        </p:txBody>
      </p:sp>
      <p:pic>
        <p:nvPicPr>
          <p:cNvPr id="9" name="Picture 8" descr="logo-unasp-campus-virtu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56" y="5696962"/>
            <a:ext cx="1728432" cy="727377"/>
          </a:xfrm>
          <a:prstGeom prst="rect">
            <a:avLst/>
          </a:prstGeom>
        </p:spPr>
      </p:pic>
      <p:pic>
        <p:nvPicPr>
          <p:cNvPr id="11" name="Picture 10" descr="logo-univesp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6" t="26058" r="15404" b="24299"/>
          <a:stretch/>
        </p:blipFill>
        <p:spPr>
          <a:xfrm>
            <a:off x="4015236" y="5731019"/>
            <a:ext cx="1791801" cy="693320"/>
          </a:xfrm>
          <a:prstGeom prst="rect">
            <a:avLst/>
          </a:prstGeom>
        </p:spPr>
      </p:pic>
      <p:pic>
        <p:nvPicPr>
          <p:cNvPr id="12" name="Picture 11" descr="LogoCejamNew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42"/>
          <a:stretch/>
        </p:blipFill>
        <p:spPr>
          <a:xfrm>
            <a:off x="6977844" y="5731019"/>
            <a:ext cx="2137291" cy="693320"/>
          </a:xfrm>
          <a:prstGeom prst="rect">
            <a:avLst/>
          </a:prstGeom>
        </p:spPr>
      </p:pic>
      <p:pic>
        <p:nvPicPr>
          <p:cNvPr id="2" name="Picture 1" descr="design-thinking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" t="11896" r="2375" b="4749"/>
          <a:stretch/>
        </p:blipFill>
        <p:spPr>
          <a:xfrm>
            <a:off x="-130729" y="-33547"/>
            <a:ext cx="9412461" cy="241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76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1521381" y="50064"/>
            <a:ext cx="6136719" cy="106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4000" b="1" dirty="0" smtClean="0">
              <a:latin typeface="Bradley Hand ITC" pitchFamily="66" charset="0"/>
            </a:endParaRPr>
          </a:p>
          <a:p>
            <a:endParaRPr lang="pt-BR" sz="4000" b="1" dirty="0" smtClean="0">
              <a:solidFill>
                <a:srgbClr val="0070C0"/>
              </a:solidFill>
              <a:latin typeface="Bradley Hand ITC" pitchFamily="66" charset="0"/>
            </a:endParaRPr>
          </a:p>
          <a:p>
            <a:r>
              <a:rPr lang="pt-BR" sz="9800" b="1" dirty="0" smtClean="0">
                <a:latin typeface="+mj-lt"/>
              </a:rPr>
              <a:t>Formação docente online</a:t>
            </a:r>
            <a:endParaRPr lang="en-US" sz="9800" b="1" dirty="0">
              <a:latin typeface="+mj-lt"/>
            </a:endParaRPr>
          </a:p>
        </p:txBody>
      </p:sp>
      <p:pic>
        <p:nvPicPr>
          <p:cNvPr id="5" name="Picture 4" descr="pp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3" b="15732"/>
          <a:stretch/>
        </p:blipFill>
        <p:spPr>
          <a:xfrm>
            <a:off x="2310385" y="1116865"/>
            <a:ext cx="5003285" cy="276617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60109" y="3762012"/>
            <a:ext cx="8553015" cy="293917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pt-BR" sz="2800" dirty="0" smtClean="0"/>
          </a:p>
          <a:p>
            <a:pPr>
              <a:defRPr/>
            </a:pPr>
            <a:r>
              <a:rPr lang="pt-BR" sz="2800" dirty="0" smtClean="0"/>
              <a:t>Projeto visa atingir 20.000 professores da rede na América do Sul.</a:t>
            </a:r>
          </a:p>
          <a:p>
            <a:pPr>
              <a:defRPr/>
            </a:pPr>
            <a:r>
              <a:rPr lang="en-US" sz="2800" dirty="0" err="1" smtClean="0"/>
              <a:t>Em</a:t>
            </a:r>
            <a:r>
              <a:rPr lang="en-US" sz="2800" dirty="0" smtClean="0"/>
              <a:t> 2015 </a:t>
            </a:r>
            <a:r>
              <a:rPr lang="en-US" sz="2800" dirty="0" err="1" smtClean="0"/>
              <a:t>foram</a:t>
            </a:r>
            <a:r>
              <a:rPr lang="en-US" sz="2800" dirty="0" smtClean="0"/>
              <a:t> </a:t>
            </a:r>
            <a:r>
              <a:rPr lang="en-US" sz="2800" dirty="0" err="1" smtClean="0"/>
              <a:t>abertas</a:t>
            </a:r>
            <a:r>
              <a:rPr lang="en-US" sz="2800" dirty="0" smtClean="0"/>
              <a:t> 3 </a:t>
            </a:r>
            <a:r>
              <a:rPr lang="en-US" sz="2800" dirty="0" err="1" smtClean="0"/>
              <a:t>turmas</a:t>
            </a:r>
            <a:r>
              <a:rPr lang="en-US" sz="2800" dirty="0" smtClean="0"/>
              <a:t> e </a:t>
            </a:r>
            <a:r>
              <a:rPr lang="en-US" sz="2800" dirty="0" err="1" smtClean="0"/>
              <a:t>mais</a:t>
            </a:r>
            <a:r>
              <a:rPr lang="en-US" sz="2800" dirty="0" smtClean="0"/>
              <a:t> de </a:t>
            </a:r>
            <a:r>
              <a:rPr lang="en-US" sz="2800" dirty="0"/>
              <a:t>2000 </a:t>
            </a:r>
            <a:r>
              <a:rPr lang="en-US" sz="2800" dirty="0" err="1"/>
              <a:t>professores</a:t>
            </a:r>
            <a:r>
              <a:rPr lang="en-US" sz="2800" dirty="0"/>
              <a:t> </a:t>
            </a:r>
            <a:r>
              <a:rPr lang="en-US" sz="2800" dirty="0" err="1" smtClean="0"/>
              <a:t>participaram</a:t>
            </a:r>
            <a:r>
              <a:rPr lang="en-US" sz="2800" dirty="0" smtClean="0"/>
              <a:t> da </a:t>
            </a:r>
            <a:r>
              <a:rPr lang="en-US" sz="2800" dirty="0" err="1" smtClean="0"/>
              <a:t>formação</a:t>
            </a:r>
            <a:r>
              <a:rPr lang="en-US" sz="2800" dirty="0" smtClean="0"/>
              <a:t>.</a:t>
            </a:r>
            <a:endParaRPr lang="en-US" sz="2800" dirty="0"/>
          </a:p>
          <a:p>
            <a:pPr>
              <a:defRPr/>
            </a:pPr>
            <a:r>
              <a:rPr lang="pt-BR" sz="2800" dirty="0" smtClean="0">
                <a:solidFill>
                  <a:srgbClr val="000000"/>
                </a:solidFill>
              </a:rPr>
              <a:t>A formação foi </a:t>
            </a:r>
            <a:r>
              <a:rPr lang="pt-BR" sz="2800" dirty="0" smtClean="0"/>
              <a:t>Desenvolvida </a:t>
            </a:r>
            <a:r>
              <a:rPr lang="pt-BR" sz="2800" dirty="0"/>
              <a:t>em parceria pelo Departamento de Educação da Divisão Sul-Americana (DE-DSA), a Casa Publicadora Brasileira  (CPB) e o Centro Universitário Adventista (UNASP).</a:t>
            </a:r>
            <a:r>
              <a:rPr lang="en-US" sz="2800" dirty="0"/>
              <a:t> </a:t>
            </a:r>
            <a:endParaRPr lang="pt-BR" sz="2800" dirty="0" smtClean="0">
              <a:solidFill>
                <a:srgbClr val="000000"/>
              </a:solidFill>
            </a:endParaRPr>
          </a:p>
          <a:p>
            <a:pPr>
              <a:buFont typeface="Arial"/>
              <a:buNone/>
              <a:defRPr/>
            </a:pPr>
            <a:endParaRPr lang="pt-BR" sz="2400" b="1" dirty="0" smtClean="0">
              <a:solidFill>
                <a:schemeClr val="tx2"/>
              </a:solidFill>
            </a:endParaRPr>
          </a:p>
          <a:p>
            <a:pPr>
              <a:buFont typeface="Arial"/>
              <a:buNone/>
              <a:defRPr/>
            </a:pPr>
            <a:endParaRPr lang="pt-BR" sz="2400" dirty="0">
              <a:solidFill>
                <a:schemeClr val="tx2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91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1521381" y="188686"/>
            <a:ext cx="6136719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4000" b="1" dirty="0" smtClean="0">
              <a:latin typeface="Bradley Hand ITC" pitchFamily="66" charset="0"/>
            </a:endParaRPr>
          </a:p>
          <a:p>
            <a:endParaRPr lang="pt-BR" sz="4000" b="1" dirty="0" smtClean="0">
              <a:solidFill>
                <a:srgbClr val="0070C0"/>
              </a:solidFill>
              <a:latin typeface="Bradley Hand ITC" pitchFamily="66" charset="0"/>
            </a:endParaRPr>
          </a:p>
          <a:p>
            <a:endParaRPr lang="en-US" sz="9800" b="1" dirty="0">
              <a:latin typeface="+mj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3632" y="1309136"/>
            <a:ext cx="8509493" cy="4414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2400" dirty="0"/>
              <a:t>C</a:t>
            </a:r>
            <a:r>
              <a:rPr lang="pt-BR" sz="2400" dirty="0" smtClean="0"/>
              <a:t>apacitar </a:t>
            </a:r>
            <a:r>
              <a:rPr lang="pt-BR" sz="2400" dirty="0"/>
              <a:t>professores para utilizar as TIC na escola de forma inovadora a partir da adoção do </a:t>
            </a:r>
            <a:r>
              <a:rPr lang="pt-BR" sz="2400" i="1" dirty="0"/>
              <a:t>Design </a:t>
            </a:r>
            <a:r>
              <a:rPr lang="pt-BR" sz="2400" i="1" dirty="0" err="1"/>
              <a:t>Thinking</a:t>
            </a:r>
            <a:r>
              <a:rPr lang="pt-BR" sz="2400" dirty="0"/>
              <a:t> e do uso de metodologias ativas. </a:t>
            </a:r>
            <a:endParaRPr lang="pt-BR" sz="2400" dirty="0" smtClean="0">
              <a:solidFill>
                <a:srgbClr val="000000"/>
              </a:solidFill>
            </a:endParaRPr>
          </a:p>
          <a:p>
            <a:pPr>
              <a:buFont typeface="Arial"/>
              <a:buNone/>
              <a:defRPr/>
            </a:pPr>
            <a:endParaRPr lang="pt-BR" sz="2400" dirty="0">
              <a:solidFill>
                <a:schemeClr val="tx2"/>
              </a:solidFill>
              <a:latin typeface="Candara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1381" y="50064"/>
            <a:ext cx="6136719" cy="106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4000" b="1" dirty="0" smtClean="0">
              <a:latin typeface="Bradley Hand ITC" pitchFamily="66" charset="0"/>
            </a:endParaRPr>
          </a:p>
          <a:p>
            <a:endParaRPr lang="pt-BR" sz="4000" b="1" dirty="0" smtClean="0">
              <a:solidFill>
                <a:srgbClr val="0070C0"/>
              </a:solidFill>
              <a:latin typeface="Bradley Hand ITC" pitchFamily="66" charset="0"/>
            </a:endParaRPr>
          </a:p>
          <a:p>
            <a:r>
              <a:rPr lang="pt-BR" sz="9800" b="1" dirty="0" smtClean="0">
                <a:latin typeface="+mj-lt"/>
              </a:rPr>
              <a:t>Objetivos da formação</a:t>
            </a:r>
            <a:endParaRPr lang="en-US" sz="9800" b="1" dirty="0">
              <a:latin typeface="+mj-lt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4" t="21240" r="21851" b="4402"/>
          <a:stretch/>
        </p:blipFill>
        <p:spPr bwMode="auto">
          <a:xfrm>
            <a:off x="1358631" y="2745068"/>
            <a:ext cx="6802570" cy="37347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6683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-138049" y="260350"/>
            <a:ext cx="928204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b="1" dirty="0" smtClean="0"/>
              <a:t>Dimensões do modelo pedagógico da formação</a:t>
            </a:r>
          </a:p>
          <a:p>
            <a:pPr>
              <a:defRPr/>
            </a:pPr>
            <a:r>
              <a:rPr lang="pt-BR" sz="3200" b="1" dirty="0" smtClean="0"/>
              <a:t> </a:t>
            </a:r>
            <a:endParaRPr lang="en-US" sz="3200" b="1" dirty="0"/>
          </a:p>
        </p:txBody>
      </p:sp>
      <p:pic>
        <p:nvPicPr>
          <p:cNvPr id="6" name="Picture 3" descr="post-it-notes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221" y="1549936"/>
            <a:ext cx="9150221" cy="45751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4239" y="3604068"/>
            <a:ext cx="218503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Metodologias</a:t>
            </a:r>
            <a:endParaRPr lang="en-US" sz="2400" b="1" dirty="0" smtClean="0"/>
          </a:p>
          <a:p>
            <a:pPr algn="ctr"/>
            <a:r>
              <a:rPr lang="en-US" sz="2400" b="1" dirty="0" err="1" smtClean="0"/>
              <a:t>Ativas</a:t>
            </a:r>
            <a:endParaRPr lang="en-US" sz="2400" b="1" dirty="0" smtClean="0"/>
          </a:p>
          <a:p>
            <a:pPr algn="ctr"/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67024" y="3388799"/>
            <a:ext cx="18518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Trabalho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Colaborativo</a:t>
            </a:r>
            <a:r>
              <a:rPr lang="en-US" sz="2400" b="1" dirty="0" smtClean="0"/>
              <a:t> </a:t>
            </a:r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387028" y="3388799"/>
            <a:ext cx="2016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Pensamento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Crítico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8189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-138049" y="260350"/>
            <a:ext cx="928204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b="1" dirty="0"/>
              <a:t>A articulação entre teoria-prática na </a:t>
            </a:r>
            <a:r>
              <a:rPr lang="pt-BR" sz="3200" b="1" dirty="0" smtClean="0"/>
              <a:t>formação </a:t>
            </a:r>
            <a:endParaRPr lang="en-US" sz="32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61206" y="1112659"/>
            <a:ext cx="5860116" cy="4792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pt-BR" sz="2400" dirty="0" smtClean="0"/>
              <a:t>Teoria organizada em 4 Módulos:</a:t>
            </a:r>
            <a:endParaRPr lang="pt-BR" sz="2400" b="1" dirty="0" smtClean="0"/>
          </a:p>
          <a:p>
            <a:pPr lvl="0" fontAlgn="base"/>
            <a:r>
              <a:rPr lang="pt-BR" sz="2400" b="1" dirty="0"/>
              <a:t>Módulo 1</a:t>
            </a:r>
            <a:r>
              <a:rPr lang="pt-BR" sz="2400" dirty="0"/>
              <a:t> – Integração das Tecnologias na Educação: Caminhos Possíveis</a:t>
            </a:r>
            <a:endParaRPr lang="en-US" sz="2400" dirty="0"/>
          </a:p>
          <a:p>
            <a:pPr lvl="0" fontAlgn="base"/>
            <a:r>
              <a:rPr lang="pt-BR" sz="2400" b="1" dirty="0"/>
              <a:t>Módulo 2</a:t>
            </a:r>
            <a:r>
              <a:rPr lang="pt-BR" sz="2400" dirty="0"/>
              <a:t> – Integração Inovadora das TIC na Educação pela Adoção do </a:t>
            </a:r>
            <a:r>
              <a:rPr lang="pt-BR" sz="2400" i="1" dirty="0"/>
              <a:t>Design </a:t>
            </a:r>
            <a:r>
              <a:rPr lang="pt-BR" sz="2400" i="1" dirty="0" err="1"/>
              <a:t>Thinking</a:t>
            </a:r>
            <a:r>
              <a:rPr lang="pt-BR" sz="2400" dirty="0"/>
              <a:t> </a:t>
            </a:r>
            <a:endParaRPr lang="en-US" sz="2400" dirty="0"/>
          </a:p>
          <a:p>
            <a:pPr lvl="0" fontAlgn="base"/>
            <a:r>
              <a:rPr lang="pt-BR" sz="2400" b="1" dirty="0"/>
              <a:t>Módulo 3 </a:t>
            </a:r>
            <a:r>
              <a:rPr lang="pt-BR" sz="2400" dirty="0"/>
              <a:t>– O Livro Didático Digital em </a:t>
            </a:r>
            <a:r>
              <a:rPr lang="pt-BR" sz="2400" i="1" dirty="0" err="1"/>
              <a:t>tablet</a:t>
            </a:r>
            <a:r>
              <a:rPr lang="pt-BR" sz="2400" dirty="0"/>
              <a:t> e suas potencialidade</a:t>
            </a:r>
            <a:endParaRPr lang="en-US" sz="2400" dirty="0"/>
          </a:p>
          <a:p>
            <a:pPr lvl="0" fontAlgn="base"/>
            <a:r>
              <a:rPr lang="pt-BR" sz="2400" b="1" dirty="0"/>
              <a:t>Módulo 4</a:t>
            </a:r>
            <a:r>
              <a:rPr lang="pt-BR" sz="2400" dirty="0"/>
              <a:t> – Tecnologias e sua Relação com o Pensamento </a:t>
            </a:r>
            <a:r>
              <a:rPr lang="pt-BR" sz="2400" dirty="0" smtClean="0"/>
              <a:t>Crítico.</a:t>
            </a:r>
          </a:p>
          <a:p>
            <a:pPr lvl="0" fontAlgn="base"/>
            <a:endParaRPr lang="en-US" sz="2400" dirty="0"/>
          </a:p>
          <a:p>
            <a:pPr>
              <a:defRPr/>
            </a:pPr>
            <a:endParaRPr lang="pt-BR" sz="2400" dirty="0" smtClean="0"/>
          </a:p>
          <a:p>
            <a:pPr>
              <a:defRPr/>
            </a:pPr>
            <a:endParaRPr lang="pt-BR" sz="24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27" y="2323407"/>
            <a:ext cx="2668979" cy="19617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040437" y="5351609"/>
            <a:ext cx="7160665" cy="1107996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dirty="0" err="1"/>
              <a:t>Prática</a:t>
            </a:r>
            <a:r>
              <a:rPr lang="en-US" sz="2400" dirty="0"/>
              <a:t> </a:t>
            </a:r>
            <a:r>
              <a:rPr lang="en-US" sz="2400" dirty="0" err="1"/>
              <a:t>vivenciada</a:t>
            </a:r>
            <a:r>
              <a:rPr lang="en-US" sz="2400" dirty="0"/>
              <a:t> </a:t>
            </a:r>
            <a:r>
              <a:rPr lang="en-US" sz="2400" dirty="0" err="1"/>
              <a:t>durante</a:t>
            </a:r>
            <a:r>
              <a:rPr lang="en-US" sz="2400" dirty="0"/>
              <a:t> </a:t>
            </a:r>
            <a:r>
              <a:rPr lang="en-US" sz="2400" dirty="0" err="1"/>
              <a:t>desenvolvimento</a:t>
            </a:r>
            <a:r>
              <a:rPr lang="en-US" sz="2400" dirty="0"/>
              <a:t> de </a:t>
            </a:r>
            <a:r>
              <a:rPr lang="en-US" sz="2400" dirty="0" err="1"/>
              <a:t>projeto</a:t>
            </a:r>
            <a:r>
              <a:rPr lang="en-US" sz="2400" dirty="0"/>
              <a:t> </a:t>
            </a:r>
            <a:r>
              <a:rPr lang="en-US" sz="2400" dirty="0" err="1"/>
              <a:t>colaborativo</a:t>
            </a:r>
            <a:r>
              <a:rPr lang="en-US" sz="2400" dirty="0"/>
              <a:t> </a:t>
            </a:r>
            <a:r>
              <a:rPr lang="en-US" sz="2400" dirty="0" err="1"/>
              <a:t>pelo</a:t>
            </a:r>
            <a:r>
              <a:rPr lang="en-US" sz="2400" dirty="0"/>
              <a:t> </a:t>
            </a:r>
            <a:r>
              <a:rPr lang="en-US" sz="2400" dirty="0" err="1"/>
              <a:t>uso</a:t>
            </a:r>
            <a:r>
              <a:rPr lang="en-US" sz="2400" dirty="0"/>
              <a:t> do </a:t>
            </a:r>
            <a:r>
              <a:rPr lang="en-US" sz="2400" dirty="0" smtClean="0"/>
              <a:t> </a:t>
            </a:r>
            <a:r>
              <a:rPr lang="en-US" sz="2400" b="1" dirty="0" smtClean="0"/>
              <a:t>Design Thinking. </a:t>
            </a:r>
            <a:endParaRPr lang="en-US" sz="2400" b="1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32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>
          <a:xfrm>
            <a:off x="250826" y="376923"/>
            <a:ext cx="8516125" cy="12487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latin typeface="+mj-lt"/>
              </a:rPr>
              <a:t>Articulação</a:t>
            </a:r>
            <a:r>
              <a:rPr lang="en-US" sz="3600" b="1" dirty="0" smtClean="0">
                <a:latin typeface="+mj-lt"/>
              </a:rPr>
              <a:t> das </a:t>
            </a:r>
            <a:r>
              <a:rPr lang="en-US" sz="3600" b="1" dirty="0" err="1">
                <a:latin typeface="+mj-lt"/>
              </a:rPr>
              <a:t>a</a:t>
            </a:r>
            <a:r>
              <a:rPr lang="en-US" sz="3600" b="1" dirty="0" err="1" smtClean="0">
                <a:latin typeface="+mj-lt"/>
              </a:rPr>
              <a:t>bordagem</a:t>
            </a:r>
            <a:r>
              <a:rPr lang="en-US" sz="3600" b="1" dirty="0" smtClean="0">
                <a:latin typeface="+mj-lt"/>
              </a:rPr>
              <a:t> da </a:t>
            </a:r>
            <a:r>
              <a:rPr lang="en-US" sz="3600" b="1" i="1" dirty="0" err="1" smtClean="0">
                <a:latin typeface="+mj-lt"/>
              </a:rPr>
              <a:t>d.school</a:t>
            </a:r>
            <a:r>
              <a:rPr lang="en-US" sz="3600" b="1" dirty="0" smtClean="0">
                <a:latin typeface="+mj-lt"/>
              </a:rPr>
              <a:t> de</a:t>
            </a:r>
          </a:p>
          <a:p>
            <a:r>
              <a:rPr lang="en-US" sz="3600" b="1" dirty="0" smtClean="0">
                <a:latin typeface="+mj-lt"/>
              </a:rPr>
              <a:t> Stanford e IDEO</a:t>
            </a:r>
            <a:endParaRPr lang="pt-BR" sz="3600" b="1" dirty="0" smtClean="0">
              <a:solidFill>
                <a:srgbClr val="0070C0"/>
              </a:solidFill>
              <a:latin typeface="Bradley Hand ITC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50826" y="5858306"/>
            <a:ext cx="8763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pt-BR" sz="1600" b="0" dirty="0" smtClean="0">
                <a:solidFill>
                  <a:srgbClr val="000000"/>
                </a:solidFill>
                <a:latin typeface="+mn-lt"/>
              </a:rPr>
              <a:t>Fonte: Cavalcanti e Bittencourt (2014) inspirados no processo da </a:t>
            </a:r>
            <a:r>
              <a:rPr lang="pt-BR" sz="1600" b="0" dirty="0" err="1" smtClean="0">
                <a:solidFill>
                  <a:srgbClr val="000000"/>
                </a:solidFill>
                <a:latin typeface="+mn-lt"/>
              </a:rPr>
              <a:t>D.school</a:t>
            </a:r>
            <a:r>
              <a:rPr lang="pt-BR" sz="1600" b="0" dirty="0" smtClean="0">
                <a:solidFill>
                  <a:srgbClr val="000000"/>
                </a:solidFill>
                <a:latin typeface="+mn-lt"/>
              </a:rPr>
              <a:t> (2011) e IDEO (2009)</a:t>
            </a:r>
            <a:endParaRPr lang="en-US" sz="1600" b="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5" name="Imagem 278" descr="Screen Shot 2015-01-21 at 5"/>
          <p:cNvPicPr/>
          <p:nvPr/>
        </p:nvPicPr>
        <p:blipFill>
          <a:blip r:embed="rId3"/>
          <a:srcRect l="19794" t="8226" r="19914" b="877"/>
          <a:stretch>
            <a:fillRect/>
          </a:stretch>
        </p:blipFill>
        <p:spPr bwMode="auto">
          <a:xfrm>
            <a:off x="2318230" y="1625706"/>
            <a:ext cx="4869965" cy="446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305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1521381" y="50064"/>
            <a:ext cx="6136719" cy="106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4000" b="1" dirty="0" smtClean="0">
              <a:latin typeface="Bradley Hand ITC" pitchFamily="66" charset="0"/>
            </a:endParaRPr>
          </a:p>
          <a:p>
            <a:endParaRPr lang="pt-BR" sz="4000" b="1" dirty="0" smtClean="0">
              <a:solidFill>
                <a:srgbClr val="0070C0"/>
              </a:solidFill>
              <a:latin typeface="Bradley Hand ITC" pitchFamily="66" charset="0"/>
            </a:endParaRPr>
          </a:p>
          <a:p>
            <a:r>
              <a:rPr lang="pt-BR" sz="11100" b="1" dirty="0">
                <a:latin typeface="+mj-lt"/>
              </a:rPr>
              <a:t>T</a:t>
            </a:r>
            <a:r>
              <a:rPr lang="pt-BR" sz="11100" b="1" dirty="0" smtClean="0">
                <a:latin typeface="+mj-lt"/>
              </a:rPr>
              <a:t>rabalho colaborativo</a:t>
            </a:r>
            <a:endParaRPr lang="en-US" sz="11100" b="1" dirty="0">
              <a:latin typeface="+mj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60109" y="3762012"/>
            <a:ext cx="8553015" cy="2939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pt-BR" sz="2800" dirty="0" smtClean="0"/>
          </a:p>
          <a:p>
            <a:pPr>
              <a:defRPr/>
            </a:pPr>
            <a:r>
              <a:rPr lang="pt-BR" sz="2400" dirty="0" smtClean="0"/>
              <a:t>Grupos de professores trabalharam </a:t>
            </a:r>
            <a:r>
              <a:rPr lang="pt-BR" sz="2400" dirty="0"/>
              <a:t>junto de seus alunos e, a partir da </a:t>
            </a:r>
            <a:r>
              <a:rPr lang="pt-BR" sz="2400" b="1" dirty="0"/>
              <a:t>compreensão da realidade da escola local</a:t>
            </a:r>
            <a:r>
              <a:rPr lang="pt-BR" sz="2400" dirty="0"/>
              <a:t>, conceber estratégias educacionais inovadoras e centradas em metodologias ativas com integração das TIC</a:t>
            </a:r>
            <a:r>
              <a:rPr lang="en-US" sz="2400" dirty="0"/>
              <a:t> </a:t>
            </a:r>
            <a:r>
              <a:rPr lang="en-US" sz="2400" dirty="0" smtClean="0"/>
              <a:t>.</a:t>
            </a:r>
            <a:endParaRPr lang="pt-BR" sz="2400" b="1" dirty="0" smtClean="0">
              <a:solidFill>
                <a:schemeClr val="tx2"/>
              </a:solidFill>
            </a:endParaRPr>
          </a:p>
          <a:p>
            <a:pPr>
              <a:buFont typeface="Arial"/>
              <a:buNone/>
              <a:defRPr/>
            </a:pPr>
            <a:endParaRPr lang="pt-BR" sz="2400" dirty="0">
              <a:solidFill>
                <a:schemeClr val="tx2"/>
              </a:solidFill>
              <a:latin typeface="Candar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0200" y="1765131"/>
            <a:ext cx="33909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48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0974" y="-64982"/>
            <a:ext cx="8534400" cy="868362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cs typeface="Arial" panose="020B0604020202020204" pitchFamily="34" charset="0"/>
              </a:rPr>
              <a:t>Pesquisa</a:t>
            </a:r>
            <a:endParaRPr lang="en-US" sz="3600" b="1" i="1" dirty="0"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5774" y="619786"/>
            <a:ext cx="8361450" cy="4525963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pt-BR" sz="2400" dirty="0"/>
              <a:t>E</a:t>
            </a:r>
            <a:r>
              <a:rPr lang="pt-BR" sz="2400" dirty="0" smtClean="0"/>
              <a:t>studo </a:t>
            </a:r>
            <a:r>
              <a:rPr lang="pt-BR" sz="2400" dirty="0"/>
              <a:t>exploratório e descritivo com dados de natureza numérica e não-numérica, que caracteriza um trabalho em andamento.</a:t>
            </a:r>
            <a:r>
              <a:rPr lang="en-US" sz="2400" dirty="0"/>
              <a:t> 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err="1" smtClean="0"/>
              <a:t>Questionário</a:t>
            </a:r>
            <a:r>
              <a:rPr lang="en-US" sz="2400" dirty="0" smtClean="0"/>
              <a:t>  </a:t>
            </a:r>
            <a:r>
              <a:rPr lang="en-US" sz="2400" dirty="0" err="1" smtClean="0"/>
              <a:t>respondido</a:t>
            </a:r>
            <a:r>
              <a:rPr lang="en-US" sz="2400" dirty="0" smtClean="0"/>
              <a:t> </a:t>
            </a:r>
            <a:r>
              <a:rPr lang="en-US" sz="2400" dirty="0" err="1" smtClean="0"/>
              <a:t>por</a:t>
            </a:r>
            <a:r>
              <a:rPr lang="en-US" sz="2400" dirty="0" smtClean="0"/>
              <a:t> 208 dos 700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cursaram</a:t>
            </a:r>
            <a:r>
              <a:rPr lang="en-US" sz="2400" dirty="0" smtClean="0"/>
              <a:t> a </a:t>
            </a:r>
            <a:r>
              <a:rPr lang="en-US" sz="2400" dirty="0" err="1" smtClean="0"/>
              <a:t>primeira</a:t>
            </a:r>
            <a:r>
              <a:rPr lang="en-US" sz="2400" dirty="0" smtClean="0"/>
              <a:t> </a:t>
            </a:r>
            <a:r>
              <a:rPr lang="en-US" sz="2400" dirty="0" err="1" smtClean="0"/>
              <a:t>edição</a:t>
            </a:r>
            <a:r>
              <a:rPr lang="en-US" sz="2400" dirty="0" smtClean="0"/>
              <a:t> do </a:t>
            </a:r>
            <a:r>
              <a:rPr lang="en-US" sz="2400" dirty="0" err="1" smtClean="0"/>
              <a:t>curso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pic>
        <p:nvPicPr>
          <p:cNvPr id="10" name="Imagem 5" descr="mulher-anotando-desejos-no-post-it-233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00853" y="3741864"/>
            <a:ext cx="4045603" cy="280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83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669" y="168812"/>
            <a:ext cx="8780449" cy="1447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4000" b="1" dirty="0" smtClean="0">
                <a:latin typeface="+mj-lt"/>
              </a:rPr>
              <a:t>Perfil dos respondentes</a:t>
            </a:r>
            <a:endParaRPr lang="en-US" sz="4000" b="1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826" y="3244334"/>
            <a:ext cx="847168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pPr marL="742950" lvl="1" indent="-285750">
              <a:buFont typeface="Arial"/>
              <a:buChar char="•"/>
            </a:pPr>
            <a:endParaRPr lang="pt-BR" sz="2400" dirty="0" smtClean="0"/>
          </a:p>
          <a:p>
            <a:pPr marL="285750" indent="-285750">
              <a:buFont typeface="Arial"/>
              <a:buChar char="•"/>
            </a:pPr>
            <a:r>
              <a:rPr lang="pt-BR" sz="2400" dirty="0"/>
              <a:t>Estes eram professores de diferentes áreas acadêmicas: </a:t>
            </a:r>
            <a:endParaRPr lang="pt-BR" sz="2400" dirty="0" smtClean="0"/>
          </a:p>
          <a:p>
            <a:pPr marL="285750" indent="-285750">
              <a:buFont typeface="Arial"/>
              <a:buChar char="•"/>
            </a:pPr>
            <a:r>
              <a:rPr lang="pt-BR" sz="2000" dirty="0" smtClean="0"/>
              <a:t>24</a:t>
            </a:r>
            <a:r>
              <a:rPr lang="pt-BR" sz="2000" dirty="0"/>
              <a:t>% em Ciências (Biologia, Química e Física), </a:t>
            </a:r>
            <a:endParaRPr lang="pt-BR" sz="2000" dirty="0" smtClean="0"/>
          </a:p>
          <a:p>
            <a:pPr marL="285750" indent="-285750">
              <a:buFont typeface="Arial"/>
              <a:buChar char="•"/>
            </a:pPr>
            <a:r>
              <a:rPr lang="pt-BR" sz="2000" dirty="0" smtClean="0"/>
              <a:t>10</a:t>
            </a:r>
            <a:r>
              <a:rPr lang="pt-BR" sz="2000" dirty="0"/>
              <a:t>% em Matemática, </a:t>
            </a:r>
            <a:endParaRPr lang="pt-BR" sz="2000" dirty="0" smtClean="0"/>
          </a:p>
          <a:p>
            <a:pPr marL="285750" indent="-285750">
              <a:buFont typeface="Arial"/>
              <a:buChar char="•"/>
            </a:pPr>
            <a:r>
              <a:rPr lang="pt-BR" sz="2000" dirty="0" smtClean="0"/>
              <a:t>10,1</a:t>
            </a:r>
            <a:r>
              <a:rPr lang="pt-BR" sz="2000" dirty="0"/>
              <a:t>% em Português , </a:t>
            </a:r>
            <a:endParaRPr lang="pt-BR" sz="2000" dirty="0" smtClean="0"/>
          </a:p>
          <a:p>
            <a:pPr marL="285750" indent="-285750">
              <a:buFont typeface="Arial"/>
              <a:buChar char="•"/>
            </a:pPr>
            <a:r>
              <a:rPr lang="pt-BR" sz="2000" dirty="0" smtClean="0"/>
              <a:t>15,9</a:t>
            </a:r>
            <a:r>
              <a:rPr lang="pt-BR" sz="2000" dirty="0"/>
              <a:t>% História e Geografia, </a:t>
            </a:r>
            <a:endParaRPr lang="pt-BR" sz="2000" dirty="0" smtClean="0"/>
          </a:p>
          <a:p>
            <a:pPr marL="285750" indent="-285750">
              <a:buFont typeface="Arial"/>
              <a:buChar char="•"/>
            </a:pPr>
            <a:r>
              <a:rPr lang="pt-BR" sz="2000" dirty="0" smtClean="0"/>
              <a:t>5</a:t>
            </a:r>
            <a:r>
              <a:rPr lang="pt-BR" sz="2000" dirty="0"/>
              <a:t>% em Pedagogia, </a:t>
            </a:r>
            <a:endParaRPr lang="pt-BR" sz="2000" dirty="0" smtClean="0"/>
          </a:p>
          <a:p>
            <a:pPr marL="285750" indent="-285750">
              <a:buFont typeface="Arial"/>
              <a:buChar char="•"/>
            </a:pPr>
            <a:r>
              <a:rPr lang="pt-BR" sz="2000" dirty="0" smtClean="0"/>
              <a:t>8,2</a:t>
            </a:r>
            <a:r>
              <a:rPr lang="pt-BR" sz="2000" dirty="0"/>
              <a:t>% em Ed. Física, </a:t>
            </a:r>
            <a:endParaRPr lang="pt-BR" sz="2000" dirty="0" smtClean="0"/>
          </a:p>
          <a:p>
            <a:pPr marL="285750" indent="-285750">
              <a:buFont typeface="Arial"/>
              <a:buChar char="•"/>
            </a:pPr>
            <a:r>
              <a:rPr lang="pt-BR" sz="2000" dirty="0" smtClean="0"/>
              <a:t>11</a:t>
            </a:r>
            <a:r>
              <a:rPr lang="pt-BR" sz="2000" dirty="0"/>
              <a:t>% em Línguas (Inglês ou Espanhol) e 14.9% têm outras formações .</a:t>
            </a:r>
            <a:r>
              <a:rPr lang="en-US" sz="2000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7" name="Picture 6" descr="Toilets_unisex.svg_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03" y="1195391"/>
            <a:ext cx="2222027" cy="20489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77749" y="3527973"/>
            <a:ext cx="1288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66.8% Fem.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18760" y="3527973"/>
            <a:ext cx="1509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33.3% Masc.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97445" y="894494"/>
            <a:ext cx="405117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endParaRPr lang="en-US" sz="2400" dirty="0"/>
          </a:p>
          <a:p>
            <a:r>
              <a:rPr lang="pt-BR" sz="2400" dirty="0"/>
              <a:t>Todos os professores possuem a graduação completa, sendo que:</a:t>
            </a:r>
          </a:p>
          <a:p>
            <a:pPr marL="742950" lvl="1" indent="-285750">
              <a:buFont typeface="Arial"/>
              <a:buChar char="•"/>
            </a:pPr>
            <a:r>
              <a:rPr lang="pt-BR" sz="2000" dirty="0"/>
              <a:t>40,4% possuem algum tipo de especialização latu-sensu</a:t>
            </a:r>
          </a:p>
          <a:p>
            <a:pPr marL="742950" lvl="1" indent="-285750">
              <a:buFont typeface="Arial"/>
              <a:buChar char="•"/>
            </a:pPr>
            <a:r>
              <a:rPr lang="pt-BR" sz="2000" dirty="0"/>
              <a:t>8.2% possuem mestrado</a:t>
            </a:r>
          </a:p>
          <a:p>
            <a:pPr marL="742950" lvl="1" indent="-285750">
              <a:buFont typeface="Arial"/>
              <a:buChar char="•"/>
            </a:pPr>
            <a:r>
              <a:rPr lang="pt-BR" sz="2000" dirty="0"/>
              <a:t>0,5%  possuem doutoramento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40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 txBox="1">
            <a:spLocks noChangeArrowheads="1"/>
          </p:cNvSpPr>
          <p:nvPr/>
        </p:nvSpPr>
        <p:spPr>
          <a:xfrm>
            <a:off x="1216790" y="647148"/>
            <a:ext cx="6761181" cy="665630"/>
          </a:xfrm>
          <a:prstGeom prst="rect">
            <a:avLst/>
          </a:prstGeom>
          <a:ln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pt-BR" sz="3600" b="1" dirty="0" smtClean="0">
                <a:latin typeface="+mj-lt"/>
                <a:ea typeface="Lithos Pro Regular" charset="0"/>
                <a:cs typeface="Lithos Pro Regular" charset="0"/>
                <a:sym typeface="Lithos Pro Regular" charset="0"/>
              </a:rPr>
              <a:t>Análise dos resultados</a:t>
            </a:r>
            <a:endParaRPr lang="pt-BR" sz="3600" b="1" dirty="0">
              <a:latin typeface="+mj-lt"/>
              <a:sym typeface="Lithos Pro Regular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210" y="1545859"/>
            <a:ext cx="876679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pt-BR" sz="2400" b="1" dirty="0"/>
              <a:t>60%</a:t>
            </a:r>
            <a:r>
              <a:rPr lang="pt-BR" sz="2400" dirty="0"/>
              <a:t> dos respondentes </a:t>
            </a:r>
            <a:r>
              <a:rPr lang="pt-BR" sz="2400" dirty="0" smtClean="0"/>
              <a:t>concordaram </a:t>
            </a:r>
            <a:r>
              <a:rPr lang="pt-BR" sz="2400" dirty="0"/>
              <a:t>ou concordaram totalmente com o fato da formação desenvolvida ter ido ao encontro de seus objetivos pessoais.</a:t>
            </a:r>
            <a:r>
              <a:rPr lang="en-US" sz="2400" dirty="0"/>
              <a:t> </a:t>
            </a: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pt-BR" sz="2400" b="1" dirty="0"/>
              <a:t>87% </a:t>
            </a:r>
            <a:r>
              <a:rPr lang="pt-BR" sz="2400" dirty="0" smtClean="0"/>
              <a:t>dos professores </a:t>
            </a:r>
            <a:r>
              <a:rPr lang="pt-BR" sz="2400" dirty="0"/>
              <a:t>revelaram que estiveram envolvidos nas tarefas em grupo</a:t>
            </a:r>
            <a:r>
              <a:rPr lang="en-US" sz="2400" dirty="0"/>
              <a:t> </a:t>
            </a: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pt-BR" sz="2400" b="1" dirty="0" smtClean="0"/>
              <a:t>65,8%</a:t>
            </a:r>
            <a:r>
              <a:rPr lang="pt-BR" sz="2400" dirty="0" smtClean="0"/>
              <a:t>, </a:t>
            </a:r>
            <a:r>
              <a:rPr lang="pt-BR" sz="2400" dirty="0"/>
              <a:t>reconheceram que as tarefas desenvolvidas na formação eram semelhantes a aquelas que poderão realizar em sala de aula.</a:t>
            </a:r>
            <a:r>
              <a:rPr lang="en-US" sz="2400" dirty="0"/>
              <a:t> </a:t>
            </a:r>
            <a:endParaRPr lang="en-US" sz="2400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3" name="Picture 2" descr="idea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785" y="4503024"/>
            <a:ext cx="6021626" cy="204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0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 txBox="1">
            <a:spLocks noChangeArrowheads="1"/>
          </p:cNvSpPr>
          <p:nvPr/>
        </p:nvSpPr>
        <p:spPr>
          <a:xfrm>
            <a:off x="1216790" y="647148"/>
            <a:ext cx="6761181" cy="665630"/>
          </a:xfrm>
          <a:prstGeom prst="rect">
            <a:avLst/>
          </a:prstGeom>
          <a:ln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pt-BR" sz="3600" b="1" dirty="0" smtClean="0">
                <a:latin typeface="+mj-lt"/>
                <a:ea typeface="Lithos Pro Regular" charset="0"/>
                <a:cs typeface="Lithos Pro Regular" charset="0"/>
                <a:sym typeface="Lithos Pro Regular" charset="0"/>
              </a:rPr>
              <a:t>Análise dos resultados</a:t>
            </a:r>
            <a:endParaRPr lang="pt-BR" sz="3600" b="1" dirty="0">
              <a:latin typeface="+mj-lt"/>
              <a:sym typeface="Lithos Pro Regular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209" y="1545859"/>
            <a:ext cx="820640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pt-BR" sz="2400" b="1" dirty="0" smtClean="0"/>
              <a:t>73</a:t>
            </a:r>
            <a:r>
              <a:rPr lang="pt-BR" sz="2400" b="1" dirty="0"/>
              <a:t>% </a:t>
            </a:r>
            <a:r>
              <a:rPr lang="pt-BR" sz="2400" dirty="0"/>
              <a:t>dos professores respondentes, a metodologia ajudou a relacionar os aspetos teóricos trabalhados nos conteúdos do curso com a prática vivenciada na escola.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pt-BR" sz="2400" b="1" dirty="0"/>
              <a:t>87,5% </a:t>
            </a:r>
            <a:r>
              <a:rPr lang="pt-BR" sz="2400" dirty="0"/>
              <a:t>dos respondentes afirmaram que irão aplicar as aprendizagens adquiridas em sua prática docente. 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2" name="Picture 1" descr="grup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1" b="11771"/>
          <a:stretch/>
        </p:blipFill>
        <p:spPr>
          <a:xfrm>
            <a:off x="2334439" y="4038849"/>
            <a:ext cx="4705805" cy="255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24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iPhone-6-concept-2-640x3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6145" y="2001776"/>
            <a:ext cx="6867236" cy="42491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07104" y="25400"/>
            <a:ext cx="9036896" cy="137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3900" dirty="0" smtClean="0">
              <a:solidFill>
                <a:srgbClr val="0070C0"/>
              </a:solidFill>
              <a:latin typeface="Bradley Hand ITC" pitchFamily="66" charset="0"/>
            </a:endParaRPr>
          </a:p>
          <a:p>
            <a:r>
              <a:rPr lang="pt-BR" sz="3900" b="1" dirty="0"/>
              <a:t>A</a:t>
            </a:r>
            <a:r>
              <a:rPr lang="pt-BR" sz="3900" b="1" dirty="0" smtClean="0"/>
              <a:t>vanços tecnológicos, inovações e educação</a:t>
            </a:r>
            <a:endParaRPr lang="en-US" sz="39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399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669" y="168812"/>
            <a:ext cx="8780449" cy="144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000" b="1" dirty="0" smtClean="0">
                <a:latin typeface="+mj-lt"/>
              </a:rPr>
              <a:t>O DT em um curso online</a:t>
            </a:r>
            <a:endParaRPr lang="en-US" sz="4000" b="1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8416" y="652186"/>
            <a:ext cx="851770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r>
              <a:rPr lang="pt-BR" sz="2800" dirty="0" smtClean="0"/>
              <a:t>Permitiu que professores </a:t>
            </a:r>
            <a:r>
              <a:rPr lang="pt-BR" sz="2800" b="1" dirty="0" smtClean="0"/>
              <a:t>relacionem </a:t>
            </a:r>
            <a:r>
              <a:rPr lang="pt-BR" sz="2800" b="1" dirty="0"/>
              <a:t>a teoria discutida nos conteúdos da formação com a prática vivenciada em sala de aula. </a:t>
            </a:r>
            <a:endParaRPr lang="pt-BR" sz="2800" b="1" dirty="0" smtClean="0"/>
          </a:p>
          <a:p>
            <a:pPr marL="285750" indent="-285750">
              <a:buFont typeface="Arial"/>
              <a:buChar char="•"/>
            </a:pP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50" y="3094943"/>
            <a:ext cx="4855634" cy="33102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952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08631" y="1721854"/>
            <a:ext cx="8513859" cy="16851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pt-BR" sz="4800" b="1" dirty="0"/>
          </a:p>
          <a:p>
            <a:pPr>
              <a:defRPr/>
            </a:pPr>
            <a:r>
              <a:rPr lang="pt-BR" sz="4800" b="1" dirty="0" smtClean="0"/>
              <a:t>Até breve!</a:t>
            </a:r>
          </a:p>
          <a:p>
            <a:pPr algn="r">
              <a:defRPr/>
            </a:pPr>
            <a:r>
              <a:rPr lang="pt-BR" sz="2400" b="1" dirty="0" smtClean="0"/>
              <a:t>Contatos</a:t>
            </a:r>
          </a:p>
        </p:txBody>
      </p:sp>
      <p:sp>
        <p:nvSpPr>
          <p:cNvPr id="7" name="Rectangle 6"/>
          <p:cNvSpPr/>
          <p:nvPr/>
        </p:nvSpPr>
        <p:spPr>
          <a:xfrm>
            <a:off x="3604380" y="4274976"/>
            <a:ext cx="5105422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defRPr/>
            </a:pPr>
            <a:endParaRPr lang="pt-BR" sz="2000" dirty="0" smtClean="0">
              <a:solidFill>
                <a:schemeClr val="tx1"/>
              </a:solidFill>
            </a:endParaRPr>
          </a:p>
          <a:p>
            <a:pPr algn="r">
              <a:defRPr/>
            </a:pPr>
            <a:r>
              <a:rPr lang="pt-BR" sz="2000" dirty="0" smtClean="0">
                <a:solidFill>
                  <a:schemeClr val="tx1"/>
                </a:solidFill>
                <a:hlinkClick r:id="rId3"/>
              </a:rPr>
              <a:t>Carolina.cavalcanti@cursos.univesp.br</a:t>
            </a:r>
            <a:endParaRPr lang="pt-BR" sz="2000" dirty="0" smtClean="0">
              <a:solidFill>
                <a:schemeClr val="tx1"/>
              </a:solidFill>
            </a:endParaRPr>
          </a:p>
          <a:p>
            <a:pPr algn="r">
              <a:defRPr/>
            </a:pPr>
            <a:endParaRPr lang="pt-BR" sz="2000" dirty="0" smtClean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083" y="5832385"/>
            <a:ext cx="1862667" cy="6894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70" y="5756118"/>
            <a:ext cx="3060095" cy="87824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756780" y="3406963"/>
            <a:ext cx="5105422" cy="132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defRPr/>
            </a:pPr>
            <a:r>
              <a:rPr lang="pt-BR" sz="2000" dirty="0" smtClean="0">
                <a:solidFill>
                  <a:schemeClr val="tx1"/>
                </a:solidFill>
              </a:rPr>
              <a:t>Profa. Carolina Magalhães Costa Cavalcanti</a:t>
            </a:r>
          </a:p>
          <a:p>
            <a:pPr algn="r">
              <a:defRPr/>
            </a:pPr>
            <a:r>
              <a:rPr lang="pt-BR" sz="2000" dirty="0" smtClean="0">
                <a:solidFill>
                  <a:schemeClr val="tx1"/>
                </a:solidFill>
              </a:rPr>
              <a:t>Doutora em Educação pela USP</a:t>
            </a:r>
          </a:p>
          <a:p>
            <a:pPr algn="r">
              <a:defRPr/>
            </a:pPr>
            <a:r>
              <a:rPr lang="pt-BR" sz="2000" dirty="0" smtClean="0">
                <a:solidFill>
                  <a:schemeClr val="tx1"/>
                </a:solidFill>
              </a:rPr>
              <a:t>Supervisora em EAD na UNIVESP</a:t>
            </a:r>
          </a:p>
          <a:p>
            <a:pPr algn="r">
              <a:defRPr/>
            </a:pPr>
            <a:r>
              <a:rPr lang="pt-BR" sz="2000" dirty="0" smtClean="0">
                <a:solidFill>
                  <a:schemeClr val="tx1"/>
                </a:solidFill>
              </a:rPr>
              <a:t>Design </a:t>
            </a:r>
            <a:r>
              <a:rPr lang="pt-BR" sz="2000" dirty="0" err="1" smtClean="0">
                <a:solidFill>
                  <a:schemeClr val="tx1"/>
                </a:solidFill>
              </a:rPr>
              <a:t>Thinker</a:t>
            </a:r>
            <a:endParaRPr lang="pt-BR" sz="2000" dirty="0" smtClean="0">
              <a:solidFill>
                <a:schemeClr val="tx1"/>
              </a:solidFill>
            </a:endParaRPr>
          </a:p>
        </p:txBody>
      </p:sp>
      <p:pic>
        <p:nvPicPr>
          <p:cNvPr id="11" name="Picture 10" descr="design-thinking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" t="11896" r="2375" b="4749"/>
          <a:stretch/>
        </p:blipFill>
        <p:spPr>
          <a:xfrm>
            <a:off x="-130729" y="-33547"/>
            <a:ext cx="9412461" cy="2415307"/>
          </a:xfrm>
          <a:prstGeom prst="rect">
            <a:avLst/>
          </a:prstGeom>
        </p:spPr>
      </p:pic>
      <p:pic>
        <p:nvPicPr>
          <p:cNvPr id="12" name="Picture 11" descr="LogoCejamNew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42"/>
          <a:stretch/>
        </p:blipFill>
        <p:spPr>
          <a:xfrm>
            <a:off x="6977844" y="5832385"/>
            <a:ext cx="2137291" cy="69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24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107104" y="25400"/>
            <a:ext cx="8690721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3900" dirty="0" smtClean="0">
              <a:solidFill>
                <a:srgbClr val="0070C0"/>
              </a:solidFill>
              <a:latin typeface="Bradley Hand ITC" pitchFamily="66" charset="0"/>
            </a:endParaRPr>
          </a:p>
          <a:p>
            <a:r>
              <a:rPr lang="pt-BR" sz="3900" b="1" dirty="0" smtClean="0"/>
              <a:t>Objetivos</a:t>
            </a:r>
            <a:endParaRPr lang="en-US" sz="3900" b="1" dirty="0">
              <a:latin typeface="+mj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0861" y="1396999"/>
            <a:ext cx="8067824" cy="4970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400" dirty="0" smtClean="0"/>
              <a:t>Apresentar conceitos e experiências sobre o uso de Design </a:t>
            </a:r>
            <a:r>
              <a:rPr lang="pt-BR" sz="2400" dirty="0" err="1" smtClean="0"/>
              <a:t>Thinking</a:t>
            </a:r>
            <a:r>
              <a:rPr lang="pt-BR" sz="2400" dirty="0" smtClean="0"/>
              <a:t> na  Educação Presencial, a Distância e Corporativa e seu potencial de uso no campo educacional como metodologia para solução de problemas, como abordagem de inovação e como estratégia de ensino-aprendizagem. </a:t>
            </a:r>
          </a:p>
        </p:txBody>
      </p:sp>
      <p:pic>
        <p:nvPicPr>
          <p:cNvPr id="5" name="Picture 4" descr="designthinking-abertu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74575" y="3557820"/>
            <a:ext cx="4091196" cy="30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81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448212" y="25400"/>
            <a:ext cx="8349613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3900" dirty="0" smtClean="0">
              <a:solidFill>
                <a:srgbClr val="0070C0"/>
              </a:solidFill>
              <a:latin typeface="Bradley Hand ITC" pitchFamily="66" charset="0"/>
            </a:endParaRPr>
          </a:p>
          <a:p>
            <a:pPr algn="l"/>
            <a:r>
              <a:rPr lang="pt-BR" sz="3900" b="1" dirty="0" smtClean="0"/>
              <a:t>Organização da mesa</a:t>
            </a:r>
            <a:endParaRPr lang="en-US" sz="3900" b="1" dirty="0">
              <a:latin typeface="+mj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3757" y="1741954"/>
            <a:ext cx="8494068" cy="51498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800" dirty="0" smtClean="0"/>
              <a:t>Conceito e metodologia do Design </a:t>
            </a:r>
            <a:r>
              <a:rPr lang="pt-BR" sz="2800" dirty="0" err="1" smtClean="0"/>
              <a:t>Thinking</a:t>
            </a:r>
            <a:r>
              <a:rPr lang="pt-BR" sz="2800" dirty="0" smtClean="0"/>
              <a:t>:</a:t>
            </a:r>
            <a:endParaRPr lang="pt-BR" sz="2600" dirty="0" smtClean="0"/>
          </a:p>
          <a:p>
            <a:pPr marL="0" indent="0" algn="just">
              <a:buNone/>
            </a:pPr>
            <a:r>
              <a:rPr lang="pt-BR" sz="2600" b="1" dirty="0" smtClean="0"/>
              <a:t>     Andrea </a:t>
            </a:r>
            <a:r>
              <a:rPr lang="pt-BR" sz="2600" b="1" dirty="0" err="1"/>
              <a:t>Filatro</a:t>
            </a:r>
            <a:r>
              <a:rPr lang="pt-BR" sz="2600" b="1" dirty="0"/>
              <a:t> </a:t>
            </a:r>
            <a:endParaRPr lang="pt-BR" sz="2600" b="1" dirty="0" smtClean="0"/>
          </a:p>
          <a:p>
            <a:pPr algn="just"/>
            <a:endParaRPr lang="pt-BR" sz="2800" b="1" dirty="0" smtClean="0"/>
          </a:p>
          <a:p>
            <a:pPr algn="just"/>
            <a:r>
              <a:rPr lang="pt-BR" sz="2800" dirty="0" smtClean="0"/>
              <a:t>Design </a:t>
            </a:r>
            <a:r>
              <a:rPr lang="pt-BR" sz="2800" dirty="0" err="1"/>
              <a:t>Thinking</a:t>
            </a:r>
            <a:r>
              <a:rPr lang="pt-BR" sz="2800" dirty="0"/>
              <a:t> </a:t>
            </a:r>
            <a:r>
              <a:rPr lang="pt-BR" sz="2800" dirty="0" smtClean="0"/>
              <a:t>em cursos de graduação </a:t>
            </a:r>
          </a:p>
          <a:p>
            <a:pPr marL="0" indent="0" algn="just">
              <a:buNone/>
            </a:pPr>
            <a:r>
              <a:rPr lang="pt-BR" sz="2800" dirty="0" smtClean="0"/>
              <a:t>     </a:t>
            </a:r>
            <a:r>
              <a:rPr lang="pt-BR" sz="2800" dirty="0" err="1" smtClean="0"/>
              <a:t>semi-presenciais</a:t>
            </a:r>
            <a:r>
              <a:rPr lang="pt-BR" sz="2800" dirty="0"/>
              <a:t> </a:t>
            </a:r>
            <a:r>
              <a:rPr lang="pt-BR" sz="2800" dirty="0" smtClean="0"/>
              <a:t>da </a:t>
            </a:r>
            <a:r>
              <a:rPr lang="pt-BR" sz="2800" dirty="0" err="1" smtClean="0"/>
              <a:t>Univesp</a:t>
            </a:r>
            <a:r>
              <a:rPr lang="pt-BR" sz="2800" dirty="0" smtClean="0"/>
              <a:t>: </a:t>
            </a:r>
            <a:r>
              <a:rPr lang="pt-BR" sz="2600" b="1" dirty="0" smtClean="0"/>
              <a:t>Mônica C. </a:t>
            </a:r>
            <a:r>
              <a:rPr lang="pt-BR" sz="2600" b="1" dirty="0"/>
              <a:t>Garbin </a:t>
            </a:r>
            <a:endParaRPr lang="pt-BR" sz="2600" b="1" dirty="0" smtClean="0"/>
          </a:p>
          <a:p>
            <a:pPr algn="just"/>
            <a:endParaRPr lang="pt-BR" sz="2800" dirty="0" smtClean="0"/>
          </a:p>
          <a:p>
            <a:pPr algn="just"/>
            <a:r>
              <a:rPr lang="pt-BR" sz="2800" dirty="0" smtClean="0"/>
              <a:t>Design </a:t>
            </a:r>
            <a:r>
              <a:rPr lang="pt-BR" sz="2800" dirty="0" err="1"/>
              <a:t>Thinking</a:t>
            </a:r>
            <a:r>
              <a:rPr lang="pt-BR" sz="2800" dirty="0"/>
              <a:t> na Educação p</a:t>
            </a:r>
            <a:r>
              <a:rPr lang="pt-BR" sz="2800" dirty="0" smtClean="0"/>
              <a:t>resencial e corporativa no CEJAM:  </a:t>
            </a:r>
            <a:r>
              <a:rPr lang="pt-BR" sz="2600" b="1" dirty="0" smtClean="0"/>
              <a:t>Carolina Ribas Lisboa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dirty="0" smtClean="0"/>
              <a:t>Design </a:t>
            </a:r>
            <a:r>
              <a:rPr lang="pt-BR" sz="2800" dirty="0" err="1"/>
              <a:t>Thinking</a:t>
            </a:r>
            <a:r>
              <a:rPr lang="pt-BR" sz="2800" dirty="0"/>
              <a:t> </a:t>
            </a:r>
            <a:r>
              <a:rPr lang="pt-BR" sz="2800" dirty="0" smtClean="0"/>
              <a:t>em curso online de formação de professores do ensino médio (Educação Adventista):  </a:t>
            </a:r>
            <a:r>
              <a:rPr lang="pt-BR" sz="2600" b="1" dirty="0" smtClean="0"/>
              <a:t>Carolina Costa Cavalcanti</a:t>
            </a:r>
            <a:endParaRPr lang="pt-BR" sz="2600" b="1" dirty="0"/>
          </a:p>
          <a:p>
            <a:pPr algn="just">
              <a:buFont typeface="Arial"/>
              <a:buNone/>
              <a:defRPr/>
            </a:pPr>
            <a:endParaRPr lang="pt-BR" sz="2400" b="1" dirty="0" smtClean="0">
              <a:solidFill>
                <a:schemeClr val="tx2"/>
              </a:solidFill>
            </a:endParaRPr>
          </a:p>
          <a:p>
            <a:pPr algn="just">
              <a:buFont typeface="Arial"/>
              <a:buNone/>
              <a:defRPr/>
            </a:pPr>
            <a:endParaRPr lang="pt-BR" sz="2400" dirty="0">
              <a:solidFill>
                <a:schemeClr val="tx2"/>
              </a:solidFill>
              <a:latin typeface="Candara" pitchFamily="34" charset="0"/>
            </a:endParaRPr>
          </a:p>
        </p:txBody>
      </p:sp>
      <p:pic>
        <p:nvPicPr>
          <p:cNvPr id="6" name="Picture 5" descr="educao-e-ideia-da-lmpada-37348414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43" t="12527" r="8401" b="11504"/>
          <a:stretch/>
        </p:blipFill>
        <p:spPr>
          <a:xfrm>
            <a:off x="6984644" y="71491"/>
            <a:ext cx="1999936" cy="334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28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03757" y="1741954"/>
            <a:ext cx="8494068" cy="514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2800" dirty="0" smtClean="0"/>
          </a:p>
          <a:p>
            <a:pPr algn="just">
              <a:buFont typeface="Arial"/>
              <a:buNone/>
              <a:defRPr/>
            </a:pPr>
            <a:endParaRPr lang="pt-BR" sz="2400" dirty="0">
              <a:solidFill>
                <a:schemeClr val="tx2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46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03757" y="1741954"/>
            <a:ext cx="8494068" cy="514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2800" dirty="0" smtClean="0"/>
          </a:p>
          <a:p>
            <a:pPr algn="just">
              <a:buFont typeface="Arial"/>
              <a:buNone/>
              <a:defRPr/>
            </a:pPr>
            <a:endParaRPr lang="pt-BR" sz="2400" dirty="0">
              <a:solidFill>
                <a:schemeClr val="tx2"/>
              </a:solidFill>
              <a:latin typeface="Candara" pitchFamily="34" charset="0"/>
            </a:endParaRPr>
          </a:p>
        </p:txBody>
      </p:sp>
      <p:pic>
        <p:nvPicPr>
          <p:cNvPr id="2" name="Picture 1" descr="DT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9"/>
          <a:stretch/>
        </p:blipFill>
        <p:spPr>
          <a:xfrm>
            <a:off x="892430" y="0"/>
            <a:ext cx="7569611" cy="39215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2430" y="3459860"/>
            <a:ext cx="8840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entury Gothic"/>
                <a:cs typeface="Century Gothic"/>
              </a:rPr>
              <a:t>n</a:t>
            </a:r>
            <a:r>
              <a:rPr lang="en-US" sz="2400" dirty="0" err="1" smtClean="0">
                <a:latin typeface="Century Gothic"/>
                <a:cs typeface="Century Gothic"/>
              </a:rPr>
              <a:t>a</a:t>
            </a:r>
            <a:r>
              <a:rPr lang="en-US" sz="2400" dirty="0" smtClean="0"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latin typeface="Century Gothic"/>
                <a:cs typeface="Century Gothic"/>
              </a:rPr>
              <a:t>educação</a:t>
            </a:r>
            <a:r>
              <a:rPr lang="en-US" sz="2400" dirty="0" smtClean="0"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latin typeface="Century Gothic"/>
                <a:cs typeface="Century Gothic"/>
              </a:rPr>
              <a:t>presencial</a:t>
            </a:r>
            <a:r>
              <a:rPr lang="en-US" sz="2400" dirty="0" smtClean="0">
                <a:latin typeface="Century Gothic"/>
                <a:cs typeface="Century Gothic"/>
              </a:rPr>
              <a:t>, a </a:t>
            </a:r>
            <a:r>
              <a:rPr lang="en-US" sz="2400" dirty="0" err="1" smtClean="0">
                <a:latin typeface="Century Gothic"/>
                <a:cs typeface="Century Gothic"/>
              </a:rPr>
              <a:t>distância</a:t>
            </a:r>
            <a:r>
              <a:rPr lang="en-US" sz="2400" dirty="0" smtClean="0">
                <a:latin typeface="Century Gothic"/>
                <a:cs typeface="Century Gothic"/>
              </a:rPr>
              <a:t> e </a:t>
            </a:r>
            <a:r>
              <a:rPr lang="en-US" sz="2400" dirty="0" err="1" smtClean="0">
                <a:latin typeface="Century Gothic"/>
                <a:cs typeface="Century Gothic"/>
              </a:rPr>
              <a:t>corporativa</a:t>
            </a:r>
            <a:endParaRPr lang="en-US" sz="2400" dirty="0">
              <a:latin typeface="Century Gothic"/>
              <a:cs typeface="Century Gothic"/>
            </a:endParaRPr>
          </a:p>
        </p:txBody>
      </p:sp>
      <p:pic>
        <p:nvPicPr>
          <p:cNvPr id="5" name="Picture 4" descr="saraiv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970" y="5706391"/>
            <a:ext cx="946040" cy="904908"/>
          </a:xfrm>
          <a:prstGeom prst="rect">
            <a:avLst/>
          </a:prstGeom>
        </p:spPr>
      </p:pic>
      <p:pic>
        <p:nvPicPr>
          <p:cNvPr id="6" name="Picture 5" descr="somos01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7" r="12115"/>
          <a:stretch/>
        </p:blipFill>
        <p:spPr>
          <a:xfrm>
            <a:off x="4538151" y="5706391"/>
            <a:ext cx="1512718" cy="11516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54970" y="4829906"/>
            <a:ext cx="3006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Century Gothic"/>
                <a:cs typeface="Century Gothic"/>
              </a:rPr>
              <a:t>b</a:t>
            </a:r>
            <a:r>
              <a:rPr lang="en-US" sz="2800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it.ly</a:t>
            </a:r>
            <a:r>
              <a:rPr lang="en-US" sz="2800" dirty="0" smtClean="0">
                <a:solidFill>
                  <a:srgbClr val="0000FF"/>
                </a:solidFill>
                <a:latin typeface="Century Gothic"/>
                <a:cs typeface="Century Gothic"/>
              </a:rPr>
              <a:t>/</a:t>
            </a:r>
            <a:r>
              <a:rPr lang="en-US" sz="2800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eventoDT</a:t>
            </a:r>
            <a:endParaRPr lang="en-US" sz="2800" dirty="0">
              <a:solidFill>
                <a:srgbClr val="0000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4070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03757" y="1741954"/>
            <a:ext cx="8494068" cy="514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2800" dirty="0" smtClean="0"/>
          </a:p>
          <a:p>
            <a:pPr algn="just">
              <a:buFont typeface="Arial"/>
              <a:buNone/>
              <a:defRPr/>
            </a:pPr>
            <a:endParaRPr lang="pt-BR" sz="2400" dirty="0">
              <a:solidFill>
                <a:schemeClr val="tx2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22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95943" y="2347106"/>
            <a:ext cx="8948057" cy="16851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Design Thinking </a:t>
            </a:r>
            <a:r>
              <a:rPr lang="en-US" sz="2800" b="1" dirty="0" err="1" smtClean="0"/>
              <a:t>na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formação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professores</a:t>
            </a:r>
            <a:r>
              <a:rPr lang="en-US" sz="2800" b="1" dirty="0" smtClean="0"/>
              <a:t> online: o </a:t>
            </a:r>
            <a:r>
              <a:rPr lang="en-US" sz="2800" b="1" dirty="0" err="1" smtClean="0"/>
              <a:t>caso</a:t>
            </a:r>
            <a:r>
              <a:rPr lang="en-US" sz="2800" b="1" dirty="0" smtClean="0"/>
              <a:t> dos </a:t>
            </a:r>
            <a:r>
              <a:rPr lang="en-US" sz="2800" b="1" dirty="0" err="1" smtClean="0"/>
              <a:t>professores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ensino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médio</a:t>
            </a:r>
            <a:r>
              <a:rPr lang="en-US" sz="2800" b="1" dirty="0" smtClean="0"/>
              <a:t> da </a:t>
            </a:r>
            <a:r>
              <a:rPr lang="en-US" sz="2800" b="1" dirty="0" err="1" smtClean="0"/>
              <a:t>Rede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Adventista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195943" y="4032215"/>
            <a:ext cx="8513859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defRPr/>
            </a:pPr>
            <a:r>
              <a:rPr lang="pt-BR" sz="2000" dirty="0" smtClean="0">
                <a:solidFill>
                  <a:schemeClr val="tx1"/>
                </a:solidFill>
              </a:rPr>
              <a:t>Profa. Dra. Carolina Magalhães Costa Cavalcanti</a:t>
            </a: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0287" y="5661037"/>
            <a:ext cx="3810000" cy="812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15236" y="1101762"/>
            <a:ext cx="184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hlinkClick r:id="rId4"/>
            </a:endParaRPr>
          </a:p>
          <a:p>
            <a:endParaRPr lang="en-US" dirty="0"/>
          </a:p>
        </p:txBody>
      </p:sp>
      <p:pic>
        <p:nvPicPr>
          <p:cNvPr id="10" name="Picture 9" descr="logotip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287" y="272934"/>
            <a:ext cx="4359787" cy="186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7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107104" y="25400"/>
            <a:ext cx="8690721" cy="137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3900" dirty="0" smtClean="0">
              <a:solidFill>
                <a:srgbClr val="0070C0"/>
              </a:solidFill>
              <a:latin typeface="Bradley Hand ITC" pitchFamily="66" charset="0"/>
            </a:endParaRPr>
          </a:p>
          <a:p>
            <a:r>
              <a:rPr lang="pt-BR" sz="3900" b="1" dirty="0"/>
              <a:t>Rede Adventista de Educação </a:t>
            </a:r>
            <a:endParaRPr lang="pt-BR" sz="3900" b="1" dirty="0" smtClean="0"/>
          </a:p>
          <a:p>
            <a:r>
              <a:rPr lang="pt-BR" sz="3900" b="1" dirty="0" smtClean="0"/>
              <a:t>da </a:t>
            </a:r>
            <a:r>
              <a:rPr lang="pt-BR" sz="3900" b="1" dirty="0"/>
              <a:t>América do Sul </a:t>
            </a:r>
            <a:endParaRPr lang="en-US" sz="3900" b="1" dirty="0">
              <a:latin typeface="+mj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7104" y="4299159"/>
            <a:ext cx="8797825" cy="282059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2800" dirty="0"/>
              <a:t>870 instituições </a:t>
            </a:r>
          </a:p>
          <a:p>
            <a:pPr>
              <a:defRPr/>
            </a:pPr>
            <a:r>
              <a:rPr lang="pt-BR" sz="2800" dirty="0" smtClean="0"/>
              <a:t>292 </a:t>
            </a:r>
            <a:r>
              <a:rPr lang="pt-BR" sz="2800" dirty="0"/>
              <a:t>mil alunos, distribuídos no ensino fundamental, médio e superior.</a:t>
            </a:r>
            <a:r>
              <a:rPr lang="en-US" sz="2800" dirty="0"/>
              <a:t> </a:t>
            </a:r>
            <a:endParaRPr lang="pt-BR" sz="2800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pt-BR" sz="2800" dirty="0"/>
              <a:t>M</a:t>
            </a:r>
            <a:r>
              <a:rPr lang="pt-BR" sz="2800" dirty="0" smtClean="0"/>
              <a:t>ais </a:t>
            </a:r>
            <a:r>
              <a:rPr lang="pt-BR" sz="2800" dirty="0"/>
              <a:t>de 193 mil moram no Brasil, </a:t>
            </a:r>
            <a:endParaRPr lang="pt-BR" sz="2800" dirty="0" smtClean="0"/>
          </a:p>
          <a:p>
            <a:pPr>
              <a:defRPr/>
            </a:pPr>
            <a:r>
              <a:rPr lang="pt-BR" sz="2800" dirty="0" smtClean="0"/>
              <a:t>99 </a:t>
            </a:r>
            <a:r>
              <a:rPr lang="pt-BR" sz="2800" dirty="0"/>
              <a:t>mil, no Equador, Peru, Bolívia, Chile, Argentina, Paraguai e Uruguai.</a:t>
            </a:r>
            <a:r>
              <a:rPr lang="en-US" sz="2800" dirty="0"/>
              <a:t> </a:t>
            </a:r>
            <a:r>
              <a:rPr lang="pt-BR" sz="2800" dirty="0" smtClean="0">
                <a:solidFill>
                  <a:srgbClr val="000000"/>
                </a:solidFill>
              </a:rPr>
              <a:t> </a:t>
            </a:r>
          </a:p>
          <a:p>
            <a:pPr>
              <a:defRPr/>
            </a:pPr>
            <a:r>
              <a:rPr lang="pt-BR" sz="2800" dirty="0" smtClean="0">
                <a:solidFill>
                  <a:srgbClr val="000000"/>
                </a:solidFill>
              </a:rPr>
              <a:t>20 mil professores.</a:t>
            </a:r>
          </a:p>
          <a:p>
            <a:pPr>
              <a:buFont typeface="Arial"/>
              <a:buNone/>
              <a:defRPr/>
            </a:pPr>
            <a:r>
              <a:rPr lang="pt-BR" sz="2800" dirty="0" smtClean="0">
                <a:solidFill>
                  <a:srgbClr val="000000"/>
                </a:solidFill>
              </a:rPr>
              <a:t>	</a:t>
            </a:r>
          </a:p>
          <a:p>
            <a:pPr>
              <a:buFont typeface="Arial"/>
              <a:buNone/>
              <a:defRPr/>
            </a:pPr>
            <a:endParaRPr lang="pt-BR" sz="2400" b="1" dirty="0" smtClean="0">
              <a:solidFill>
                <a:schemeClr val="tx2"/>
              </a:solidFill>
            </a:endParaRPr>
          </a:p>
          <a:p>
            <a:pPr>
              <a:buFont typeface="Arial"/>
              <a:buNone/>
              <a:defRPr/>
            </a:pPr>
            <a:endParaRPr lang="pt-BR" sz="2400" dirty="0">
              <a:solidFill>
                <a:schemeClr val="tx2"/>
              </a:solidFill>
              <a:latin typeface="Candara" pitchFamily="34" charset="0"/>
            </a:endParaRPr>
          </a:p>
        </p:txBody>
      </p:sp>
      <p:pic>
        <p:nvPicPr>
          <p:cNvPr id="2" name="Picture 1" descr="Screen Shot 2015-10-21 at 10.35.32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1" t="16504" r="1945" b="6665"/>
          <a:stretch/>
        </p:blipFill>
        <p:spPr>
          <a:xfrm>
            <a:off x="1996287" y="1611193"/>
            <a:ext cx="4720661" cy="2687966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62576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15412</TotalTime>
  <Words>921</Words>
  <Application>Microsoft Office PowerPoint</Application>
  <PresentationFormat>Apresentação na tela (4:3)</PresentationFormat>
  <Paragraphs>174</Paragraphs>
  <Slides>21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Pesquisa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CAVALCANTI</dc:creator>
  <cp:lastModifiedBy>Dragon</cp:lastModifiedBy>
  <cp:revision>164</cp:revision>
  <dcterms:created xsi:type="dcterms:W3CDTF">2015-02-20T17:32:15Z</dcterms:created>
  <dcterms:modified xsi:type="dcterms:W3CDTF">2016-10-19T13:17:13Z</dcterms:modified>
</cp:coreProperties>
</file>